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slides/slide3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s/slide2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8"/>
  </p:notesMasterIdLst>
  <p:handoutMasterIdLst>
    <p:handoutMasterId r:id="rId39"/>
  </p:handoutMasterIdLst>
  <p:sldIdLst>
    <p:sldId id="256" r:id="rId6"/>
    <p:sldId id="257" r:id="rId7"/>
    <p:sldId id="258" r:id="rId8"/>
    <p:sldId id="269" r:id="rId9"/>
    <p:sldId id="270" r:id="rId10"/>
    <p:sldId id="260" r:id="rId11"/>
    <p:sldId id="261" r:id="rId12"/>
    <p:sldId id="262" r:id="rId13"/>
    <p:sldId id="284" r:id="rId14"/>
    <p:sldId id="290" r:id="rId15"/>
    <p:sldId id="285" r:id="rId16"/>
    <p:sldId id="279" r:id="rId17"/>
    <p:sldId id="275" r:id="rId18"/>
    <p:sldId id="280" r:id="rId19"/>
    <p:sldId id="276" r:id="rId20"/>
    <p:sldId id="291" r:id="rId21"/>
    <p:sldId id="283" r:id="rId22"/>
    <p:sldId id="271" r:id="rId23"/>
    <p:sldId id="292" r:id="rId24"/>
    <p:sldId id="293" r:id="rId25"/>
    <p:sldId id="277" r:id="rId26"/>
    <p:sldId id="264" r:id="rId27"/>
    <p:sldId id="282" r:id="rId28"/>
    <p:sldId id="278" r:id="rId29"/>
    <p:sldId id="281" r:id="rId30"/>
    <p:sldId id="266" r:id="rId31"/>
    <p:sldId id="267" r:id="rId32"/>
    <p:sldId id="286" r:id="rId33"/>
    <p:sldId id="287" r:id="rId34"/>
    <p:sldId id="288" r:id="rId35"/>
    <p:sldId id="289" r:id="rId36"/>
    <p:sldId id="268"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ross" initials="jd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xmlns="">
          <a:srgbClr xmlns:mc="http://schemas.openxmlformats.org/markup-compatibility/2006" xmlns:a14="http://schemas.microsoft.com/office/drawing/2010/main" val="FF0000" mc:Ignorable=""/>
        </p14:laserClr>
      </p:ext>
      <p:ext uri="{2FDB2607-1784-4EEB-B798-7EB5836EED8A}">
        <p14:showMediaCtrls xmlns:p14="http://schemas.microsoft.com/office/powerpoint/2010/main" xmlns=""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73002" autoAdjust="0"/>
  </p:normalViewPr>
  <p:slideViewPr>
    <p:cSldViewPr>
      <p:cViewPr varScale="1">
        <p:scale>
          <a:sx n="74" d="100"/>
          <a:sy n="74" d="100"/>
        </p:scale>
        <p:origin x="-37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50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openxmlformats.org/officeDocument/2006/relationships/customXml" Target="../customXml/item5.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de-DE" smtClean="0"/>
              <a:t>05 - Master Pages in WCM</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xmlns=""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de-DE" smtClean="0"/>
              <a:t>05 - Master Pages in WCM</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extLst>
      <p:ext uri="{BB962C8B-B14F-4D97-AF65-F5344CB8AC3E}">
        <p14:creationId xmlns:p14="http://schemas.microsoft.com/office/powerpoint/2010/main" xmlns=""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dirty="0"/>
          </a:p>
        </p:txBody>
      </p:sp>
      <p:sp>
        <p:nvSpPr>
          <p:cNvPr id="8" name="Date Placeholder 7"/>
          <p:cNvSpPr>
            <a:spLocks noGrp="1"/>
          </p:cNvSpPr>
          <p:nvPr>
            <p:ph type="dt" idx="11"/>
          </p:nvPr>
        </p:nvSpPr>
        <p:spPr/>
        <p:txBody>
          <a:bodyPr/>
          <a:lstStyle/>
          <a:p>
            <a:r>
              <a:rPr lang="en-US" smtClean="0"/>
              <a:t>v3.0</a:t>
            </a:r>
            <a:endParaRPr lang="en-US" dirty="0"/>
          </a:p>
        </p:txBody>
      </p:sp>
      <p:sp>
        <p:nvSpPr>
          <p:cNvPr id="9" name="Header Placeholder 8"/>
          <p:cNvSpPr>
            <a:spLocks noGrp="1"/>
          </p:cNvSpPr>
          <p:nvPr>
            <p:ph type="hdr" sz="quarter" idx="12"/>
          </p:nvPr>
        </p:nvSpPr>
        <p:spPr/>
        <p:txBody>
          <a:bodyPr/>
          <a:lstStyle/>
          <a:p>
            <a:r>
              <a:rPr lang="de-DE" smtClean="0"/>
              <a:t>05 - Master Pages in WCM</a:t>
            </a:r>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OOB you have an approval workflow associated with the pages. But point out that students have learned how to create their own workflows so it is possible to replace the OOB workflow with a custom one.</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Explain these Web Parts. Stress that they are tools that (non-it/developer) content managers can use to populate the pages.</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32</a:t>
            </a:fld>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Header Placeholder 5"/>
          <p:cNvSpPr>
            <a:spLocks noGrp="1"/>
          </p:cNvSpPr>
          <p:nvPr>
            <p:ph type="hdr" sz="quarter" idx="12"/>
          </p:nvPr>
        </p:nvSpPr>
        <p:spPr/>
        <p:txBody>
          <a:bodyPr/>
          <a:lstStyle/>
          <a:p>
            <a:r>
              <a:rPr lang="de-DE" smtClean="0"/>
              <a:t>05 - Master Pages in WCM</a:t>
            </a:r>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Header Placeholder 5"/>
          <p:cNvSpPr>
            <a:spLocks noGrp="1"/>
          </p:cNvSpPr>
          <p:nvPr>
            <p:ph type="hdr" sz="quarter" idx="12"/>
          </p:nvPr>
        </p:nvSpPr>
        <p:spPr/>
        <p:txBody>
          <a:bodyPr/>
          <a:lstStyle/>
          <a:p>
            <a:r>
              <a:rPr lang="de-DE" smtClean="0"/>
              <a:t>05 - Master Pages in WCM</a:t>
            </a:r>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56320"/>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dirty="0"/>
              <a:t>Instructor Notes</a:t>
            </a:r>
            <a:endParaRPr lang="nl-BE" dirty="0">
              <a:latin typeface="Calibri" pitchFamily="34" charset="0"/>
            </a:endParaRPr>
          </a:p>
          <a:p>
            <a:pPr eaLnBrk="1" hangingPunct="1">
              <a:spcBef>
                <a:spcPct val="0"/>
              </a:spcBef>
            </a:pPr>
            <a:r>
              <a:rPr lang="nl-BE" dirty="0">
                <a:latin typeface="Calibri" pitchFamily="34" charset="0"/>
              </a:rPr>
              <a:t>Most important message here is: </a:t>
            </a:r>
          </a:p>
          <a:p>
            <a:pPr eaLnBrk="1" hangingPunct="1">
              <a:spcBef>
                <a:spcPct val="0"/>
              </a:spcBef>
            </a:pPr>
            <a:endParaRPr lang="nl-BE" dirty="0">
              <a:latin typeface="Calibri" pitchFamily="34" charset="0"/>
            </a:endParaRPr>
          </a:p>
          <a:p>
            <a:pPr eaLnBrk="1" hangingPunct="1">
              <a:spcBef>
                <a:spcPct val="0"/>
              </a:spcBef>
            </a:pPr>
            <a:r>
              <a:rPr lang="nl-BE" dirty="0">
                <a:latin typeface="Calibri" pitchFamily="34" charset="0"/>
              </a:rPr>
              <a:t>Setting up an environment where the responsibility for the creation and maintenance of the content is delegated to non-IT/dev persons. For this we need a very flexible and rich infrastructure that strictly guides the content managers in their tasks.</a:t>
            </a:r>
            <a:endParaRPr lang="en-US" dirty="0">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60416"/>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Creating an Internet presence site is as easy as creating a normal team site. There is no separate procedure. Except that at the end, you choose for the proper site definition. Recap site definitions again here and move to the folder where the site definition is stored. Go through the files and point out the different features that have to do with WCM.</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Ask students if they know what a channel is. Point out that this concept no longer exists in MOSS and we are talking now about sites. So, creating the navigation infrastructure for your visitors is creating new sub-sites under your top level site.</a:t>
            </a:r>
          </a:p>
          <a:p>
            <a:pPr eaLnBrk="1" hangingPunct="1">
              <a:spcBef>
                <a:spcPct val="0"/>
              </a:spcBef>
            </a:pPr>
            <a:endParaRPr lang="nl-BE">
              <a:latin typeface="Calibri" pitchFamily="34" charset="0"/>
            </a:endParaRPr>
          </a:p>
          <a:p>
            <a:pPr eaLnBrk="1" hangingPunct="1">
              <a:spcBef>
                <a:spcPct val="0"/>
              </a:spcBef>
            </a:pPr>
            <a:r>
              <a:rPr lang="nl-BE">
                <a:latin typeface="Calibri" pitchFamily="34" charset="0"/>
              </a:rPr>
              <a:t>But do know that if you went for an Internet Presence site, you are limited to the Publishing site as a possible candidate for a subsite.</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If you have created a hierarchy of sites and sub-sites, OOB navigation controls will display that hierarchy. These can be replaced with your own navigation controls if needed. Don’t forget to point out that the navigation links are trimmed.</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4191EF8-1503-4CB1-B4AB-859E2C466A74}" type="slidenum">
              <a:rPr lang="en-US" smtClean="0"/>
              <a:pPr>
                <a:defRPr/>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4753"/>
          <p:cNvSpPr>
            <a:spLocks noGrp="1" noRot="1" noChangeAspect="1" noChangeArrowheads="1" noTextEdit="1"/>
          </p:cNvSpPr>
          <p:nvPr>
            <p:ph type="sldImg"/>
          </p:nvPr>
        </p:nvSpPr>
        <p:spPr>
          <a:noFill/>
          <a:ln cap="flat">
            <a:headEnd type="none" w="med" len="med"/>
            <a:tailEnd type="none" w="med" len="med"/>
          </a:ln>
        </p:spPr>
      </p:sp>
      <p:sp>
        <p:nvSpPr>
          <p:cNvPr id="642051" name="Rectangle 642050"/>
          <p:cNvSpPr>
            <a:spLocks noGrp="1" noChangeArrowheads="1"/>
          </p:cNvSpPr>
          <p:nvPr>
            <p:ph type="body" idx="1"/>
          </p:nvPr>
        </p:nvSpPr>
        <p:spPr>
          <a:noFill/>
          <a:ln/>
        </p:spPr>
        <p:txBody>
          <a:bodyPr/>
          <a:lstStyle/>
          <a:p>
            <a:pPr eaLnBrk="1" hangingPunct="1">
              <a:lnSpc>
                <a:spcPct val="80000"/>
              </a:lnSpc>
              <a:spcBef>
                <a:spcPct val="0"/>
              </a:spcBef>
            </a:pPr>
            <a:r>
              <a:rPr lang="en-US" sz="800" b="1" u="sng" dirty="0"/>
              <a:t>Instructor Notes</a:t>
            </a:r>
            <a:endParaRPr lang="nl-BE" sz="500" dirty="0">
              <a:latin typeface="Arial" pitchFamily="34" charset="0"/>
            </a:endParaRPr>
          </a:p>
          <a:p>
            <a:pPr eaLnBrk="1" hangingPunct="1">
              <a:lnSpc>
                <a:spcPct val="80000"/>
              </a:lnSpc>
            </a:pPr>
            <a:r>
              <a:rPr lang="nl-BE" sz="800" dirty="0">
                <a:latin typeface="Arial" pitchFamily="34" charset="0"/>
              </a:rPr>
              <a:t>Looking back at our </a:t>
            </a:r>
            <a:r>
              <a:rPr lang="nl-BE" sz="800" b="1" dirty="0">
                <a:solidFill>
                  <a:srgbClr val="FF0000"/>
                </a:solidFill>
                <a:latin typeface="Arial" pitchFamily="34" charset="0"/>
              </a:rPr>
              <a:t>Master Page gallery</a:t>
            </a:r>
            <a:r>
              <a:rPr lang="nl-BE" sz="800" dirty="0">
                <a:solidFill>
                  <a:srgbClr val="FF0000"/>
                </a:solidFill>
                <a:latin typeface="Arial" pitchFamily="34" charset="0"/>
              </a:rPr>
              <a:t> </a:t>
            </a:r>
            <a:r>
              <a:rPr lang="nl-BE" sz="800" dirty="0">
                <a:latin typeface="Arial" pitchFamily="34" charset="0"/>
              </a:rPr>
              <a:t>here, you see all of the currently available page layout files. All of these files are stored in a normal WSS document library</a:t>
            </a:r>
            <a:r>
              <a:rPr lang="nl-BE" sz="800" b="1" dirty="0">
                <a:latin typeface="Arial" pitchFamily="34" charset="0"/>
              </a:rPr>
              <a:t>. Versioning and check in /check out are enabled</a:t>
            </a:r>
            <a:r>
              <a:rPr lang="nl-BE" sz="800" dirty="0">
                <a:latin typeface="Arial" pitchFamily="34" charset="0"/>
              </a:rPr>
              <a:t>. You can organize the files into folders and also apply per-item security if needed for your Web site. Custom workflows can be associated with the document library and possible instantiated and started manually or automatically.</a:t>
            </a:r>
            <a:endParaRPr lang="en-US" dirty="0">
              <a:latin typeface="Calibri" pitchFamily="34" charset="0"/>
            </a:endParaRP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As you notice in the gallery, page layouts are actually the underlying templates of a WSS content type. Content types are a new concept in WSS 2007 and were discussed in Ted Patisson his webcast a couple of weeks ago. Please visit the http://www.betaoneservices.com to review that cast if you want to learn the details. Briefly, </a:t>
            </a:r>
            <a:r>
              <a:rPr lang="nl-BE" sz="800" b="1" dirty="0">
                <a:latin typeface="Arial" pitchFamily="34" charset="0"/>
              </a:rPr>
              <a:t>content types allow us to create a the site collection level a type of content we want to store in a list or library</a:t>
            </a:r>
            <a:r>
              <a:rPr lang="nl-BE" sz="800" dirty="0">
                <a:latin typeface="Arial" pitchFamily="34" charset="0"/>
              </a:rPr>
              <a:t>. Associated with it, you can have specific columns and specific behavior (such as workflow). It is possible to associated one or more content types to a document library.</a:t>
            </a:r>
          </a:p>
          <a:p>
            <a:pPr eaLnBrk="1" hangingPunct="1">
              <a:lnSpc>
                <a:spcPct val="80000"/>
              </a:lnSpc>
            </a:pPr>
            <a:endParaRPr lang="nl-BE" sz="800" dirty="0">
              <a:latin typeface="Arial" pitchFamily="34" charset="0"/>
            </a:endParaRPr>
          </a:p>
          <a:p>
            <a:pPr eaLnBrk="1" hangingPunct="1">
              <a:lnSpc>
                <a:spcPct val="80000"/>
              </a:lnSpc>
            </a:pPr>
            <a:r>
              <a:rPr lang="nl-BE" sz="800" b="1" dirty="0">
                <a:latin typeface="Arial" pitchFamily="34" charset="0"/>
              </a:rPr>
              <a:t>You see that for example the articleleft and articleright page layouts are associated with the article page content type</a:t>
            </a:r>
            <a:r>
              <a:rPr lang="nl-BE" sz="800" dirty="0">
                <a:latin typeface="Arial" pitchFamily="34" charset="0"/>
              </a:rPr>
              <a:t>. If we click on the content type we end up in the definition page for it. You notice the different columns that are defined for the content type. Some of them are required columns, others are custom ones. </a:t>
            </a:r>
            <a:r>
              <a:rPr lang="nl-BE" sz="800" b="1" dirty="0">
                <a:latin typeface="Arial" pitchFamily="34" charset="0"/>
              </a:rPr>
              <a:t>These columns correspond to fields that can be made available on the page</a:t>
            </a:r>
            <a:r>
              <a:rPr lang="nl-BE" sz="800" dirty="0">
                <a:latin typeface="Arial" pitchFamily="34" charset="0"/>
              </a:rPr>
              <a:t>. A field is physically represented as a control on the page. This controls is able to represent itself in edit mode (when the content manager is editing the page) and in view mode (typically what a visitor of our site will see). Field controls are the 2007 version of the place holders we had in CMS 2002.</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So when you open the page layout file in SharePoint Designer, you will see these field controls. If we click on one, we can review the properties. </a:t>
            </a:r>
            <a:r>
              <a:rPr lang="nl-BE" sz="800" b="1" dirty="0">
                <a:latin typeface="Arial" pitchFamily="34" charset="0"/>
              </a:rPr>
              <a:t>The toolbox in SharePoint Designer displays the different fields defined for the </a:t>
            </a:r>
            <a:r>
              <a:rPr lang="nl-BE" sz="800" dirty="0">
                <a:latin typeface="Arial" pitchFamily="34" charset="0"/>
              </a:rPr>
              <a:t>content type associated with the page layout.</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When you now create a page as a content manager, first thing you do is the selection of the page layout you want to work with. An instance of the page is created and displayed in authoring mode. It means that all of the field controls that are available on the page and that are representing the value of the columns of the content type are editable.</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Let us ignore the workflow for now and click the publish action. It will make the page available to all visitors to our site. But where is the page stored</a:t>
            </a:r>
            <a:r>
              <a:rPr lang="nl-BE" sz="800" b="1" dirty="0">
                <a:latin typeface="Arial" pitchFamily="34" charset="0"/>
              </a:rPr>
              <a:t>? The page is stored in the Pages document library – </a:t>
            </a:r>
            <a:r>
              <a:rPr lang="nl-BE" sz="800" dirty="0">
                <a:latin typeface="Arial" pitchFamily="34" charset="0"/>
              </a:rPr>
              <a:t>a very important one since it stores all of the dynamic pages that make up our site. Let us navigate to it via the Site Content and Structure page. Notice how all of the text we have added to the page is actually stored as values for the columns. </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When we request the page, SharePoint uses the content server controls to represented these values in the browser.</a:t>
            </a: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en-US" sz="500" dirty="0">
              <a:latin typeface="Arial"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de-DE" smtClean="0"/>
              <a:t>05 - Master Pages in WCM</a:t>
            </a:r>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10/main" xmlns="">
                <a:solidFill>
                  <a:srgbClr xmlns:mc="http://schemas.openxmlformats.org/markup-compatibility/2006" val="FFFFFF" mc:Ignorable=""/>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10/main" xmlns="">
                <a:solidFill>
                  <a:srgbClr xmlns:mc="http://schemas.openxmlformats.org/markup-compatibility/2006" val="FFFFFF" mc:Ignorable=""/>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xmlns="" val="42044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0"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s.msdn.com/ecm/archive/2007/02/10/moss-navigation-deep-dive-part-1.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westrac.com.au/"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Designing a Brand for Publishing Portals </a:t>
            </a:r>
            <a:endParaRPr lang="en-US" dirty="0"/>
          </a:p>
        </p:txBody>
      </p:sp>
      <p:sp>
        <p:nvSpPr>
          <p:cNvPr id="4" name="Subtitle 3"/>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371600"/>
            <a:ext cx="8229600" cy="5202238"/>
          </a:xfrm>
        </p:spPr>
        <p:txBody>
          <a:bodyPr/>
          <a:lstStyle/>
          <a:p>
            <a:r>
              <a:rPr lang="en-US" sz="2400" dirty="0" smtClean="0"/>
              <a:t>Custom Master Pages can control the top and side navigation fly-outs</a:t>
            </a:r>
          </a:p>
          <a:p>
            <a:pPr lvl="1"/>
            <a:r>
              <a:rPr lang="en-US" sz="2400" b="1" dirty="0" err="1" smtClean="0"/>
              <a:t>StaticDisplayLevels</a:t>
            </a:r>
            <a:r>
              <a:rPr lang="en-US" sz="2400" dirty="0" smtClean="0"/>
              <a:t> – The number of levels of sub navigation to show by default</a:t>
            </a:r>
          </a:p>
          <a:p>
            <a:pPr lvl="1"/>
            <a:r>
              <a:rPr lang="en-US" sz="2400" b="1" dirty="0" err="1" smtClean="0"/>
              <a:t>MaximumDynamicDisplayLevels</a:t>
            </a:r>
            <a:r>
              <a:rPr lang="en-US" sz="2400" dirty="0" smtClean="0"/>
              <a:t> – The number of levels of  sub-navigation to show as fly-outs</a:t>
            </a:r>
          </a:p>
          <a:p>
            <a:pPr lvl="1"/>
            <a:r>
              <a:rPr lang="en-US" sz="2400" b="1" dirty="0" smtClean="0"/>
              <a:t>Orientation</a:t>
            </a:r>
            <a:r>
              <a:rPr lang="en-US" sz="2400" dirty="0" smtClean="0"/>
              <a:t> – Can be horizontal for top navigation or vertical for side navigation</a:t>
            </a:r>
          </a:p>
          <a:p>
            <a:pPr lvl="1"/>
            <a:endParaRPr lang="en-US" sz="2400" dirty="0" smtClean="0"/>
          </a:p>
          <a:p>
            <a:r>
              <a:rPr lang="en-US" sz="2000" dirty="0" smtClean="0">
                <a:hlinkClick r:id="rId2"/>
              </a:rPr>
              <a:t>http</a:t>
            </a:r>
            <a:r>
              <a:rPr lang="en-US" sz="2000" smtClean="0">
                <a:hlinkClick r:id="rId2"/>
              </a:rPr>
              <a:t>://blogs.msdn.com/ecm/archive/2007/02/10/moss-navigation-deep-dive-part-1.aspx</a:t>
            </a:r>
            <a:endParaRPr lang="en-US" sz="2000" smtClean="0"/>
          </a:p>
          <a:p>
            <a:pPr>
              <a:buNone/>
            </a:pPr>
            <a:endParaRPr lang="en-US" sz="2000" dirty="0" smtClean="0"/>
          </a:p>
          <a:p>
            <a:pPr lvl="1"/>
            <a:endParaRPr lang="en-US" dirty="0" smtClean="0"/>
          </a:p>
        </p:txBody>
      </p:sp>
      <p:sp>
        <p:nvSpPr>
          <p:cNvPr id="4" name="Title 3"/>
          <p:cNvSpPr>
            <a:spLocks noGrp="1"/>
          </p:cNvSpPr>
          <p:nvPr>
            <p:ph type="title"/>
          </p:nvPr>
        </p:nvSpPr>
        <p:spPr/>
        <p:txBody>
          <a:bodyPr/>
          <a:lstStyle/>
          <a:p>
            <a:r>
              <a:rPr lang="en-US" dirty="0" smtClean="0"/>
              <a:t>Navigation Settings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Settings</a:t>
            </a:r>
            <a:endParaRPr lang="en-US" dirty="0"/>
          </a:p>
        </p:txBody>
      </p:sp>
      <p:sp>
        <p:nvSpPr>
          <p:cNvPr id="3" name="Text Placeholder 2"/>
          <p:cNvSpPr>
            <a:spLocks noGrp="1"/>
          </p:cNvSpPr>
          <p:nvPr>
            <p:ph type="body" idx="1"/>
          </p:nvPr>
        </p:nvSpPr>
        <p:spPr/>
        <p:txBody>
          <a:bodyPr/>
          <a:lstStyle/>
          <a:p>
            <a:endParaRPr lang="en-US" dirty="0" smtClean="0"/>
          </a:p>
          <a:p>
            <a:endParaRPr lang="en-US" dirty="0" smtClean="0"/>
          </a:p>
          <a:p>
            <a:r>
              <a:rPr lang="en-US" dirty="0" smtClean="0"/>
              <a:t>Controlled by the Master Page</a:t>
            </a:r>
          </a:p>
          <a:p>
            <a:endParaRPr lang="en-US" dirty="0" smtClean="0"/>
          </a:p>
          <a:p>
            <a:pPr lvl="2"/>
            <a:r>
              <a:rPr lang="en-US" dirty="0" smtClean="0"/>
              <a:t>&lt;</a:t>
            </a:r>
            <a:r>
              <a:rPr lang="en-US" dirty="0" err="1" smtClean="0"/>
              <a:t>SharePoint:AspMenu</a:t>
            </a:r>
            <a:r>
              <a:rPr lang="en-US" dirty="0" smtClean="0"/>
              <a:t> </a:t>
            </a:r>
          </a:p>
          <a:p>
            <a:pPr lvl="2"/>
            <a:r>
              <a:rPr lang="en-US" dirty="0" smtClean="0"/>
              <a:t>ID="</a:t>
            </a:r>
            <a:r>
              <a:rPr lang="en-US" dirty="0" err="1" smtClean="0"/>
              <a:t>GlobalNav</a:t>
            </a:r>
            <a:r>
              <a:rPr lang="en-US" dirty="0" smtClean="0"/>
              <a:t>" </a:t>
            </a:r>
          </a:p>
          <a:p>
            <a:pPr lvl="2"/>
            <a:r>
              <a:rPr lang="en-US" dirty="0" err="1" smtClean="0"/>
              <a:t>Runat</a:t>
            </a:r>
            <a:r>
              <a:rPr lang="en-US" dirty="0" smtClean="0"/>
              <a:t>="server" </a:t>
            </a:r>
          </a:p>
          <a:p>
            <a:pPr lvl="2"/>
            <a:r>
              <a:rPr lang="en-US" dirty="0" err="1" smtClean="0"/>
              <a:t>DataSourceID</a:t>
            </a:r>
            <a:r>
              <a:rPr lang="en-US" dirty="0" smtClean="0"/>
              <a:t>="SiteMapDataSource1”</a:t>
            </a:r>
          </a:p>
          <a:p>
            <a:pPr lvl="2"/>
            <a:r>
              <a:rPr lang="en-US" dirty="0" smtClean="0"/>
              <a:t>Orientation="Horizontal" </a:t>
            </a:r>
          </a:p>
          <a:p>
            <a:pPr lvl="2"/>
            <a:r>
              <a:rPr lang="en-US" dirty="0" err="1" smtClean="0"/>
              <a:t>StaticDisplayLevels</a:t>
            </a:r>
            <a:r>
              <a:rPr lang="en-US" dirty="0" smtClean="0"/>
              <a:t>="1" </a:t>
            </a:r>
            <a:r>
              <a:rPr lang="en-US" dirty="0" err="1" smtClean="0">
                <a:solidFill>
                  <a:srgbClr val="FF0000"/>
                </a:solidFill>
              </a:rPr>
              <a:t>MaximumDynamicDisplayLevels</a:t>
            </a:r>
            <a:r>
              <a:rPr lang="en-US" dirty="0" smtClean="0">
                <a:solidFill>
                  <a:srgbClr val="FF0000"/>
                </a:solidFill>
              </a:rPr>
              <a:t>="1“</a:t>
            </a:r>
          </a:p>
          <a:p>
            <a:pPr lvl="2"/>
            <a:r>
              <a:rPr lang="en-US" dirty="0" smtClean="0">
                <a:solidFill>
                  <a:srgbClr val="FF0000"/>
                </a:solidFill>
              </a:rPr>
              <a:t>...</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38200" y="1143000"/>
            <a:ext cx="4953000" cy="1102551"/>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Demo</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BE" smtClean="0"/>
              <a:t>Page = Master Page + Page Layout</a:t>
            </a:r>
            <a:endParaRPr lang="en-US" dirty="0"/>
          </a:p>
        </p:txBody>
      </p:sp>
      <p:sp>
        <p:nvSpPr>
          <p:cNvPr id="2" name="Content Placeholder 1"/>
          <p:cNvSpPr>
            <a:spLocks noGrp="1"/>
          </p:cNvSpPr>
          <p:nvPr>
            <p:ph idx="1"/>
          </p:nvPr>
        </p:nvSpPr>
        <p:spPr/>
        <p:txBody>
          <a:bodyPr/>
          <a:lstStyle/>
          <a:p>
            <a:r>
              <a:rPr lang="en-GB" dirty="0" smtClean="0"/>
              <a:t>Master page defines the outer shell of the design</a:t>
            </a:r>
          </a:p>
          <a:p>
            <a:r>
              <a:rPr lang="en-US" dirty="0" smtClean="0"/>
              <a:t>Each publishing page is associated with a page layout</a:t>
            </a:r>
          </a:p>
          <a:p>
            <a:pPr lvl="1"/>
            <a:r>
              <a:rPr lang="en-US" dirty="0" smtClean="0"/>
              <a:t>They now live in the Pages library</a:t>
            </a:r>
          </a:p>
          <a:p>
            <a:r>
              <a:rPr lang="en-US" dirty="0" smtClean="0"/>
              <a:t>Think of it as a template for page content</a:t>
            </a:r>
          </a:p>
          <a:p>
            <a:r>
              <a:rPr lang="en-US" dirty="0" smtClean="0"/>
              <a:t>Only available in MOSS Publishing</a:t>
            </a:r>
            <a:endParaRPr lang="en-GB" dirty="0" smtClean="0"/>
          </a:p>
          <a:p>
            <a:r>
              <a:rPr lang="en-GB" dirty="0" smtClean="0"/>
              <a:t>Possible scenario</a:t>
            </a:r>
          </a:p>
          <a:p>
            <a:pPr lvl="1"/>
            <a:r>
              <a:rPr lang="en-GB" dirty="0" smtClean="0"/>
              <a:t>1-3 Master pages</a:t>
            </a:r>
          </a:p>
          <a:p>
            <a:pPr lvl="1"/>
            <a:r>
              <a:rPr lang="en-GB" dirty="0" smtClean="0"/>
              <a:t>10-25 Page Layouts</a:t>
            </a:r>
          </a:p>
          <a:p>
            <a:pPr lvl="1"/>
            <a:r>
              <a:rPr lang="en-GB" dirty="0" smtClean="0"/>
              <a:t>10s of 1000s of Content Pages</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Page = Master Page + Page </a:t>
            </a:r>
            <a:r>
              <a:rPr lang="fr-BE" dirty="0" err="1" smtClean="0"/>
              <a:t>Layout</a:t>
            </a:r>
            <a:endParaRPr lang="en-US" dirty="0"/>
          </a:p>
        </p:txBody>
      </p:sp>
      <p:grpSp>
        <p:nvGrpSpPr>
          <p:cNvPr id="4" name="Group 4"/>
          <p:cNvGrpSpPr>
            <a:grpSpLocks noGrp="1"/>
          </p:cNvGrpSpPr>
          <p:nvPr>
            <p:ph idx="1"/>
          </p:nvPr>
        </p:nvGrpSpPr>
        <p:grpSpPr bwMode="auto">
          <a:xfrm>
            <a:off x="1143000" y="1600200"/>
            <a:ext cx="6324600" cy="4267200"/>
            <a:chOff x="240" y="768"/>
            <a:chExt cx="3696" cy="3360"/>
          </a:xfrm>
        </p:grpSpPr>
        <p:sp>
          <p:nvSpPr>
            <p:cNvPr id="5" name="Rectangle 4"/>
            <p:cNvSpPr>
              <a:spLocks noChangeArrowheads="1"/>
            </p:cNvSpPr>
            <p:nvPr/>
          </p:nvSpPr>
          <p:spPr bwMode="auto">
            <a:xfrm>
              <a:off x="240" y="768"/>
              <a:ext cx="3696" cy="3360"/>
            </a:xfrm>
            <a:prstGeom prst="rect">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pic>
          <p:nvPicPr>
            <p:cNvPr id="6" name="Rectangle 29700"/>
            <p:cNvPicPr>
              <a:picLocks noChangeAspect="1" noChangeArrowheads="1"/>
            </p:cNvPicPr>
            <p:nvPr/>
          </p:nvPicPr>
          <p:blipFill>
            <a:blip r:embed="rId2" cstate="print">
              <a:clrChange>
                <a:clrFrom>
                  <a:srgbClr val="FF8000"/>
                </a:clrFrom>
                <a:clrTo>
                  <a:srgbClr val="FF8000">
                    <a:alpha val="0"/>
                  </a:srgbClr>
                </a:clrTo>
              </a:clrChange>
            </a:blip>
            <a:srcRect/>
            <a:stretch>
              <a:fillRect/>
            </a:stretch>
          </p:blipFill>
          <p:spPr bwMode="auto">
            <a:xfrm>
              <a:off x="336" y="816"/>
              <a:ext cx="3548" cy="3252"/>
            </a:xfrm>
            <a:prstGeom prst="rect">
              <a:avLst/>
            </a:prstGeom>
            <a:noFill/>
            <a:ln w="9525">
              <a:noFill/>
              <a:miter lim="800000"/>
              <a:headEnd/>
              <a:tailEnd/>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Overrides the Content Placeholders that are defined in the master page</a:t>
            </a:r>
          </a:p>
          <a:p>
            <a:r>
              <a:rPr lang="en-US" sz="2400" dirty="0" smtClean="0"/>
              <a:t>Content must go inside of Content Placeholders</a:t>
            </a:r>
          </a:p>
          <a:p>
            <a:endParaRPr lang="en-US" sz="2400" dirty="0" smtClean="0"/>
          </a:p>
          <a:p>
            <a:endParaRPr lang="en-US" sz="2000" dirty="0" smtClean="0"/>
          </a:p>
          <a:p>
            <a:pPr>
              <a:buNone/>
            </a:pPr>
            <a:endParaRPr lang="en-US" sz="2000" dirty="0" smtClean="0"/>
          </a:p>
          <a:p>
            <a:endParaRPr lang="en-US" sz="1800" dirty="0"/>
          </a:p>
        </p:txBody>
      </p:sp>
      <p:sp>
        <p:nvSpPr>
          <p:cNvPr id="3" name="Title 2"/>
          <p:cNvSpPr>
            <a:spLocks noGrp="1"/>
          </p:cNvSpPr>
          <p:nvPr>
            <p:ph type="title"/>
          </p:nvPr>
        </p:nvSpPr>
        <p:spPr/>
        <p:txBody>
          <a:bodyPr/>
          <a:lstStyle/>
          <a:p>
            <a:r>
              <a:rPr lang="en-US" dirty="0" smtClean="0"/>
              <a:t>Page Layouts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914399" y="2895600"/>
            <a:ext cx="6387921" cy="2743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Looking at existing Page Layout</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They are always based on one content type</a:t>
            </a:r>
          </a:p>
          <a:p>
            <a:endParaRPr lang="en-US" sz="2400" dirty="0" smtClean="0"/>
          </a:p>
          <a:p>
            <a:r>
              <a:rPr lang="en-US" sz="2400" dirty="0" smtClean="0"/>
              <a:t>Content types are made up of site columns </a:t>
            </a:r>
          </a:p>
          <a:p>
            <a:pPr lvl="1"/>
            <a:r>
              <a:rPr lang="en-US" sz="2000" dirty="0" smtClean="0"/>
              <a:t>Site columns become field controls in the page layout</a:t>
            </a:r>
          </a:p>
          <a:p>
            <a:pPr lvl="1"/>
            <a:r>
              <a:rPr lang="en-US" sz="2000" dirty="0" smtClean="0"/>
              <a:t>They allow editable content areas</a:t>
            </a:r>
          </a:p>
          <a:p>
            <a:pPr lvl="1"/>
            <a:r>
              <a:rPr lang="en-US" sz="2000" dirty="0" smtClean="0"/>
              <a:t>SharePoint keeps a history of all field control content</a:t>
            </a:r>
          </a:p>
          <a:p>
            <a:pPr>
              <a:buNone/>
            </a:pPr>
            <a:endParaRPr lang="en-US" sz="2000" dirty="0" smtClean="0"/>
          </a:p>
          <a:p>
            <a:endParaRPr lang="en-US" sz="1800" dirty="0"/>
          </a:p>
        </p:txBody>
      </p:sp>
      <p:sp>
        <p:nvSpPr>
          <p:cNvPr id="3" name="Title 2"/>
          <p:cNvSpPr>
            <a:spLocks noGrp="1"/>
          </p:cNvSpPr>
          <p:nvPr>
            <p:ph type="title"/>
          </p:nvPr>
        </p:nvSpPr>
        <p:spPr/>
        <p:txBody>
          <a:bodyPr/>
          <a:lstStyle/>
          <a:p>
            <a:r>
              <a:rPr lang="en-US" dirty="0" smtClean="0"/>
              <a:t>Page Layouts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smtClean="0"/>
              <a:t>Web Parts</a:t>
            </a:r>
          </a:p>
          <a:p>
            <a:pPr lvl="1"/>
            <a:r>
              <a:rPr lang="en-US" sz="2200" dirty="0" smtClean="0"/>
              <a:t>Provide many different ways of displaying content</a:t>
            </a:r>
          </a:p>
          <a:p>
            <a:pPr lvl="1"/>
            <a:r>
              <a:rPr lang="en-US" dirty="0" smtClean="0"/>
              <a:t>Content stored in web parts is NOT versioned</a:t>
            </a:r>
          </a:p>
          <a:p>
            <a:pPr lvl="1"/>
            <a:endParaRPr lang="en-US" dirty="0" smtClean="0"/>
          </a:p>
          <a:p>
            <a:r>
              <a:rPr lang="en-US" sz="2600" dirty="0" smtClean="0"/>
              <a:t>Field controls </a:t>
            </a:r>
          </a:p>
          <a:p>
            <a:pPr lvl="1"/>
            <a:r>
              <a:rPr lang="en-US" dirty="0" smtClean="0"/>
              <a:t>Editable content items</a:t>
            </a:r>
          </a:p>
          <a:p>
            <a:pPr lvl="1"/>
            <a:r>
              <a:rPr lang="en-US" dirty="0" smtClean="0"/>
              <a:t>Content is saved to the content database. </a:t>
            </a:r>
          </a:p>
          <a:p>
            <a:pPr lvl="1"/>
            <a:r>
              <a:rPr lang="en-US" dirty="0" smtClean="0"/>
              <a:t>Content can be versioned</a:t>
            </a:r>
          </a:p>
          <a:p>
            <a:pPr lvl="1"/>
            <a:endParaRPr lang="en-US" dirty="0" smtClean="0"/>
          </a:p>
          <a:p>
            <a:pPr>
              <a:buNone/>
            </a:pPr>
            <a:endParaRPr lang="en-US" dirty="0" smtClean="0"/>
          </a:p>
          <a:p>
            <a:pPr lvl="1"/>
            <a:endParaRPr lang="en-US" dirty="0" smtClean="0"/>
          </a:p>
          <a:p>
            <a:pPr lvl="1"/>
            <a:endParaRPr lang="en-US" dirty="0"/>
          </a:p>
        </p:txBody>
      </p:sp>
      <p:sp>
        <p:nvSpPr>
          <p:cNvPr id="2" name="Title 1"/>
          <p:cNvSpPr>
            <a:spLocks noGrp="1"/>
          </p:cNvSpPr>
          <p:nvPr>
            <p:ph type="title"/>
          </p:nvPr>
        </p:nvSpPr>
        <p:spPr/>
        <p:txBody>
          <a:bodyPr/>
          <a:lstStyle/>
          <a:p>
            <a:r>
              <a:rPr lang="en-US" dirty="0" smtClean="0"/>
              <a:t>Page Layouts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cstate="print"/>
          <a:stretch>
            <a:fillRect/>
          </a:stretch>
        </p:blipFill>
        <p:spPr bwMode="auto">
          <a:xfrm>
            <a:off x="1524000" y="1295400"/>
            <a:ext cx="5827691" cy="43243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Anatomy of a MOSS page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Understanding the MOSS Publishing features </a:t>
            </a:r>
          </a:p>
          <a:p>
            <a:r>
              <a:rPr lang="en-US" dirty="0" smtClean="0"/>
              <a:t>Overview of Page Layouts and the Pages library </a:t>
            </a:r>
          </a:p>
          <a:p>
            <a:r>
              <a:rPr lang="en-US" dirty="0" smtClean="0"/>
              <a:t>Designing page layouts using content types and field controls </a:t>
            </a:r>
          </a:p>
          <a:p>
            <a:r>
              <a:rPr lang="en-US" dirty="0" smtClean="0"/>
              <a:t>Uploading CSS files and images to the Style Library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p:txBody>
          <a:bodyPr/>
          <a:lstStyle/>
          <a:p>
            <a:r>
              <a:rPr lang="en-US" dirty="0" smtClean="0"/>
              <a:t>Anatomy of a MOSS page</a:t>
            </a:r>
            <a:endParaRPr lang="en-US" dirty="0"/>
          </a:p>
        </p:txBody>
      </p:sp>
      <p:grpSp>
        <p:nvGrpSpPr>
          <p:cNvPr id="2" name="Content Placeholder 3"/>
          <p:cNvGrpSpPr>
            <a:grpSpLocks noGrp="1"/>
          </p:cNvGrpSpPr>
          <p:nvPr>
            <p:ph idx="1"/>
          </p:nvPr>
        </p:nvGrpSpPr>
        <p:grpSpPr>
          <a:xfrm>
            <a:off x="457200" y="1143000"/>
            <a:ext cx="8229600" cy="5162550"/>
            <a:chOff x="914400" y="1447800"/>
            <a:chExt cx="7162800" cy="5257800"/>
          </a:xfrm>
        </p:grpSpPr>
        <p:pic>
          <p:nvPicPr>
            <p:cNvPr id="39" name="Picture 2"/>
            <p:cNvPicPr>
              <a:picLocks noChangeAspect="1" noChangeArrowheads="1"/>
            </p:cNvPicPr>
            <p:nvPr/>
          </p:nvPicPr>
          <p:blipFill>
            <a:blip r:embed="rId2" cstate="print"/>
            <a:srcRect/>
            <a:stretch>
              <a:fillRect/>
            </a:stretch>
          </p:blipFill>
          <p:spPr bwMode="auto">
            <a:xfrm>
              <a:off x="1080520" y="1447800"/>
              <a:ext cx="6982960" cy="5181600"/>
            </a:xfrm>
            <a:prstGeom prst="rect">
              <a:avLst/>
            </a:prstGeom>
            <a:noFill/>
            <a:ln w="9525">
              <a:noFill/>
              <a:miter lim="800000"/>
              <a:headEnd/>
              <a:tailEnd/>
            </a:ln>
            <a:effectLst/>
          </p:spPr>
        </p:pic>
        <p:sp>
          <p:nvSpPr>
            <p:cNvPr id="40" name="Rectangle 39"/>
            <p:cNvSpPr/>
            <p:nvPr/>
          </p:nvSpPr>
          <p:spPr>
            <a:xfrm>
              <a:off x="1066800" y="1447800"/>
              <a:ext cx="7010400" cy="5257800"/>
            </a:xfrm>
            <a:prstGeom prst="rect">
              <a:avLst/>
            </a:prstGeom>
            <a:solidFill>
              <a:srgbClr val="FF0000"/>
            </a:solidFill>
            <a:ln>
              <a:noFill/>
            </a:ln>
            <a:effectLst>
              <a:glow rad="101600">
                <a:srgbClr val="FF0000">
                  <a:alpha val="60000"/>
                </a:srgb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1" name="Rectangle 40"/>
            <p:cNvSpPr/>
            <p:nvPr/>
          </p:nvSpPr>
          <p:spPr>
            <a:xfrm>
              <a:off x="1143000" y="2590800"/>
              <a:ext cx="6858000" cy="4038600"/>
            </a:xfrm>
            <a:prstGeom prst="rect">
              <a:avLst/>
            </a:prstGeom>
            <a:solidFill>
              <a:srgbClr val="00B050"/>
            </a:solidFill>
            <a:ln>
              <a:noFill/>
            </a:ln>
            <a:effectLst>
              <a:glow rad="101600">
                <a:srgbClr val="00B050">
                  <a:alpha val="60000"/>
                </a:srgb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895600" y="3581400"/>
              <a:ext cx="1143000" cy="1447800"/>
            </a:xfrm>
            <a:prstGeom prst="rect">
              <a:avLst/>
            </a:prstGeom>
            <a:solidFill>
              <a:schemeClr val="accent1">
                <a:alpha val="18000"/>
              </a:schemeClr>
            </a:solidFill>
            <a:ln>
              <a:noFill/>
            </a:ln>
            <a:effectLst>
              <a:glow rad="101600">
                <a:srgbClr val="FFFF00">
                  <a:alpha val="60000"/>
                </a:srgb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6858000" y="2590800"/>
              <a:ext cx="1219200" cy="2057400"/>
            </a:xfrm>
            <a:prstGeom prst="rect">
              <a:avLst/>
            </a:prstGeom>
            <a:solidFill>
              <a:schemeClr val="accent1">
                <a:alpha val="18000"/>
              </a:schemeClr>
            </a:solidFill>
            <a:ln>
              <a:noFill/>
            </a:ln>
            <a:effectLst>
              <a:glow rad="101600">
                <a:srgbClr val="FFFF00">
                  <a:alpha val="60000"/>
                </a:srgb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1143000" y="1828800"/>
              <a:ext cx="2362200"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Master Page</a:t>
              </a:r>
              <a:endParaRPr lang="en-US" sz="2400" b="1" dirty="0">
                <a:solidFill>
                  <a:schemeClr val="bg1"/>
                </a:solidFill>
                <a:effectLst>
                  <a:outerShdw blurRad="38100" dist="38100" dir="2700000" algn="tl">
                    <a:srgbClr val="000000">
                      <a:alpha val="43137"/>
                    </a:srgbClr>
                  </a:outerShdw>
                </a:effectLst>
              </a:endParaRPr>
            </a:p>
          </p:txBody>
        </p:sp>
        <p:sp>
          <p:nvSpPr>
            <p:cNvPr id="45" name="Rectangle 44"/>
            <p:cNvSpPr/>
            <p:nvPr/>
          </p:nvSpPr>
          <p:spPr>
            <a:xfrm>
              <a:off x="4114800" y="3581400"/>
              <a:ext cx="1143000" cy="1447800"/>
            </a:xfrm>
            <a:prstGeom prst="rect">
              <a:avLst/>
            </a:prstGeom>
            <a:solidFill>
              <a:schemeClr val="accent1">
                <a:alpha val="18000"/>
              </a:schemeClr>
            </a:solidFill>
            <a:ln>
              <a:noFill/>
            </a:ln>
            <a:effectLst>
              <a:glow rad="101600">
                <a:srgbClr val="FFFF00">
                  <a:alpha val="60000"/>
                </a:srgb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5334000" y="3581400"/>
              <a:ext cx="1143000" cy="1447800"/>
            </a:xfrm>
            <a:prstGeom prst="rect">
              <a:avLst/>
            </a:prstGeom>
            <a:solidFill>
              <a:schemeClr val="accent1">
                <a:alpha val="18000"/>
              </a:schemeClr>
            </a:solidFill>
            <a:ln>
              <a:noFill/>
            </a:ln>
            <a:effectLst>
              <a:glow rad="101600">
                <a:srgbClr val="FFFF00">
                  <a:alpha val="60000"/>
                </a:srgb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3505200" y="4114800"/>
              <a:ext cx="2362200"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rPr>
                <a:t>Web Part Zones</a:t>
              </a:r>
              <a:endParaRPr lang="en-US" b="1" dirty="0">
                <a:solidFill>
                  <a:schemeClr val="bg1"/>
                </a:solidFill>
                <a:effectLst>
                  <a:outerShdw blurRad="38100" dist="38100" dir="2700000" algn="tl">
                    <a:srgbClr val="000000">
                      <a:alpha val="43137"/>
                    </a:srgbClr>
                  </a:outerShdw>
                </a:effectLst>
              </a:endParaRPr>
            </a:p>
          </p:txBody>
        </p:sp>
        <p:sp>
          <p:nvSpPr>
            <p:cNvPr id="48" name="TextBox 47"/>
            <p:cNvSpPr txBox="1"/>
            <p:nvPr/>
          </p:nvSpPr>
          <p:spPr>
            <a:xfrm>
              <a:off x="6858000" y="3239869"/>
              <a:ext cx="1219200" cy="646331"/>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rPr>
                <a:t>Web Part Zone</a:t>
              </a:r>
              <a:endParaRPr lang="en-US" b="1" dirty="0">
                <a:solidFill>
                  <a:schemeClr val="bg1"/>
                </a:solidFill>
                <a:effectLst>
                  <a:outerShdw blurRad="38100" dist="38100" dir="2700000" algn="tl">
                    <a:srgbClr val="000000">
                      <a:alpha val="43137"/>
                    </a:srgbClr>
                  </a:outerShdw>
                </a:effectLst>
              </a:endParaRPr>
            </a:p>
          </p:txBody>
        </p:sp>
        <p:sp>
          <p:nvSpPr>
            <p:cNvPr id="49" name="TextBox 48"/>
            <p:cNvSpPr txBox="1"/>
            <p:nvPr/>
          </p:nvSpPr>
          <p:spPr>
            <a:xfrm>
              <a:off x="914400" y="2514600"/>
              <a:ext cx="2362200" cy="461665"/>
            </a:xfrm>
            <a:prstGeom prst="rect">
              <a:avLst/>
            </a:prstGeom>
            <a:noFill/>
          </p:spPr>
          <p:txBody>
            <a:bodyPr wrap="square" rtlCol="0">
              <a:spAutoFit/>
            </a:bodyPr>
            <a:lstStyle/>
            <a:p>
              <a:pPr algn="ctr"/>
              <a:r>
                <a:rPr lang="en-US" sz="2400" b="1" dirty="0" smtClean="0">
                  <a:solidFill>
                    <a:schemeClr val="bg1">
                      <a:lumMod val="95000"/>
                    </a:schemeClr>
                  </a:solidFill>
                  <a:effectLst>
                    <a:outerShdw blurRad="38100" dist="38100" dir="2700000" algn="tl">
                      <a:srgbClr val="000000">
                        <a:alpha val="43137"/>
                      </a:srgbClr>
                    </a:outerShdw>
                  </a:effectLst>
                </a:rPr>
                <a:t>Page Layout</a:t>
              </a:r>
              <a:endParaRPr lang="en-US" sz="2400" b="1" dirty="0">
                <a:solidFill>
                  <a:schemeClr val="bg1">
                    <a:lumMod val="95000"/>
                  </a:schemeClr>
                </a:solidFill>
                <a:effectLst>
                  <a:outerShdw blurRad="38100" dist="38100" dir="2700000" algn="tl">
                    <a:srgbClr val="000000">
                      <a:alpha val="43137"/>
                    </a:srgbClr>
                  </a:outerShdw>
                </a:effectLst>
              </a:endParaRPr>
            </a:p>
          </p:txBody>
        </p:sp>
        <p:sp>
          <p:nvSpPr>
            <p:cNvPr id="50" name="Rectangle 49"/>
            <p:cNvSpPr/>
            <p:nvPr/>
          </p:nvSpPr>
          <p:spPr>
            <a:xfrm>
              <a:off x="1295400" y="5410200"/>
              <a:ext cx="5029200" cy="838200"/>
            </a:xfrm>
            <a:prstGeom prst="rect">
              <a:avLst/>
            </a:prstGeom>
            <a:solidFill>
              <a:srgbClr val="FFC000">
                <a:alpha val="18000"/>
              </a:srgbClr>
            </a:solidFill>
            <a:ln>
              <a:noFill/>
            </a:ln>
            <a:effectLst>
              <a:glow rad="101600">
                <a:srgbClr val="0070C0">
                  <a:alpha val="60000"/>
                </a:srgb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2438400" y="5574268"/>
              <a:ext cx="2362200"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rPr>
                <a:t>Field Control</a:t>
              </a:r>
              <a:endParaRPr lang="en-US" b="1" dirty="0">
                <a:solidFill>
                  <a:schemeClr val="bg1"/>
                </a:solidFill>
                <a:effectLst>
                  <a:outerShdw blurRad="38100" dist="38100" dir="2700000" algn="tl">
                    <a:srgbClr val="000000">
                      <a:alpha val="43137"/>
                    </a:srgbClr>
                  </a:outerShdw>
                </a:effectLst>
              </a:endParaRPr>
            </a:p>
          </p:txBody>
        </p:sp>
        <p:sp>
          <p:nvSpPr>
            <p:cNvPr id="52" name="Rectangle 51"/>
            <p:cNvSpPr/>
            <p:nvPr/>
          </p:nvSpPr>
          <p:spPr>
            <a:xfrm>
              <a:off x="1981200" y="2971800"/>
              <a:ext cx="3733800" cy="533400"/>
            </a:xfrm>
            <a:prstGeom prst="rect">
              <a:avLst/>
            </a:prstGeom>
            <a:solidFill>
              <a:srgbClr val="FFC000">
                <a:alpha val="18000"/>
              </a:srgbClr>
            </a:solidFill>
            <a:ln>
              <a:noFill/>
            </a:ln>
            <a:effectLst>
              <a:glow rad="101600">
                <a:srgbClr val="0070C0">
                  <a:alpha val="60000"/>
                </a:srgb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2438400" y="3059668"/>
              <a:ext cx="2362200"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rPr>
                <a:t>Field Control</a:t>
              </a:r>
              <a:endParaRPr lang="en-US" b="1" dirty="0">
                <a:solidFill>
                  <a:schemeClr val="bg1"/>
                </a:solidFill>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Page layouts can define Web Part Zones</a:t>
            </a:r>
          </a:p>
          <a:p>
            <a:pPr lvl="1"/>
            <a:r>
              <a:rPr lang="en-US" sz="2000" dirty="0" smtClean="0"/>
              <a:t>WPZ’s allow content authors to add editable Web Parts to the pages</a:t>
            </a:r>
          </a:p>
          <a:p>
            <a:r>
              <a:rPr lang="en-US" sz="2400" dirty="0" smtClean="0"/>
              <a:t>Web parts have a wide range of options for adding content to the page</a:t>
            </a:r>
          </a:p>
          <a:p>
            <a:r>
              <a:rPr lang="en-US" sz="2400" dirty="0" smtClean="0"/>
              <a:t>The Content Editor Web Part allows content authors to add robust JavaScript and CSS to a page</a:t>
            </a:r>
          </a:p>
          <a:p>
            <a:pPr lvl="1"/>
            <a:r>
              <a:rPr lang="en-US" sz="2000" dirty="0" smtClean="0"/>
              <a:t>With great power comes great responsibility</a:t>
            </a:r>
          </a:p>
          <a:p>
            <a:r>
              <a:rPr lang="en-US" sz="2400" dirty="0" smtClean="0"/>
              <a:t>Web Parts do not store content history</a:t>
            </a:r>
          </a:p>
          <a:p>
            <a:pPr>
              <a:buNone/>
            </a:pPr>
            <a:endParaRPr lang="en-US" sz="2000" dirty="0" smtClean="0"/>
          </a:p>
          <a:p>
            <a:endParaRPr lang="en-US" sz="1800" dirty="0"/>
          </a:p>
        </p:txBody>
      </p:sp>
      <p:sp>
        <p:nvSpPr>
          <p:cNvPr id="3" name="Title 2"/>
          <p:cNvSpPr>
            <a:spLocks noGrp="1"/>
          </p:cNvSpPr>
          <p:nvPr>
            <p:ph type="title"/>
          </p:nvPr>
        </p:nvSpPr>
        <p:spPr/>
        <p:txBody>
          <a:bodyPr/>
          <a:lstStyle/>
          <a:p>
            <a:r>
              <a:rPr lang="en-US" dirty="0" smtClean="0"/>
              <a:t>Page Layouts and Web Parts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0720"/>
          <p:cNvSpPr>
            <a:spLocks noChangeArrowheads="1"/>
          </p:cNvSpPr>
          <p:nvPr/>
        </p:nvSpPr>
        <p:spPr bwMode="auto">
          <a:xfrm>
            <a:off x="304800" y="3189287"/>
            <a:ext cx="8382000" cy="3516313"/>
          </a:xfrm>
          <a:prstGeom prst="rect">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sp>
        <p:nvSpPr>
          <p:cNvPr id="590851" name="Title 590850"/>
          <p:cNvSpPr>
            <a:spLocks noGrp="1" noChangeArrowheads="1"/>
          </p:cNvSpPr>
          <p:nvPr>
            <p:ph type="title"/>
          </p:nvPr>
        </p:nvSpPr>
        <p:spPr/>
        <p:txBody>
          <a:bodyPr/>
          <a:lstStyle/>
          <a:p>
            <a:r>
              <a:rPr lang="fr-BE" dirty="0" smtClean="0"/>
              <a:t>Page </a:t>
            </a:r>
            <a:r>
              <a:rPr lang="fr-BE" dirty="0" err="1" smtClean="0"/>
              <a:t>Layouts</a:t>
            </a:r>
            <a:r>
              <a:rPr lang="fr-BE" dirty="0" smtClean="0"/>
              <a:t> / Content Types</a:t>
            </a:r>
            <a:endParaRPr lang="en-GB" dirty="0" smtClean="0"/>
          </a:p>
        </p:txBody>
      </p:sp>
      <p:sp>
        <p:nvSpPr>
          <p:cNvPr id="590852" name="Text Placeholder 590851"/>
          <p:cNvSpPr>
            <a:spLocks noGrp="1" noChangeArrowheads="1"/>
          </p:cNvSpPr>
          <p:nvPr>
            <p:ph type="body" idx="1"/>
          </p:nvPr>
        </p:nvSpPr>
        <p:spPr/>
        <p:txBody>
          <a:bodyPr>
            <a:normAutofit/>
          </a:bodyPr>
          <a:lstStyle/>
          <a:p>
            <a:r>
              <a:rPr lang="en-GB" sz="1600" dirty="0" smtClean="0"/>
              <a:t>Page execution:</a:t>
            </a:r>
            <a:endParaRPr lang="en-US" sz="1600" dirty="0" smtClean="0"/>
          </a:p>
          <a:p>
            <a:r>
              <a:rPr lang="en-GB" sz="1600" dirty="0" smtClean="0"/>
              <a:t>Page URL requested</a:t>
            </a:r>
          </a:p>
          <a:p>
            <a:r>
              <a:rPr lang="en-GB" sz="1600" dirty="0" smtClean="0"/>
              <a:t>Page layout executed in content of page</a:t>
            </a:r>
          </a:p>
          <a:p>
            <a:r>
              <a:rPr lang="en-GB" sz="1600" dirty="0" smtClean="0"/>
              <a:t>Content server controls bind to page fields</a:t>
            </a:r>
          </a:p>
          <a:p>
            <a:r>
              <a:rPr lang="en-GB" sz="1600" dirty="0" smtClean="0"/>
              <a:t>Rendered page returned</a:t>
            </a:r>
          </a:p>
        </p:txBody>
      </p:sp>
      <p:pic>
        <p:nvPicPr>
          <p:cNvPr id="30724" name="Rectangle 30723"/>
          <p:cNvPicPr>
            <a:picLocks noChangeAspect="1" noChangeArrowheads="1"/>
          </p:cNvPicPr>
          <p:nvPr/>
        </p:nvPicPr>
        <p:blipFill>
          <a:blip r:embed="rId3" cstate="print">
            <a:clrChange>
              <a:clrFrom>
                <a:srgbClr val="FF8000"/>
              </a:clrFrom>
              <a:clrTo>
                <a:srgbClr val="FF8000">
                  <a:alpha val="0"/>
                </a:srgbClr>
              </a:clrTo>
            </a:clrChange>
          </a:blip>
          <a:srcRect/>
          <a:stretch>
            <a:fillRect/>
          </a:stretch>
        </p:blipFill>
        <p:spPr bwMode="auto">
          <a:xfrm>
            <a:off x="427038" y="3267075"/>
            <a:ext cx="7954962" cy="3438525"/>
          </a:xfrm>
          <a:prstGeom prst="rect">
            <a:avLst/>
          </a:prstGeom>
          <a:noFill/>
          <a:ln w="9525">
            <a:noFill/>
            <a:miter lim="800000"/>
            <a:headEnd/>
            <a:tailEnd/>
          </a:ln>
        </p:spPr>
      </p:pic>
      <p:sp>
        <p:nvSpPr>
          <p:cNvPr id="30725" name="Rectangle 30724"/>
          <p:cNvSpPr>
            <a:spLocks noChangeArrowheads="1"/>
          </p:cNvSpPr>
          <p:nvPr/>
        </p:nvSpPr>
        <p:spPr bwMode="auto">
          <a:xfrm>
            <a:off x="5334000" y="1371600"/>
            <a:ext cx="3581400" cy="1219200"/>
          </a:xfrm>
          <a:prstGeom prst="rect">
            <a:avLst/>
          </a:prstGeom>
          <a:noFill/>
          <a:ln w="9525">
            <a:noFill/>
            <a:miter lim="800000"/>
            <a:headEnd/>
            <a:tailEnd/>
          </a:ln>
        </p:spPr>
        <p:txBody>
          <a:bodyPr/>
          <a:lstStyle/>
          <a:p>
            <a:pPr marL="342900" indent="-342900">
              <a:lnSpc>
                <a:spcPct val="80000"/>
              </a:lnSpc>
              <a:spcBef>
                <a:spcPct val="20000"/>
              </a:spcBef>
            </a:pPr>
            <a:r>
              <a:rPr lang="en-GB" sz="1700" u="sng" dirty="0"/>
              <a:t>Inherited from WSS</a:t>
            </a:r>
            <a:r>
              <a:rPr lang="en-GB" sz="1700" dirty="0"/>
              <a:t>:</a:t>
            </a:r>
          </a:p>
          <a:p>
            <a:pPr marL="342900" indent="-342900">
              <a:lnSpc>
                <a:spcPct val="80000"/>
              </a:lnSpc>
              <a:spcBef>
                <a:spcPct val="20000"/>
              </a:spcBef>
              <a:buFontTx/>
              <a:buBlip>
                <a:blip r:embed="rId4"/>
              </a:buBlip>
            </a:pPr>
            <a:r>
              <a:rPr lang="en-GB" sz="1700" dirty="0"/>
              <a:t>Versioning, </a:t>
            </a:r>
            <a:endParaRPr lang="en-GB" sz="1700" dirty="0" smtClean="0"/>
          </a:p>
          <a:p>
            <a:pPr marL="342900" indent="-342900">
              <a:lnSpc>
                <a:spcPct val="80000"/>
              </a:lnSpc>
              <a:spcBef>
                <a:spcPct val="20000"/>
              </a:spcBef>
              <a:buFontTx/>
              <a:buBlip>
                <a:blip r:embed="rId4"/>
              </a:buBlip>
            </a:pPr>
            <a:r>
              <a:rPr lang="en-GB" sz="1700" dirty="0" smtClean="0"/>
              <a:t>Check-in/Check-out</a:t>
            </a:r>
            <a:endParaRPr lang="en-GB" sz="1700" dirty="0"/>
          </a:p>
          <a:p>
            <a:pPr marL="342900" indent="-342900">
              <a:lnSpc>
                <a:spcPct val="80000"/>
              </a:lnSpc>
              <a:spcBef>
                <a:spcPct val="20000"/>
              </a:spcBef>
              <a:buFontTx/>
              <a:buBlip>
                <a:blip r:embed="rId4"/>
              </a:buBlip>
            </a:pPr>
            <a:r>
              <a:rPr lang="en-GB" sz="1700" dirty="0"/>
              <a:t>Content types</a:t>
            </a:r>
          </a:p>
          <a:p>
            <a:pPr marL="342900" indent="-342900">
              <a:lnSpc>
                <a:spcPct val="80000"/>
              </a:lnSpc>
              <a:spcBef>
                <a:spcPct val="20000"/>
              </a:spcBef>
              <a:buFontTx/>
              <a:buBlip>
                <a:blip r:embed="rId4"/>
              </a:buBlip>
            </a:pPr>
            <a:r>
              <a:rPr lang="en-GB" sz="1700" dirty="0"/>
              <a:t>Access control</a:t>
            </a:r>
          </a:p>
          <a:p>
            <a:pPr marL="342900" indent="-342900">
              <a:lnSpc>
                <a:spcPct val="80000"/>
              </a:lnSpc>
              <a:spcBef>
                <a:spcPct val="20000"/>
              </a:spcBef>
              <a:buFontTx/>
              <a:buBlip>
                <a:blip r:embed="rId4"/>
              </a:buBlip>
            </a:pPr>
            <a:r>
              <a:rPr lang="en-GB" sz="1700" dirty="0"/>
              <a:t>Workflow</a:t>
            </a:r>
          </a:p>
          <a:p>
            <a:pPr marL="342900" indent="-342900">
              <a:lnSpc>
                <a:spcPct val="80000"/>
              </a:lnSpc>
              <a:spcBef>
                <a:spcPct val="20000"/>
              </a:spcBef>
            </a:pPr>
            <a:endParaRPr lang="en-GB" sz="17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Looking at </a:t>
            </a:r>
            <a:r>
              <a:rPr lang="en-US" dirty="0" smtClean="0"/>
              <a:t>Content Types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Creating a Custom Page Layout</a:t>
            </a:r>
            <a:endParaRPr lang="en-US" dirty="0"/>
          </a:p>
        </p:txBody>
      </p:sp>
      <p:sp>
        <p:nvSpPr>
          <p:cNvPr id="2" name="Content Placeholder 1"/>
          <p:cNvSpPr>
            <a:spLocks noGrp="1"/>
          </p:cNvSpPr>
          <p:nvPr>
            <p:ph idx="1"/>
          </p:nvPr>
        </p:nvSpPr>
        <p:spPr/>
        <p:txBody>
          <a:bodyPr/>
          <a:lstStyle/>
          <a:p>
            <a:r>
              <a:rPr lang="nl-BE" smtClean="0"/>
              <a:t>Create new content type (or use an OOTB one)</a:t>
            </a:r>
          </a:p>
          <a:p>
            <a:r>
              <a:rPr lang="nl-BE" smtClean="0"/>
              <a:t>Add new site columns if needed</a:t>
            </a:r>
            <a:endParaRPr lang="en-US" smtClean="0"/>
          </a:p>
          <a:p>
            <a:r>
              <a:rPr lang="nl-BE" smtClean="0"/>
              <a:t>Create new page layout file in SPD</a:t>
            </a:r>
          </a:p>
          <a:p>
            <a:pPr lvl="1"/>
            <a:r>
              <a:rPr lang="nl-BE" smtClean="0"/>
              <a:t>Populate the file with field controls and Web Part Zones</a:t>
            </a:r>
          </a:p>
          <a:p>
            <a:pPr lvl="1"/>
            <a:r>
              <a:rPr lang="nl-BE" smtClean="0"/>
              <a:t>Add any HTML for arranging the items</a:t>
            </a:r>
          </a:p>
          <a:p>
            <a:pPr lvl="1"/>
            <a:r>
              <a:rPr lang="nl-BE" smtClean="0"/>
              <a:t>Check-in and approve</a:t>
            </a:r>
          </a:p>
          <a:p>
            <a:r>
              <a:rPr lang="nl-BE" smtClean="0"/>
              <a:t>Use the SharePoint web interface to create a new page based off of the page layout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Layout Demo</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itle 649217"/>
          <p:cNvSpPr>
            <a:spLocks noGrp="1" noChangeArrowheads="1"/>
          </p:cNvSpPr>
          <p:nvPr>
            <p:ph type="title"/>
          </p:nvPr>
        </p:nvSpPr>
        <p:spPr/>
        <p:txBody>
          <a:bodyPr/>
          <a:lstStyle/>
          <a:p>
            <a:r>
              <a:rPr lang="nl-BE" smtClean="0"/>
              <a:t>Publishing Cycle</a:t>
            </a:r>
            <a:endParaRPr lang="en-US" smtClean="0"/>
          </a:p>
        </p:txBody>
      </p:sp>
      <p:sp>
        <p:nvSpPr>
          <p:cNvPr id="649219" name="Text Placeholder 649218"/>
          <p:cNvSpPr>
            <a:spLocks noGrp="1" noChangeArrowheads="1"/>
          </p:cNvSpPr>
          <p:nvPr>
            <p:ph type="body" idx="1"/>
          </p:nvPr>
        </p:nvSpPr>
        <p:spPr/>
        <p:txBody>
          <a:bodyPr>
            <a:normAutofit/>
          </a:bodyPr>
          <a:lstStyle/>
          <a:p>
            <a:r>
              <a:rPr lang="nl-BE" sz="2400" dirty="0" smtClean="0"/>
              <a:t>Workflow based on Windows Workflow Foundation</a:t>
            </a:r>
            <a:br>
              <a:rPr lang="nl-BE" sz="2400" dirty="0" smtClean="0"/>
            </a:br>
            <a:endParaRPr lang="en-US" sz="2400" dirty="0" smtClean="0"/>
          </a:p>
          <a:p>
            <a:r>
              <a:rPr lang="nl-BE" sz="2400" dirty="0" smtClean="0"/>
              <a:t>Light-weight approval workflow is active OOB</a:t>
            </a:r>
          </a:p>
          <a:p>
            <a:pPr lvl="1"/>
            <a:r>
              <a:rPr lang="nl-BE" sz="2000" dirty="0" smtClean="0"/>
              <a:t>Based on approval</a:t>
            </a:r>
          </a:p>
          <a:p>
            <a:pPr lvl="1"/>
            <a:r>
              <a:rPr lang="nl-BE" sz="2000" dirty="0" smtClean="0"/>
              <a:t>Minor versions need to be approved to become major versions</a:t>
            </a:r>
          </a:p>
          <a:p>
            <a:pPr lvl="1"/>
            <a:r>
              <a:rPr lang="nl-BE" sz="2000" dirty="0" smtClean="0"/>
              <a:t>Visitors only see the major (published) versions</a:t>
            </a:r>
            <a:br>
              <a:rPr lang="nl-BE" sz="2000" dirty="0" smtClean="0"/>
            </a:br>
            <a:endParaRPr lang="nl-BE" sz="2000" dirty="0" smtClean="0"/>
          </a:p>
          <a:p>
            <a:r>
              <a:rPr lang="nl-BE" sz="2400" dirty="0" smtClean="0"/>
              <a:t>Workflow can be replaced by custom workflow</a:t>
            </a:r>
          </a:p>
          <a:p>
            <a:pPr lvl="1"/>
            <a:r>
              <a:rPr lang="nl-BE" sz="2000" dirty="0" smtClean="0"/>
              <a:t>OOB delivered with MOSS 2007</a:t>
            </a:r>
          </a:p>
          <a:p>
            <a:pPr lvl="1"/>
            <a:r>
              <a:rPr lang="nl-BE" sz="2000" dirty="0" smtClean="0"/>
              <a:t>Designed using SharePoint Designer 2007</a:t>
            </a:r>
          </a:p>
          <a:p>
            <a:pPr lvl="1"/>
            <a:r>
              <a:rPr lang="nl-BE" sz="2000" dirty="0" smtClean="0"/>
              <a:t>Created using Visual Studio.NET 2005</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itle 650241"/>
          <p:cNvSpPr>
            <a:spLocks noGrp="1" noChangeArrowheads="1"/>
          </p:cNvSpPr>
          <p:nvPr>
            <p:ph type="title"/>
          </p:nvPr>
        </p:nvSpPr>
        <p:spPr/>
        <p:txBody>
          <a:bodyPr/>
          <a:lstStyle/>
          <a:p>
            <a:pPr marL="0" indent="0" defTabSz="914400" eaLnBrk="1" hangingPunct="1"/>
            <a:r>
              <a:rPr lang="nl-BE" smtClean="0"/>
              <a:t>WCM Web Parts</a:t>
            </a:r>
            <a:endParaRPr lang="en-US" smtClean="0"/>
          </a:p>
        </p:txBody>
      </p:sp>
      <p:sp>
        <p:nvSpPr>
          <p:cNvPr id="650243" name="Text Placeholder 650242"/>
          <p:cNvSpPr>
            <a:spLocks noGrp="1" noChangeArrowheads="1"/>
          </p:cNvSpPr>
          <p:nvPr>
            <p:ph type="body" idx="1"/>
          </p:nvPr>
        </p:nvSpPr>
        <p:spPr/>
        <p:txBody>
          <a:bodyPr>
            <a:normAutofit/>
          </a:bodyPr>
          <a:lstStyle/>
          <a:p>
            <a:pPr defTabSz="914400" eaLnBrk="1" hangingPunct="1">
              <a:buFontTx/>
              <a:buBlip>
                <a:blip r:embed="rId3"/>
              </a:buBlip>
            </a:pPr>
            <a:r>
              <a:rPr lang="nl-BE" sz="2400" dirty="0" smtClean="0"/>
              <a:t>Summary Links Web Part</a:t>
            </a:r>
            <a:endParaRPr lang="en-US" sz="2400" dirty="0" smtClean="0"/>
          </a:p>
          <a:p>
            <a:pPr lvl="1" defTabSz="914400" eaLnBrk="1" hangingPunct="1">
              <a:buFontTx/>
              <a:buBlip>
                <a:blip r:embed="rId3"/>
              </a:buBlip>
            </a:pPr>
            <a:r>
              <a:rPr lang="nl-BE" sz="2000" dirty="0" smtClean="0">
                <a:latin typeface="Microsoft Sans Serif" pitchFamily="34" charset="0"/>
              </a:rPr>
              <a:t>Custom annotated, stylized links</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endParaRPr lang="nl-BE" sz="2000" dirty="0" smtClean="0">
              <a:latin typeface="Microsoft Sans Serif" pitchFamily="34" charset="0"/>
            </a:endParaRPr>
          </a:p>
          <a:p>
            <a:pPr defTabSz="914400" eaLnBrk="1" hangingPunct="1">
              <a:buFontTx/>
              <a:buBlip>
                <a:blip r:embed="rId3"/>
              </a:buBlip>
            </a:pPr>
            <a:r>
              <a:rPr lang="nl-BE" sz="2400" dirty="0" smtClean="0"/>
              <a:t>Table of Contents Web Part</a:t>
            </a:r>
          </a:p>
          <a:p>
            <a:pPr lvl="1" defTabSz="914400" eaLnBrk="1" hangingPunct="1">
              <a:buFontTx/>
              <a:buBlip>
                <a:blip r:embed="rId3"/>
              </a:buBlip>
            </a:pPr>
            <a:r>
              <a:rPr lang="nl-BE" sz="2000" dirty="0" smtClean="0">
                <a:latin typeface="Microsoft Sans Serif" pitchFamily="34" charset="0"/>
              </a:rPr>
              <a:t>Displays navigation information </a:t>
            </a:r>
            <a:br>
              <a:rPr lang="nl-BE" sz="2000" dirty="0" smtClean="0">
                <a:latin typeface="Microsoft Sans Serif" pitchFamily="34" charset="0"/>
              </a:rPr>
            </a:br>
            <a:r>
              <a:rPr lang="nl-BE" sz="2000" dirty="0" smtClean="0">
                <a:latin typeface="Microsoft Sans Serif" pitchFamily="34" charset="0"/>
              </a:rPr>
              <a:t>of your site</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endParaRPr lang="nl-BE" sz="2000" dirty="0" smtClean="0">
              <a:latin typeface="Microsoft Sans Serif" pitchFamily="34" charset="0"/>
            </a:endParaRPr>
          </a:p>
          <a:p>
            <a:pPr defTabSz="914400" eaLnBrk="1" hangingPunct="1">
              <a:buFontTx/>
              <a:buBlip>
                <a:blip r:embed="rId3"/>
              </a:buBlip>
            </a:pPr>
            <a:r>
              <a:rPr lang="nl-BE" sz="2400" dirty="0" smtClean="0"/>
              <a:t>Content Query Web Part</a:t>
            </a:r>
          </a:p>
          <a:p>
            <a:pPr lvl="1" defTabSz="914400" eaLnBrk="1" hangingPunct="1">
              <a:buFontTx/>
              <a:buBlip>
                <a:blip r:embed="rId3"/>
              </a:buBlip>
            </a:pPr>
            <a:r>
              <a:rPr lang="nl-BE" sz="2000" dirty="0" smtClean="0">
                <a:latin typeface="Microsoft Sans Serif" pitchFamily="34" charset="0"/>
              </a:rPr>
              <a:t>Displays a dynamic view of the content in your site</a:t>
            </a:r>
          </a:p>
          <a:p>
            <a:pPr defTabSz="914400" eaLnBrk="1" hangingPunct="1">
              <a:buFontTx/>
              <a:buBlip>
                <a:blip r:embed="rId3"/>
              </a:buBlip>
            </a:pPr>
            <a:endParaRPr lang="en-US" sz="2400" dirty="0" smtClean="0"/>
          </a:p>
        </p:txBody>
      </p:sp>
      <p:pic>
        <p:nvPicPr>
          <p:cNvPr id="40963" name="Rectangle 45058"/>
          <p:cNvPicPr>
            <a:picLocks noChangeAspect="1" noChangeArrowheads="1"/>
          </p:cNvPicPr>
          <p:nvPr/>
        </p:nvPicPr>
        <p:blipFill>
          <a:blip r:embed="rId4" cstate="print"/>
          <a:srcRect/>
          <a:stretch>
            <a:fillRect/>
          </a:stretch>
        </p:blipFill>
        <p:spPr bwMode="auto">
          <a:xfrm>
            <a:off x="5257800" y="1676400"/>
            <a:ext cx="3366448" cy="2819400"/>
          </a:xfrm>
          <a:prstGeom prst="rect">
            <a:avLst/>
          </a:prstGeom>
          <a:noFill/>
          <a:ln w="38100" algn="ctr">
            <a:solidFill>
              <a:schemeClr val="bg2"/>
            </a:solidFill>
            <a:miter lim="800000"/>
            <a:headEnd/>
            <a:tailEnd/>
          </a:ln>
        </p:spPr>
      </p:pic>
      <p:pic>
        <p:nvPicPr>
          <p:cNvPr id="40964" name="Rectangle 45059"/>
          <p:cNvPicPr>
            <a:picLocks noChangeAspect="1" noChangeArrowheads="1"/>
          </p:cNvPicPr>
          <p:nvPr/>
        </p:nvPicPr>
        <p:blipFill>
          <a:blip r:embed="rId5" cstate="print"/>
          <a:srcRect/>
          <a:stretch>
            <a:fillRect/>
          </a:stretch>
        </p:blipFill>
        <p:spPr bwMode="auto">
          <a:xfrm>
            <a:off x="2895600" y="3762375"/>
            <a:ext cx="1752600" cy="885825"/>
          </a:xfrm>
          <a:prstGeom prst="rect">
            <a:avLst/>
          </a:prstGeom>
          <a:noFill/>
          <a:ln w="38100" algn="ctr">
            <a:solidFill>
              <a:schemeClr val="bg2"/>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with a Minimal Pub Master Page</a:t>
            </a:r>
            <a:endParaRPr lang="en-US" dirty="0"/>
          </a:p>
        </p:txBody>
      </p:sp>
      <p:sp>
        <p:nvSpPr>
          <p:cNvPr id="3" name="Text Placeholder 2"/>
          <p:cNvSpPr>
            <a:spLocks noGrp="1"/>
          </p:cNvSpPr>
          <p:nvPr>
            <p:ph type="body" idx="1"/>
          </p:nvPr>
        </p:nvSpPr>
        <p:spPr/>
        <p:txBody>
          <a:bodyPr/>
          <a:lstStyle/>
          <a:p>
            <a:r>
              <a:rPr lang="en-US" dirty="0" smtClean="0"/>
              <a:t>Minimal Master Page includes all of the key SharePoint items for Internet sites</a:t>
            </a:r>
          </a:p>
          <a:p>
            <a:r>
              <a:rPr lang="en-US" dirty="0" smtClean="0"/>
              <a:t>The Lab includes one:</a:t>
            </a:r>
          </a:p>
          <a:p>
            <a:pPr lvl="2"/>
            <a:r>
              <a:rPr lang="en-US" dirty="0" smtClean="0"/>
              <a:t>Student_Oct_02\Labs\Lab05_PublishingSite\Resources\Minimal Publishing </a:t>
            </a:r>
            <a:r>
              <a:rPr lang="en-US" dirty="0" err="1" smtClean="0"/>
              <a:t>Masterpage</a:t>
            </a:r>
            <a:endParaRPr lang="en-US" dirty="0" smtClean="0"/>
          </a:p>
          <a:p>
            <a:pPr lvl="1"/>
            <a:endParaRPr lang="en-US" dirty="0" smtClean="0"/>
          </a:p>
          <a:p>
            <a:r>
              <a:rPr lang="en-US" dirty="0" smtClean="0"/>
              <a:t>Another one available from my MSDN Article:</a:t>
            </a:r>
          </a:p>
          <a:p>
            <a:pPr lvl="1"/>
            <a:r>
              <a:rPr lang="en-US" dirty="0" smtClean="0"/>
              <a:t>http://blog.drisgill.com/2009/08/my-msdn-article-is-live-real-world.html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Looking at Minimal Master Page</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fr-BE" smtClean="0"/>
              <a:t>MOSS WCM Features</a:t>
            </a:r>
            <a:endParaRPr lang="en-GB" dirty="0" smtClean="0"/>
          </a:p>
        </p:txBody>
      </p:sp>
      <p:sp>
        <p:nvSpPr>
          <p:cNvPr id="6149" name="Rectangle 5"/>
          <p:cNvSpPr>
            <a:spLocks noGrp="1" noChangeArrowheads="1"/>
          </p:cNvSpPr>
          <p:nvPr>
            <p:ph type="body" idx="1"/>
          </p:nvPr>
        </p:nvSpPr>
        <p:spPr/>
        <p:txBody>
          <a:bodyPr/>
          <a:lstStyle/>
          <a:p>
            <a:r>
              <a:rPr lang="en-GB" dirty="0" smtClean="0"/>
              <a:t>Branding</a:t>
            </a:r>
          </a:p>
          <a:p>
            <a:pPr lvl="1"/>
            <a:r>
              <a:rPr lang="en-GB" dirty="0" smtClean="0"/>
              <a:t>Define the look, feel, and navigation of the site</a:t>
            </a:r>
          </a:p>
          <a:p>
            <a:r>
              <a:rPr lang="en-GB" dirty="0" smtClean="0"/>
              <a:t>Decentralized Authoring</a:t>
            </a:r>
          </a:p>
          <a:p>
            <a:pPr lvl="1"/>
            <a:r>
              <a:rPr lang="en-GB" dirty="0" smtClean="0"/>
              <a:t>Allow users to easily create and contribute content </a:t>
            </a:r>
          </a:p>
          <a:p>
            <a:r>
              <a:rPr lang="en-GB" dirty="0" smtClean="0"/>
              <a:t>Workflow/Scheduling</a:t>
            </a:r>
          </a:p>
          <a:p>
            <a:pPr lvl="1"/>
            <a:r>
              <a:rPr lang="en-GB" dirty="0" smtClean="0"/>
              <a:t>Supervisors approve content before it is posted.</a:t>
            </a:r>
          </a:p>
          <a:p>
            <a:r>
              <a:rPr lang="en-GB" dirty="0" smtClean="0"/>
              <a:t>Data Integrity</a:t>
            </a:r>
          </a:p>
          <a:p>
            <a:pPr lvl="1"/>
            <a:r>
              <a:rPr lang="en-GB" dirty="0" smtClean="0"/>
              <a:t>Enforce validation of content structure for publishing</a:t>
            </a:r>
          </a:p>
          <a:p>
            <a:pPr lvl="1"/>
            <a:r>
              <a:rPr lang="en-GB" dirty="0" smtClean="0"/>
              <a:t>Ensure content published/removed in timely manner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Minimal Master Page</a:t>
            </a:r>
            <a:endParaRPr lang="en-US" dirty="0"/>
          </a:p>
        </p:txBody>
      </p:sp>
      <p:sp>
        <p:nvSpPr>
          <p:cNvPr id="3" name="Text Placeholder 2"/>
          <p:cNvSpPr>
            <a:spLocks noGrp="1"/>
          </p:cNvSpPr>
          <p:nvPr>
            <p:ph type="body" idx="1"/>
          </p:nvPr>
        </p:nvSpPr>
        <p:spPr/>
        <p:txBody>
          <a:bodyPr/>
          <a:lstStyle/>
          <a:p>
            <a:r>
              <a:rPr lang="en-US" dirty="0" smtClean="0"/>
              <a:t>Mockup the page design in HTML</a:t>
            </a:r>
          </a:p>
          <a:p>
            <a:r>
              <a:rPr lang="en-US" dirty="0" smtClean="0"/>
              <a:t>Copy the minimal master page</a:t>
            </a:r>
          </a:p>
          <a:p>
            <a:r>
              <a:rPr lang="en-US" dirty="0" smtClean="0"/>
              <a:t>Add the HTML structure to the minimal master</a:t>
            </a:r>
          </a:p>
          <a:p>
            <a:r>
              <a:rPr lang="en-US" dirty="0" smtClean="0"/>
              <a:t>Move all of the SharePoint functionality into the HTML structure</a:t>
            </a:r>
          </a:p>
          <a:p>
            <a:r>
              <a:rPr lang="en-US" dirty="0" smtClean="0"/>
              <a:t>Add the CSS and Images to the Style Library</a:t>
            </a:r>
          </a:p>
          <a:p>
            <a:r>
              <a:rPr lang="en-US" dirty="0" smtClean="0"/>
              <a:t>Publish and approve the files and apply to SharePoint site</a:t>
            </a:r>
          </a:p>
          <a:p>
            <a:r>
              <a:rPr lang="en-US" dirty="0" smtClean="0"/>
              <a:t>Tweak CSS for SharePoint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Working with Minimal MP</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Understanding the MOSS Publishing features </a:t>
            </a:r>
          </a:p>
          <a:p>
            <a:r>
              <a:rPr lang="en-US" dirty="0" smtClean="0"/>
              <a:t>Overview of Page Layouts and the Pages library </a:t>
            </a:r>
          </a:p>
          <a:p>
            <a:r>
              <a:rPr lang="en-US" dirty="0" smtClean="0"/>
              <a:t>Designing page layouts using content types and field controls </a:t>
            </a:r>
          </a:p>
          <a:p>
            <a:r>
              <a:rPr lang="en-US" dirty="0" smtClean="0"/>
              <a:t>Uploading CSS files and images to the Style Library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of MOSS for Web Sites</a:t>
            </a:r>
            <a:endParaRPr lang="en-US" dirty="0"/>
          </a:p>
        </p:txBody>
      </p:sp>
      <p:sp>
        <p:nvSpPr>
          <p:cNvPr id="3" name="Content Placeholder 2"/>
          <p:cNvSpPr>
            <a:spLocks noGrp="1"/>
          </p:cNvSpPr>
          <p:nvPr>
            <p:ph idx="1"/>
          </p:nvPr>
        </p:nvSpPr>
        <p:spPr/>
        <p:txBody>
          <a:bodyPr/>
          <a:lstStyle/>
          <a:p>
            <a:r>
              <a:rPr lang="en-US" smtClean="0"/>
              <a:t>Better web publishing experience with more robust Rich Text Editing</a:t>
            </a:r>
          </a:p>
          <a:p>
            <a:r>
              <a:rPr lang="en-US" smtClean="0"/>
              <a:t>Ability to templatize the design with both master pages and page layouts</a:t>
            </a:r>
          </a:p>
          <a:p>
            <a:r>
              <a:rPr lang="en-US" smtClean="0"/>
              <a:t>Better control over out of the box (OOTB) navigation</a:t>
            </a:r>
          </a:p>
          <a:p>
            <a:r>
              <a:rPr lang="en-US" smtClean="0"/>
              <a:t>Empowers your content authors to manage their own web pages and frees up your IT staff to work on custom functionality</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How far can SharePoint Go?</a:t>
            </a:r>
            <a:endParaRPr lang="en-US" dirty="0"/>
          </a:p>
        </p:txBody>
      </p:sp>
      <p:sp>
        <p:nvSpPr>
          <p:cNvPr id="2" name="Content Placeholder 1"/>
          <p:cNvSpPr>
            <a:spLocks noGrp="1"/>
          </p:cNvSpPr>
          <p:nvPr>
            <p:ph idx="1"/>
          </p:nvPr>
        </p:nvSpPr>
        <p:spPr/>
        <p:txBody>
          <a:bodyPr/>
          <a:lstStyle/>
          <a:p>
            <a:pPr lvl="1"/>
            <a:r>
              <a:rPr lang="en-US" dirty="0" smtClean="0"/>
              <a:t>List of Many Public SharePoint Sites: </a:t>
            </a:r>
            <a:r>
              <a:rPr lang="en-US" dirty="0" smtClean="0">
                <a:hlinkClick r:id="rId2"/>
              </a:rPr>
              <a:t>http://www.wssdemo.com/Pages/websites.aspx</a:t>
            </a:r>
            <a:endParaRPr lang="en-US" dirty="0" smtClean="0"/>
          </a:p>
          <a:p>
            <a:endParaRPr lang="en-US" dirty="0"/>
          </a:p>
        </p:txBody>
      </p:sp>
      <p:pic>
        <p:nvPicPr>
          <p:cNvPr id="1026" name="Picture 2" descr="C:\Users\Randy\Desktop\Chapter 2\Chapter2\c02g001.png"/>
          <p:cNvPicPr>
            <a:picLocks noChangeAspect="1" noChangeArrowheads="1"/>
          </p:cNvPicPr>
          <p:nvPr/>
        </p:nvPicPr>
        <p:blipFill>
          <a:blip r:embed="rId3" cstate="print"/>
          <a:srcRect/>
          <a:stretch>
            <a:fillRect/>
          </a:stretch>
        </p:blipFill>
        <p:spPr bwMode="auto">
          <a:xfrm>
            <a:off x="457200" y="2514600"/>
            <a:ext cx="4577365" cy="2895600"/>
          </a:xfrm>
          <a:prstGeom prst="rect">
            <a:avLst/>
          </a:prstGeom>
          <a:noFill/>
        </p:spPr>
      </p:pic>
      <p:pic>
        <p:nvPicPr>
          <p:cNvPr id="1027" name="Picture 3" descr="C:\Users\Randy\Desktop\Chapter 2\Chapter2\c02g002.png"/>
          <p:cNvPicPr>
            <a:picLocks noChangeAspect="1" noChangeArrowheads="1"/>
          </p:cNvPicPr>
          <p:nvPr/>
        </p:nvPicPr>
        <p:blipFill>
          <a:blip r:embed="rId4" cstate="print"/>
          <a:srcRect/>
          <a:stretch>
            <a:fillRect/>
          </a:stretch>
        </p:blipFill>
        <p:spPr bwMode="auto">
          <a:xfrm>
            <a:off x="3962400" y="3048000"/>
            <a:ext cx="4363098" cy="3352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itle 616449"/>
          <p:cNvSpPr>
            <a:spLocks noGrp="1" noChangeArrowheads="1"/>
          </p:cNvSpPr>
          <p:nvPr>
            <p:ph type="title"/>
          </p:nvPr>
        </p:nvSpPr>
        <p:spPr/>
        <p:txBody>
          <a:bodyPr/>
          <a:lstStyle/>
          <a:p>
            <a:r>
              <a:rPr lang="nl-BE" smtClean="0"/>
              <a:t>Creating A Publishing Portal</a:t>
            </a:r>
            <a:endParaRPr lang="en-US" dirty="0" smtClean="0"/>
          </a:p>
        </p:txBody>
      </p:sp>
      <p:sp>
        <p:nvSpPr>
          <p:cNvPr id="616451" name="Text Placeholder 616450"/>
          <p:cNvSpPr>
            <a:spLocks noGrp="1" noChangeArrowheads="1"/>
          </p:cNvSpPr>
          <p:nvPr>
            <p:ph type="body" idx="1"/>
          </p:nvPr>
        </p:nvSpPr>
        <p:spPr/>
        <p:txBody>
          <a:bodyPr/>
          <a:lstStyle/>
          <a:p>
            <a:r>
              <a:rPr lang="nl-BE" smtClean="0"/>
              <a:t>Creating with Central Administration</a:t>
            </a:r>
          </a:p>
          <a:p>
            <a:pPr lvl="1"/>
            <a:r>
              <a:rPr lang="nl-BE" smtClean="0"/>
              <a:t>Create a site collection based on Publishing Portal</a:t>
            </a:r>
            <a:endParaRPr lang="nl-BE" dirty="0" smtClean="0"/>
          </a:p>
        </p:txBody>
      </p:sp>
      <p:pic>
        <p:nvPicPr>
          <p:cNvPr id="6" name="Picture 5" descr="F06xx01.bmp"/>
          <p:cNvPicPr/>
          <p:nvPr/>
        </p:nvPicPr>
        <p:blipFill>
          <a:blip r:embed="rId3" cstate="print"/>
          <a:stretch>
            <a:fillRect/>
          </a:stretch>
        </p:blipFill>
        <p:spPr>
          <a:xfrm>
            <a:off x="4076700" y="3124200"/>
            <a:ext cx="4610100" cy="3352800"/>
          </a:xfrm>
          <a:prstGeom prst="rect">
            <a:avLst/>
          </a:prstGeom>
        </p:spPr>
      </p:pic>
      <p:pic>
        <p:nvPicPr>
          <p:cNvPr id="23553" name="Picture 1"/>
          <p:cNvPicPr>
            <a:picLocks noChangeAspect="1" noChangeArrowheads="1"/>
          </p:cNvPicPr>
          <p:nvPr/>
        </p:nvPicPr>
        <p:blipFill>
          <a:blip r:embed="rId4" cstate="print"/>
          <a:srcRect/>
          <a:stretch>
            <a:fillRect/>
          </a:stretch>
        </p:blipFill>
        <p:spPr bwMode="auto">
          <a:xfrm>
            <a:off x="457200" y="3657600"/>
            <a:ext cx="2590800" cy="1710183"/>
          </a:xfrm>
          <a:prstGeom prst="rect">
            <a:avLst/>
          </a:prstGeom>
          <a:noFill/>
          <a:ln w="9525">
            <a:solidFill>
              <a:schemeClr val="tx1"/>
            </a:solidFill>
            <a:miter lim="800000"/>
            <a:headEnd/>
            <a:tailEnd/>
          </a:ln>
          <a:effectLst/>
        </p:spPr>
      </p:pic>
      <p:cxnSp>
        <p:nvCxnSpPr>
          <p:cNvPr id="9" name="Straight Arrow Connector 8"/>
          <p:cNvCxnSpPr/>
          <p:nvPr/>
        </p:nvCxnSpPr>
        <p:spPr>
          <a:xfrm>
            <a:off x="3124200" y="4162425"/>
            <a:ext cx="838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itle 632833"/>
          <p:cNvSpPr>
            <a:spLocks noGrp="1" noChangeArrowheads="1"/>
          </p:cNvSpPr>
          <p:nvPr>
            <p:ph type="title"/>
          </p:nvPr>
        </p:nvSpPr>
        <p:spPr/>
        <p:txBody>
          <a:bodyPr/>
          <a:lstStyle/>
          <a:p>
            <a:r>
              <a:rPr lang="nl-BE" smtClean="0"/>
              <a:t>Site Hierarchy</a:t>
            </a:r>
            <a:endParaRPr lang="en-US" smtClean="0"/>
          </a:p>
        </p:txBody>
      </p:sp>
      <p:sp>
        <p:nvSpPr>
          <p:cNvPr id="632835" name="Text Placeholder 632834"/>
          <p:cNvSpPr>
            <a:spLocks noGrp="1" noChangeArrowheads="1"/>
          </p:cNvSpPr>
          <p:nvPr>
            <p:ph type="body" idx="1"/>
          </p:nvPr>
        </p:nvSpPr>
        <p:spPr/>
        <p:txBody>
          <a:bodyPr/>
          <a:lstStyle/>
          <a:p>
            <a:r>
              <a:rPr lang="nl-BE" smtClean="0"/>
              <a:t>In the past a lot of confusion</a:t>
            </a:r>
            <a:endParaRPr lang="en-US" smtClean="0"/>
          </a:p>
          <a:p>
            <a:pPr lvl="1"/>
            <a:r>
              <a:rPr lang="nl-BE" smtClean="0"/>
              <a:t>Windows SharePoint Services 2003 </a:t>
            </a:r>
            <a:r>
              <a:rPr lang="nl-BE" smtClean="0">
                <a:sym typeface="Wingdings" pitchFamily="2" charset="2"/>
              </a:rPr>
              <a:t> sites</a:t>
            </a:r>
          </a:p>
          <a:p>
            <a:pPr lvl="1"/>
            <a:r>
              <a:rPr lang="nl-BE" smtClean="0"/>
              <a:t>SharePoint Portal Server 2003 </a:t>
            </a:r>
            <a:r>
              <a:rPr lang="nl-BE" smtClean="0">
                <a:sym typeface="Wingdings" pitchFamily="2" charset="2"/>
              </a:rPr>
              <a:t> </a:t>
            </a:r>
            <a:r>
              <a:rPr lang="nl-BE" smtClean="0"/>
              <a:t>areas</a:t>
            </a:r>
          </a:p>
          <a:p>
            <a:pPr lvl="1"/>
            <a:r>
              <a:rPr lang="nl-BE" smtClean="0"/>
              <a:t>Content Management Server 2002 </a:t>
            </a:r>
            <a:r>
              <a:rPr lang="nl-BE" smtClean="0">
                <a:sym typeface="Wingdings" pitchFamily="2" charset="2"/>
              </a:rPr>
              <a:t> channels</a:t>
            </a:r>
          </a:p>
          <a:p>
            <a:r>
              <a:rPr lang="nl-BE" smtClean="0"/>
              <a:t>In SharePoint 2007 everything is a site</a:t>
            </a:r>
          </a:p>
        </p:txBody>
      </p:sp>
      <p:pic>
        <p:nvPicPr>
          <p:cNvPr id="24579" name="Rectangle 24578"/>
          <p:cNvPicPr>
            <a:picLocks noChangeAspect="1" noChangeArrowheads="1"/>
          </p:cNvPicPr>
          <p:nvPr/>
        </p:nvPicPr>
        <p:blipFill>
          <a:blip r:embed="rId3" cstate="print"/>
          <a:srcRect/>
          <a:stretch>
            <a:fillRect/>
          </a:stretch>
        </p:blipFill>
        <p:spPr bwMode="auto">
          <a:xfrm>
            <a:off x="971550" y="3908425"/>
            <a:ext cx="7410450" cy="2644775"/>
          </a:xfrm>
          <a:prstGeom prst="rect">
            <a:avLst/>
          </a:prstGeom>
          <a:noFill/>
          <a:ln w="9525">
            <a:noFill/>
            <a:miter lim="800000"/>
            <a:headEnd/>
            <a:tailEnd/>
          </a:ln>
        </p:spPr>
      </p:pic>
      <p:sp>
        <p:nvSpPr>
          <p:cNvPr id="24580" name="Rectangle 24579"/>
          <p:cNvSpPr>
            <a:spLocks noChangeArrowheads="1"/>
          </p:cNvSpPr>
          <p:nvPr/>
        </p:nvSpPr>
        <p:spPr bwMode="auto">
          <a:xfrm>
            <a:off x="1371600" y="4267200"/>
            <a:ext cx="2362200" cy="457200"/>
          </a:xfrm>
          <a:prstGeom prst="rect">
            <a:avLst/>
          </a:prstGeom>
          <a:noFill/>
          <a:ln w="38100" algn="ctr">
            <a:solidFill>
              <a:srgbClr val="FF5050"/>
            </a:solidFill>
            <a:miter lim="800000"/>
            <a:headEnd/>
            <a:tailEnd type="none" w="lg" len="lg"/>
          </a:ln>
        </p:spPr>
        <p:txBody>
          <a:bodyPr wrap="none" anchor="ctr"/>
          <a:lstStyle/>
          <a:p>
            <a:endParaRPr lang="en-US" sz="1800">
              <a:solidFill>
                <a:srgbClr val="000000"/>
              </a:solidFill>
              <a:latin typeface="Arial" pitchFamily="34" charset="0"/>
            </a:endParaRPr>
          </a:p>
        </p:txBody>
      </p:sp>
      <p:sp>
        <p:nvSpPr>
          <p:cNvPr id="24581" name="Rectangle 24580"/>
          <p:cNvSpPr>
            <a:spLocks noChangeArrowheads="1"/>
          </p:cNvSpPr>
          <p:nvPr/>
        </p:nvSpPr>
        <p:spPr bwMode="auto">
          <a:xfrm>
            <a:off x="6248400" y="4572000"/>
            <a:ext cx="1828800" cy="381000"/>
          </a:xfrm>
          <a:prstGeom prst="rect">
            <a:avLst/>
          </a:prstGeom>
          <a:noFill/>
          <a:ln w="38100" algn="ctr">
            <a:solidFill>
              <a:srgbClr val="FF5050"/>
            </a:solidFill>
            <a:miter lim="800000"/>
            <a:headEnd/>
            <a:tailEnd type="none" w="lg" len="lg"/>
          </a:ln>
        </p:spPr>
        <p:txBody>
          <a:bodyPr wrap="none" anchor="ctr"/>
          <a:lstStyle/>
          <a:p>
            <a:endParaRPr lang="en-US" sz="18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Title 638977"/>
          <p:cNvSpPr>
            <a:spLocks noGrp="1" noChangeArrowheads="1"/>
          </p:cNvSpPr>
          <p:nvPr>
            <p:ph type="title"/>
          </p:nvPr>
        </p:nvSpPr>
        <p:spPr/>
        <p:txBody>
          <a:bodyPr/>
          <a:lstStyle/>
          <a:p>
            <a:pPr marL="0" indent="0" defTabSz="914400" eaLnBrk="1" hangingPunct="1"/>
            <a:r>
              <a:rPr lang="nl-BE" smtClean="0"/>
              <a:t>Navigation</a:t>
            </a:r>
            <a:endParaRPr lang="en-US" smtClean="0"/>
          </a:p>
        </p:txBody>
      </p:sp>
      <p:sp>
        <p:nvSpPr>
          <p:cNvPr id="638979" name="Text Placeholder 638978"/>
          <p:cNvSpPr>
            <a:spLocks noGrp="1" noChangeArrowheads="1"/>
          </p:cNvSpPr>
          <p:nvPr>
            <p:ph type="body" idx="1"/>
          </p:nvPr>
        </p:nvSpPr>
        <p:spPr>
          <a:xfrm>
            <a:off x="3429000" y="5410200"/>
            <a:ext cx="5410200" cy="1219200"/>
          </a:xfrm>
        </p:spPr>
        <p:txBody>
          <a:bodyPr>
            <a:normAutofit/>
          </a:bodyPr>
          <a:lstStyle/>
          <a:p>
            <a:pPr defTabSz="914400" eaLnBrk="1" hangingPunct="1">
              <a:lnSpc>
                <a:spcPct val="90000"/>
              </a:lnSpc>
              <a:buFontTx/>
              <a:buBlip>
                <a:blip r:embed="rId3"/>
              </a:buBlip>
            </a:pPr>
            <a:r>
              <a:rPr lang="en-US" sz="1600" dirty="0" smtClean="0"/>
              <a:t>Dynamic navigation based on site hierarchy</a:t>
            </a:r>
            <a:endParaRPr lang="en-US" sz="2000" dirty="0" smtClean="0"/>
          </a:p>
          <a:p>
            <a:pPr defTabSz="914400" eaLnBrk="1" hangingPunct="1">
              <a:lnSpc>
                <a:spcPct val="90000"/>
              </a:lnSpc>
              <a:buFontTx/>
              <a:buBlip>
                <a:blip r:embed="rId3"/>
              </a:buBlip>
            </a:pPr>
            <a:r>
              <a:rPr lang="en-US" sz="1600" dirty="0" smtClean="0"/>
              <a:t>Includes webs, pages and authored links</a:t>
            </a:r>
          </a:p>
          <a:p>
            <a:pPr defTabSz="914400" eaLnBrk="1" hangingPunct="1">
              <a:lnSpc>
                <a:spcPct val="90000"/>
              </a:lnSpc>
              <a:buFontTx/>
              <a:buBlip>
                <a:blip r:embed="rId3"/>
              </a:buBlip>
            </a:pPr>
            <a:r>
              <a:rPr lang="en-US" sz="1600" dirty="0" smtClean="0"/>
              <a:t>Navigation links trimmed based on security, workflow state and publishing schedule</a:t>
            </a:r>
          </a:p>
          <a:p>
            <a:pPr defTabSz="914400" eaLnBrk="1" hangingPunct="1">
              <a:lnSpc>
                <a:spcPct val="90000"/>
              </a:lnSpc>
              <a:buFontTx/>
              <a:buBlip>
                <a:blip r:embed="rId3"/>
              </a:buBlip>
            </a:pPr>
            <a:endParaRPr lang="en-US" sz="1800" dirty="0" smtClean="0"/>
          </a:p>
        </p:txBody>
      </p:sp>
      <p:pic>
        <p:nvPicPr>
          <p:cNvPr id="25603" name="Rectangle 25602"/>
          <p:cNvPicPr>
            <a:picLocks noChangeAspect="1" noChangeArrowheads="1"/>
          </p:cNvPicPr>
          <p:nvPr/>
        </p:nvPicPr>
        <p:blipFill>
          <a:blip r:embed="rId4" cstate="print"/>
          <a:srcRect/>
          <a:stretch>
            <a:fillRect/>
          </a:stretch>
        </p:blipFill>
        <p:spPr bwMode="auto">
          <a:xfrm>
            <a:off x="3505200" y="1371600"/>
            <a:ext cx="4422775" cy="3954463"/>
          </a:xfrm>
          <a:prstGeom prst="rect">
            <a:avLst/>
          </a:prstGeom>
          <a:noFill/>
          <a:ln w="9525">
            <a:noFill/>
            <a:miter lim="800000"/>
            <a:headEnd/>
            <a:tailEnd/>
          </a:ln>
        </p:spPr>
      </p:pic>
      <p:pic>
        <p:nvPicPr>
          <p:cNvPr id="25604" name="Rectangle 25603"/>
          <p:cNvPicPr>
            <a:picLocks noChangeAspect="1" noChangeArrowheads="1"/>
          </p:cNvPicPr>
          <p:nvPr/>
        </p:nvPicPr>
        <p:blipFill>
          <a:blip r:embed="rId5" cstate="print"/>
          <a:srcRect/>
          <a:stretch>
            <a:fillRect/>
          </a:stretch>
        </p:blipFill>
        <p:spPr bwMode="auto">
          <a:xfrm>
            <a:off x="533400" y="1371600"/>
            <a:ext cx="2466975" cy="4162425"/>
          </a:xfrm>
          <a:prstGeom prst="rect">
            <a:avLst/>
          </a:prstGeom>
          <a:noFill/>
          <a:ln w="9525">
            <a:noFill/>
            <a:miter lim="800000"/>
            <a:headEnd/>
            <a:tailEnd/>
          </a:ln>
        </p:spPr>
      </p:pic>
      <p:sp>
        <p:nvSpPr>
          <p:cNvPr id="25605" name="Right Arrow 25604"/>
          <p:cNvSpPr>
            <a:spLocks noChangeArrowheads="1"/>
          </p:cNvSpPr>
          <p:nvPr/>
        </p:nvSpPr>
        <p:spPr bwMode="auto">
          <a:xfrm>
            <a:off x="3048000" y="3276600"/>
            <a:ext cx="381000" cy="304800"/>
          </a:xfrm>
          <a:prstGeom prst="rightArrow">
            <a:avLst>
              <a:gd name="adj1" fmla="val 50000"/>
              <a:gd name="adj2" fmla="val 31250"/>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Navigation Settings</a:t>
            </a:r>
            <a:endParaRPr lang="en-US" dirty="0"/>
          </a:p>
        </p:txBody>
      </p:sp>
      <p:sp>
        <p:nvSpPr>
          <p:cNvPr id="3" name="Text Placeholder 2"/>
          <p:cNvSpPr>
            <a:spLocks noGrp="1"/>
          </p:cNvSpPr>
          <p:nvPr>
            <p:ph type="body" idx="1"/>
          </p:nvPr>
        </p:nvSpPr>
        <p:spPr/>
        <p:txBody>
          <a:bodyPr/>
          <a:lstStyle/>
          <a:p>
            <a:r>
              <a:rPr lang="en-US" dirty="0" smtClean="0"/>
              <a:t>Navigation can be changed manually as well</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066800" y="2209800"/>
            <a:ext cx="5791200" cy="407278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PT Lecture 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523FE71181A54587DB8B097B7E1B24" ma:contentTypeVersion="1" ma:contentTypeDescription="Create a new document." ma:contentTypeScope="" ma:versionID="51dff0d3e1a0f61684a1ba0e032e096f">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_dlc_DocIdUrl xmlns="c83d3ea4-1015-4b4b-bfa9-09fbcd7aa64d">
      <Url>http://intranet.sharepointblackops.com/Courses/SBC301/_layouts/DocIdRedir.aspx?ID=3CC2HQU7XWNV-56-12</Url>
      <Description>3CC2HQU7XWNV-56-12</Description>
    </_dlc_DocIdUrl>
    <_dlc_DocId xmlns="c83d3ea4-1015-4b4b-bfa9-09fbcd7aa64d">3CC2HQU7XWNV-56-12</_dlc_DocId>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599C0256-8A7A-4823-9D7A-EEF4BD1424C1}"/>
</file>

<file path=customXml/itemProps4.xml><?xml version="1.0" encoding="utf-8"?>
<ds:datastoreItem xmlns:ds="http://schemas.openxmlformats.org/officeDocument/2006/customXml" ds:itemID="{A5547237-B119-45CA-BEFC-A2DA2BDB03E7}"/>
</file>

<file path=customXml/itemProps5.xml><?xml version="1.0" encoding="utf-8"?>
<ds:datastoreItem xmlns:ds="http://schemas.openxmlformats.org/officeDocument/2006/customXml" ds:itemID="{414A7F2A-44D6-47AE-B288-08897779FE34}"/>
</file>

<file path=docProps/app.xml><?xml version="1.0" encoding="utf-8"?>
<Properties xmlns="http://schemas.openxmlformats.org/officeDocument/2006/extended-properties" xmlns:vt="http://schemas.openxmlformats.org/officeDocument/2006/docPropsVTypes">
  <Template>CPT Lecture Template</Template>
  <TotalTime>558</TotalTime>
  <Words>1858</Words>
  <Application>Microsoft Office PowerPoint</Application>
  <PresentationFormat>On-screen Show (4:3)</PresentationFormat>
  <Paragraphs>229</Paragraphs>
  <Slides>32</Slides>
  <Notes>12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CPT Lecture Template</vt:lpstr>
      <vt:lpstr>Designing a Brand for Publishing Portals </vt:lpstr>
      <vt:lpstr>Agenda</vt:lpstr>
      <vt:lpstr>MOSS WCM Features</vt:lpstr>
      <vt:lpstr>Benefits of MOSS for Web Sites</vt:lpstr>
      <vt:lpstr>How far can SharePoint Go?</vt:lpstr>
      <vt:lpstr>Creating A Publishing Portal</vt:lpstr>
      <vt:lpstr>Site Hierarchy</vt:lpstr>
      <vt:lpstr>Navigation</vt:lpstr>
      <vt:lpstr>Manual Navigation Settings</vt:lpstr>
      <vt:lpstr>Navigation Settings</vt:lpstr>
      <vt:lpstr>Navigation Settings</vt:lpstr>
      <vt:lpstr>Navigation Demo</vt:lpstr>
      <vt:lpstr>Page = Master Page + Page Layout</vt:lpstr>
      <vt:lpstr>Page = Master Page + Page Layout</vt:lpstr>
      <vt:lpstr>Page Layouts</vt:lpstr>
      <vt:lpstr>Demo: Looking at existing Page Layout</vt:lpstr>
      <vt:lpstr>Page Layouts</vt:lpstr>
      <vt:lpstr>Page Layouts</vt:lpstr>
      <vt:lpstr>Anatomy of a MOSS page</vt:lpstr>
      <vt:lpstr>Anatomy of a MOSS page</vt:lpstr>
      <vt:lpstr>Page Layouts and Web Parts</vt:lpstr>
      <vt:lpstr>Page Layouts / Content Types</vt:lpstr>
      <vt:lpstr>Demo: Looking at Content Types</vt:lpstr>
      <vt:lpstr>Creating a Custom Page Layout</vt:lpstr>
      <vt:lpstr>Page Layout Demo</vt:lpstr>
      <vt:lpstr>Publishing Cycle</vt:lpstr>
      <vt:lpstr>WCM Web Parts</vt:lpstr>
      <vt:lpstr>Branding with a Minimal Pub Master Page</vt:lpstr>
      <vt:lpstr>Demo: Looking at Minimal Master Page</vt:lpstr>
      <vt:lpstr>Using the Minimal Master Page</vt:lpstr>
      <vt:lpstr>Demo: Working with Minimal MP</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TedP</dc:creator>
  <cp:lastModifiedBy>Randy</cp:lastModifiedBy>
  <cp:revision>62</cp:revision>
  <dcterms:created xsi:type="dcterms:W3CDTF">2009-09-13T05:27:46Z</dcterms:created>
  <dcterms:modified xsi:type="dcterms:W3CDTF">2010-02-24T07:04:38Z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0x01010007523FE71181A54587DB8B097B7E1B24</vt:lpwstr>
  </property>
  <property fmtid="{D5CDD505-2E9C-101B-9397-08002B2CF9AE}" pid="4" name="_dlc_DocIdItemGuid">
    <vt:lpwstr>2029d195-86d6-47d9-a958-4b44cb174e8b</vt:lpwstr>
  </property>
</Properties>
</file>