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1"/>
  </p:notesMasterIdLst>
  <p:handoutMasterIdLst>
    <p:handoutMasterId r:id="rId32"/>
  </p:handoutMasterIdLst>
  <p:sldIdLst>
    <p:sldId id="256" r:id="rId6"/>
    <p:sldId id="257" r:id="rId7"/>
    <p:sldId id="270" r:id="rId8"/>
    <p:sldId id="271" r:id="rId9"/>
    <p:sldId id="272" r:id="rId10"/>
    <p:sldId id="284" r:id="rId11"/>
    <p:sldId id="286" r:id="rId12"/>
    <p:sldId id="273" r:id="rId13"/>
    <p:sldId id="274" r:id="rId14"/>
    <p:sldId id="275" r:id="rId15"/>
    <p:sldId id="287" r:id="rId16"/>
    <p:sldId id="277" r:id="rId17"/>
    <p:sldId id="278" r:id="rId18"/>
    <p:sldId id="289" r:id="rId19"/>
    <p:sldId id="279" r:id="rId20"/>
    <p:sldId id="280" r:id="rId21"/>
    <p:sldId id="281" r:id="rId22"/>
    <p:sldId id="264" r:id="rId23"/>
    <p:sldId id="265" r:id="rId24"/>
    <p:sldId id="266" r:id="rId25"/>
    <p:sldId id="282" r:id="rId26"/>
    <p:sldId id="290" r:id="rId27"/>
    <p:sldId id="267" r:id="rId28"/>
    <p:sldId id="268" r:id="rId29"/>
    <p:sldId id="283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85435" autoAdjust="0"/>
  </p:normalViewPr>
  <p:slideViewPr>
    <p:cSldViewPr>
      <p:cViewPr varScale="1">
        <p:scale>
          <a:sx n="84" d="100"/>
          <a:sy n="84" d="100"/>
        </p:scale>
        <p:origin x="-78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customXml" Target="../customXml/item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dy\Desktop\Book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Usage</c:v>
                </c:pt>
              </c:strCache>
            </c:strRef>
          </c:tx>
          <c:dPt>
            <c:idx val="0"/>
            <c:spPr>
              <a:solidFill>
                <a:srgbClr val="7030A0"/>
              </a:solidFill>
            </c:spPr>
          </c:dPt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rgbClr val="00B0F0"/>
              </a:solidFill>
            </c:spPr>
          </c:dPt>
          <c:dPt>
            <c:idx val="3"/>
            <c:spPr>
              <a:solidFill>
                <a:srgbClr val="FFC000"/>
              </a:solidFill>
            </c:spPr>
          </c:dPt>
          <c:dPt>
            <c:idx val="4"/>
            <c:spPr>
              <a:solidFill>
                <a:srgbClr val="C00000"/>
              </a:solidFill>
            </c:spPr>
          </c:dPt>
          <c:dPt>
            <c:idx val="5"/>
            <c:spPr>
              <a:solidFill>
                <a:srgbClr val="92D050"/>
              </a:solidFill>
            </c:spPr>
          </c:dPt>
          <c:dPt>
            <c:idx val="6"/>
            <c:spPr>
              <a:solidFill>
                <a:srgbClr val="0070C0"/>
              </a:solidFill>
            </c:spPr>
          </c:dPt>
          <c:dLbls>
            <c:dLbl>
              <c:idx val="4"/>
              <c:layout>
                <c:manualLayout>
                  <c:x val="0"/>
                  <c:y val="-0.1233484801183993"/>
                </c:manualLayout>
              </c:layout>
              <c:dLblPos val="bestFit"/>
              <c:showVal val="1"/>
              <c:showCatName val="1"/>
              <c:separator>: </c:separator>
            </c:dLbl>
            <c:dLbl>
              <c:idx val="5"/>
              <c:layout>
                <c:manualLayout>
                  <c:x val="0"/>
                  <c:y val="0"/>
                </c:manualLayout>
              </c:layout>
              <c:dLblPos val="bestFit"/>
              <c:showVal val="1"/>
              <c:showCatName val="1"/>
              <c:separator>: </c:separator>
            </c:dLbl>
            <c:dLbl>
              <c:idx val="6"/>
              <c:layout>
                <c:manualLayout>
                  <c:x val="8.7962962962963132E-2"/>
                  <c:y val="-2.9368575624082087E-3"/>
                </c:manualLayout>
              </c:layout>
              <c:dLblPos val="bestFit"/>
              <c:showVal val="1"/>
              <c:showCatName val="1"/>
              <c:separator>: </c:separator>
            </c:dLbl>
            <c:txPr>
              <a:bodyPr/>
              <a:lstStyle/>
              <a:p>
                <a:pPr>
                  <a:defRPr sz="1600" b="1">
                    <a:latin typeface="Calibri" pitchFamily="34" charset="0"/>
                  </a:defRPr>
                </a:pPr>
                <a:endParaRPr lang="en-US"/>
              </a:p>
            </c:txPr>
            <c:dLblPos val="outEnd"/>
            <c:showVal val="1"/>
            <c:showCatName val="1"/>
            <c:separator>: </c:separator>
            <c:showLeaderLines val="1"/>
          </c:dLbls>
          <c:cat>
            <c:strRef>
              <c:f>Sheet1!$A$2:$A$8</c:f>
              <c:strCache>
                <c:ptCount val="7"/>
                <c:pt idx="0">
                  <c:v>IE7</c:v>
                </c:pt>
                <c:pt idx="1">
                  <c:v>Firefox 3</c:v>
                </c:pt>
                <c:pt idx="2">
                  <c:v>IE6</c:v>
                </c:pt>
                <c:pt idx="3">
                  <c:v>IE8</c:v>
                </c:pt>
                <c:pt idx="4">
                  <c:v>Safari 3.x </c:v>
                </c:pt>
                <c:pt idx="5">
                  <c:v>Firefox 2</c:v>
                </c:pt>
                <c:pt idx="6">
                  <c:v>Chrome 1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0.40800000000000008</c:v>
                </c:pt>
                <c:pt idx="1">
                  <c:v>0.20400000000000001</c:v>
                </c:pt>
                <c:pt idx="2">
                  <c:v>0.16900000000000021</c:v>
                </c:pt>
                <c:pt idx="3">
                  <c:v>6.8000000000000033E-2</c:v>
                </c:pt>
                <c:pt idx="4">
                  <c:v>6.5000000000000072E-2</c:v>
                </c:pt>
                <c:pt idx="5">
                  <c:v>0.16000000000000009</c:v>
                </c:pt>
                <c:pt idx="6">
                  <c:v>0.15000000000000022</c:v>
                </c:pt>
              </c:numCache>
            </c:numRef>
          </c:val>
        </c:ser>
      </c:pie3DChart>
    </c:plotArea>
    <c:plotVisOnly val="1"/>
  </c:chart>
  <c:spPr>
    <a:noFill/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spPr>
              <a:solidFill>
                <a:srgbClr val="00B050"/>
              </a:solidFill>
            </c:spPr>
          </c:dPt>
          <c:dPt>
            <c:idx val="1"/>
            <c:spPr>
              <a:solidFill>
                <a:srgbClr val="7030A0"/>
              </a:solidFill>
            </c:spPr>
          </c:dPt>
          <c:dPt>
            <c:idx val="2"/>
            <c:spPr>
              <a:solidFill>
                <a:srgbClr val="92D050"/>
              </a:solidFill>
            </c:spPr>
          </c:dPt>
          <c:dPt>
            <c:idx val="3"/>
            <c:spPr>
              <a:solidFill>
                <a:srgbClr val="FF0000"/>
              </a:solidFill>
            </c:spPr>
          </c:dPt>
          <c:dPt>
            <c:idx val="4"/>
            <c:spPr>
              <a:solidFill>
                <a:srgbClr val="00B0F0"/>
              </a:solidFill>
            </c:spPr>
          </c:dPt>
          <c:dPt>
            <c:idx val="5"/>
            <c:spPr>
              <a:solidFill>
                <a:srgbClr val="FFC000"/>
              </a:solidFill>
            </c:spPr>
          </c:dPt>
          <c:dLbls>
            <c:dLbl>
              <c:idx val="3"/>
              <c:layout>
                <c:manualLayout>
                  <c:x val="1.8707482993197282E-2"/>
                  <c:y val="0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4"/>
              <c:layout>
                <c:manualLayout>
                  <c:x val="4.4217687074830037E-2"/>
                  <c:y val="1.2578616352201236E-2"/>
                </c:manualLayout>
              </c:layout>
              <c:dLblPos val="bestFit"/>
              <c:showVal val="1"/>
              <c:showCatName val="1"/>
              <c:separator>
</c:separator>
            </c:dLbl>
            <c:dLbl>
              <c:idx val="5"/>
              <c:layout>
                <c:manualLayout>
                  <c:x val="5.2721088435374153E-2"/>
                  <c:y val="0"/>
                </c:manualLayout>
              </c:layout>
              <c:dLblPos val="bestFit"/>
              <c:showVal val="1"/>
              <c:showCatName val="1"/>
              <c:separator>
</c:separator>
            </c:dLbl>
            <c:txPr>
              <a:bodyPr/>
              <a:lstStyle/>
              <a:p>
                <a:pPr>
                  <a:defRPr sz="1600" b="1">
                    <a:solidFill>
                      <a:sysClr val="windowText" lastClr="000000"/>
                    </a:solidFill>
                    <a:latin typeface="Calibri" pitchFamily="34" charset="0"/>
                  </a:defRPr>
                </a:pPr>
                <a:endParaRPr lang="en-US"/>
              </a:p>
            </c:txPr>
            <c:dLblPos val="outEnd"/>
            <c:showVal val="1"/>
            <c:showCatName val="1"/>
            <c:separator>
</c:separator>
            <c:showLeaderLines val="1"/>
          </c:dLbls>
          <c:cat>
            <c:strRef>
              <c:f>Sheet1!$A$2:$A$7</c:f>
              <c:strCache>
                <c:ptCount val="6"/>
                <c:pt idx="0">
                  <c:v>1024 x 768 </c:v>
                </c:pt>
                <c:pt idx="1">
                  <c:v>1280 x 800 </c:v>
                </c:pt>
                <c:pt idx="2">
                  <c:v>1280 x 1024 </c:v>
                </c:pt>
                <c:pt idx="3">
                  <c:v>1440 x 900 </c:v>
                </c:pt>
                <c:pt idx="4">
                  <c:v>1680 x 1050 </c:v>
                </c:pt>
                <c:pt idx="5">
                  <c:v>800 x 600 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0.33440000000000064</c:v>
                </c:pt>
                <c:pt idx="1">
                  <c:v>0.2046</c:v>
                </c:pt>
                <c:pt idx="2">
                  <c:v>0.12120000000000011</c:v>
                </c:pt>
                <c:pt idx="3">
                  <c:v>8.8200000000000028E-2</c:v>
                </c:pt>
                <c:pt idx="4">
                  <c:v>5.7600000000000012E-2</c:v>
                </c:pt>
                <c:pt idx="5">
                  <c:v>4.0500000000000001E-2</c:v>
                </c:pt>
              </c:numCache>
            </c:numRef>
          </c:val>
        </c:ser>
      </c:pie3DChart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Real World Photoshop Migration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018852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Real World Photoshop Migration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22675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damnchannel.com/Big_Fat_Brain/You_Suck_at_Photoshop/YouSuckatPhotoshop1_398.aspx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Intranet can be controlled. Internet sites are a free for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91EF8-1503-4CB1-B4AB-859E2C466A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06 - Real World Photoshop Migration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smtClean="0"/>
              <a:t>© 2008 Ted Pattison Group, Inc - All Rights Reserved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Site Breadcrumbs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Title area image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Site Title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Global Navigation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Welcome Menu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My Site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My Links</a:t>
            </a:r>
          </a:p>
          <a:p>
            <a:pPr marL="623887" indent="-514350">
              <a:lnSpc>
                <a:spcPct val="200000"/>
              </a:lnSpc>
              <a:buFont typeface="+mj-lt"/>
              <a:buAutoNum type="alphaUcPeriod"/>
            </a:pPr>
            <a:r>
              <a:rPr lang="en-US" sz="1200" b="0" dirty="0" smtClean="0">
                <a:solidFill>
                  <a:schemeClr val="tx1"/>
                </a:solidFill>
              </a:rPr>
              <a:t>Help Icon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Search Areas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Site Actions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Left Navigation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Tree View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Recycle Bin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Page Breadcrumbs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UcPeriod" startAt="9"/>
            </a:pPr>
            <a:r>
              <a:rPr lang="en-US" sz="1200" b="0" dirty="0" smtClean="0">
                <a:solidFill>
                  <a:schemeClr val="tx1"/>
                </a:solidFill>
              </a:rPr>
              <a:t>Main Content Placeholder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4 - Master Pages in WSS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73E6628-0705-4E34-90AA-D61A964D0AF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91EF8-1503-4CB1-B4AB-859E2C466A7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66612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You Suck at Photoshop </a:t>
            </a:r>
            <a:r>
              <a:rPr lang="en-US" dirty="0" smtClean="0">
                <a:hlinkClick r:id="rId3"/>
              </a:rPr>
              <a:t>www.mydamnchannel.com/Big_Fat_Brain/You_Suck_at_Photoshop/YouSuckatPhotoshop1_398.aspx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Recommended Book:</a:t>
            </a:r>
            <a:r>
              <a:rPr lang="en-US" baseline="0" dirty="0" smtClean="0"/>
              <a:t> </a:t>
            </a:r>
            <a:r>
              <a:rPr lang="en-US" dirty="0" smtClean="0"/>
              <a:t>Adobe Photoshop CS3 Classroom in a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191EF8-1503-4CB1-B4AB-859E2C466A7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945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600200"/>
            <a:ext cx="8610600" cy="838200"/>
          </a:xfrm>
        </p:spPr>
        <p:txBody>
          <a:bodyPr>
            <a:scene3d>
              <a:camera prst="perspectiveRelaxedModerately"/>
              <a:lightRig rig="threePt" dir="t"/>
            </a:scene3d>
            <a:sp3d extrusionH="57150">
              <a:bevelT w="82550" h="38100" prst="coolSlant"/>
            </a:sp3d>
          </a:bodyPr>
          <a:lstStyle>
            <a:lvl1pPr algn="r">
              <a:defRPr sz="6000" b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pperplate Gothic Bold" pitchFamily="34" charset="0"/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010400" cy="1066800"/>
          </a:xfrm>
        </p:spPr>
        <p:txBody>
          <a:bodyPr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demo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ndrew\Desktop\iStock_000006411881Larg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2338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886200"/>
            <a:ext cx="7772400" cy="1066800"/>
          </a:xfrm>
        </p:spPr>
        <p:txBody>
          <a:bodyPr/>
          <a:lstStyle>
            <a:lvl1pPr marL="0" indent="0">
              <a:buNone/>
              <a:defRPr lang="en-US" b="1" dirty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dirty="0" smtClean="0"/>
              <a:t>Click To Enter Name Of New Section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44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7" r:id="rId5"/>
    <p:sldLayoutId id="2147483655" r:id="rId6"/>
    <p:sldLayoutId id="2147483659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ssoft.about.com/od/photoshop/l/bllps5out.htm" TargetMode="External"/><Relationship Id="rId2" Type="http://schemas.openxmlformats.org/officeDocument/2006/relationships/hyperlink" Target="http://www.siolon.com/blog/sharepoint-wirefram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guuui.com/issues/02_07.ph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xpression/" TargetMode="External"/><Relationship Id="rId7" Type="http://schemas.openxmlformats.org/officeDocument/2006/relationships/hyperlink" Target="http://www.smashingmagazine.com/tag/photoshop/?ie=UTF8&amp;s=books&amp;qid=1266992679&amp;sr=1-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Microsoft%C2%AE-Expression%C2%AE-Design-Microsoft-Press/dp/0735624399/ref=sr_1_3?ie=UTF8&amp;s=books&amp;qid=1266992581&amp;sr=1-1" TargetMode="External"/><Relationship Id="rId5" Type="http://schemas.openxmlformats.org/officeDocument/2006/relationships/hyperlink" Target="http://www.amazon.com/Adobe-Photoshop-CS4-Classroom-Book/dp/032157379X/ref=sr_1_1" TargetMode="External"/><Relationship Id="rId4" Type="http://schemas.openxmlformats.org/officeDocument/2006/relationships/hyperlink" Target="http://expression.microsoft.com/en-us/cc197142.asp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8534400" cy="1066800"/>
          </a:xfrm>
        </p:spPr>
        <p:txBody>
          <a:bodyPr/>
          <a:lstStyle/>
          <a:p>
            <a:r>
              <a:rPr lang="en-US" b="1" dirty="0"/>
              <a:t>Migrating a Professional Branding Design into SharePoint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Will the site be WSS or MOSS Publishing based?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Will Themes or Master Pages be used?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Information Architecture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Taxonomy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Rollup strategy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Taxonomy</a:t>
            </a:r>
          </a:p>
          <a:p>
            <a:pPr lvl="1"/>
            <a:r>
              <a:rPr lang="en-US" dirty="0" smtClean="0"/>
              <a:t>Create a hierarchical flow chart of how your site will flow</a:t>
            </a:r>
          </a:p>
          <a:p>
            <a:pPr lvl="1"/>
            <a:r>
              <a:rPr lang="en-US" dirty="0" smtClean="0"/>
              <a:t>Will each department get its own SharePoint site? Or will they just get pages?</a:t>
            </a:r>
          </a:p>
          <a:p>
            <a:pPr lvl="1"/>
            <a:r>
              <a:rPr lang="en-US" dirty="0" smtClean="0"/>
              <a:t>With a sound taxonomy you can start to think about navigation needs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Navigation</a:t>
            </a:r>
          </a:p>
          <a:p>
            <a:pPr lvl="1"/>
            <a:r>
              <a:rPr lang="en-US" dirty="0" smtClean="0"/>
              <a:t>Do you need top and side navigation? Do you need multiple levels of navigation?</a:t>
            </a:r>
          </a:p>
          <a:p>
            <a:pPr lvl="1"/>
            <a:r>
              <a:rPr lang="en-US" dirty="0" smtClean="0"/>
              <a:t>Will the navigation be constant across all pages or will it change per section</a:t>
            </a:r>
          </a:p>
          <a:p>
            <a:pPr lvl="1"/>
            <a:r>
              <a:rPr lang="en-US" dirty="0" smtClean="0"/>
              <a:t>Will navigation be managed manually using the MOSS web UI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0"/>
              </a:spcAft>
              <a:buNone/>
            </a:pPr>
            <a:r>
              <a:rPr lang="en-US" sz="3200" dirty="0" smtClean="0"/>
              <a:t>Branding </a:t>
            </a:r>
            <a:r>
              <a:rPr lang="en-US" sz="3200" dirty="0" smtClean="0"/>
              <a:t>should be</a:t>
            </a:r>
            <a:r>
              <a:rPr lang="en-US" sz="3200" dirty="0" smtClean="0"/>
              <a:t> </a:t>
            </a:r>
            <a:r>
              <a:rPr lang="en-US" sz="3200" dirty="0" smtClean="0"/>
              <a:t>estimated after requirements are</a:t>
            </a:r>
          </a:p>
          <a:p>
            <a:pPr>
              <a:spcAft>
                <a:spcPts val="0"/>
              </a:spcAft>
              <a:buNone/>
            </a:pPr>
            <a:r>
              <a:rPr lang="en-US" sz="3200" dirty="0" smtClean="0"/>
              <a:t>gathered and before any other work happens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Master page vs. theme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Skill level of designers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Deployment considerations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How much time is available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Complexity of the design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Number of elements to be styled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Flexibility of the stakeholders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Give enough time to test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38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 smtClean="0"/>
              <a:t>Setting expectations is key!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Branding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Wireframes are block diagrams that visually describe the structure and functionality of a web site</a:t>
            </a:r>
          </a:p>
          <a:p>
            <a:pPr lvl="1"/>
            <a:r>
              <a:rPr lang="en-US" dirty="0" smtClean="0"/>
              <a:t>Usually created Microsoft Visio</a:t>
            </a:r>
          </a:p>
          <a:p>
            <a:pPr lvl="1"/>
            <a:r>
              <a:rPr lang="en-US" dirty="0" smtClean="0"/>
              <a:t>SharePoint Visio </a:t>
            </a:r>
            <a:r>
              <a:rPr lang="en-US" dirty="0" smtClean="0"/>
              <a:t>Templates: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www.guuui.com/issues/02_07.php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sz="2400" u="sng" dirty="0" smtClean="0">
                <a:hlinkClick r:id="rId3"/>
              </a:rPr>
              <a:t>http</a:t>
            </a:r>
            <a:r>
              <a:rPr lang="en-US" sz="2400" u="sng" dirty="0" smtClean="0">
                <a:hlinkClick r:id="rId3"/>
              </a:rPr>
              <a:t>://www.siolon.com/blog/sharepoint-wireframes/</a:t>
            </a:r>
            <a:endParaRPr lang="en-US" sz="2400" u="sng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2400" dirty="0" smtClean="0"/>
              <a:t>Include targeted content and SharePoint functionality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/>
              <a:t>Wireframes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Wireframes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2057400"/>
            <a:ext cx="7772400" cy="4429833"/>
          </a:xfrm>
        </p:spPr>
      </p:pic>
      <p:sp>
        <p:nvSpPr>
          <p:cNvPr id="5" name="Rectangle 4"/>
          <p:cNvSpPr/>
          <p:nvPr/>
        </p:nvSpPr>
        <p:spPr>
          <a:xfrm>
            <a:off x="457200" y="1219200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What SharePoint functionality will or won’t be featured?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 Wireframe</a:t>
            </a:r>
            <a:endParaRPr lang="en-US" dirty="0"/>
          </a:p>
        </p:txBody>
      </p:sp>
      <p:pic>
        <p:nvPicPr>
          <p:cNvPr id="2050" name="Picture 2" descr="C:\Users\Randy\Desktop\Adventure Works\Branding Paper\Article Files\Wireframe\Visio Wirefra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6934200" cy="4553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Comp is short for Comprehensive Layout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Unlike Wireframes, design comps are meant to closely mimic the colors and look of an actual web site design.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Comps should be created in a modern design tool like Adobe Photoshop or Microsoft Expression Design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Comps should include anything that will appear on the page: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Photos, logos, colors, fonts, form elements, and screenshots of SharePoint functionality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Realistic Design Comps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5638800" cy="432435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Modern design tools like Photoshop and Expression Design allow for reusable layered / exportable design elements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Be careful to make the design realistic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Be mindful of text anti-aliasing (don’t set expectations higher than the browser can reflect)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Be sure to accurately reflect what is possible in SharePoint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Realistic Design Comps</a:t>
            </a:r>
            <a:endParaRPr lang="en-US" dirty="0"/>
          </a:p>
        </p:txBody>
      </p:sp>
      <p:pic>
        <p:nvPicPr>
          <p:cNvPr id="3074" name="Picture 2" descr="C:\Users\Randy\Desktop\Adventure Works\Branding Paper\Figures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600200"/>
            <a:ext cx="1828800" cy="41740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PSD’s</a:t>
            </a:r>
          </a:p>
          <a:p>
            <a:pPr lvl="1"/>
            <a:r>
              <a:rPr lang="en-US" dirty="0" smtClean="0"/>
              <a:t>Photoshop’s native format</a:t>
            </a:r>
          </a:p>
          <a:p>
            <a:pPr lvl="1"/>
            <a:r>
              <a:rPr lang="en-US" dirty="0" smtClean="0"/>
              <a:t>Supports layers and editable </a:t>
            </a:r>
            <a:r>
              <a:rPr lang="en-US" dirty="0" smtClean="0"/>
              <a:t>text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Working with Layers and Groups</a:t>
            </a:r>
          </a:p>
          <a:p>
            <a:pPr lvl="1"/>
            <a:r>
              <a:rPr lang="en-US" dirty="0" smtClean="0"/>
              <a:t>Create as many layers as needed to make sure each element is editable by itself</a:t>
            </a:r>
          </a:p>
          <a:p>
            <a:pPr lvl="1"/>
            <a:r>
              <a:rPr lang="en-US" dirty="0" smtClean="0"/>
              <a:t>Group common layers for easy maintenance</a:t>
            </a:r>
          </a:p>
          <a:p>
            <a:pPr lvl="1"/>
            <a:r>
              <a:rPr lang="en-US" dirty="0" smtClean="0"/>
              <a:t>Use layer effects to make color and gradient changes, as well as for other effects like bevels and drop shadows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Working with text</a:t>
            </a:r>
          </a:p>
          <a:p>
            <a:pPr lvl="1"/>
            <a:r>
              <a:rPr lang="en-US" dirty="0" smtClean="0"/>
              <a:t>Be careful choosing body or link fonts that are unavailable on user machines</a:t>
            </a:r>
          </a:p>
          <a:p>
            <a:pPr lvl="1"/>
            <a:r>
              <a:rPr lang="en-US" dirty="0" smtClean="0"/>
              <a:t>Be careful with anti-aliasing, sometimes text will look better or worse in Photoshop than it will on the web</a:t>
            </a:r>
          </a:p>
          <a:p>
            <a:pPr lvl="1"/>
            <a:r>
              <a:rPr lang="en-US" dirty="0" smtClean="0"/>
              <a:t>Large text should probably be converted to images before exporting to SharePoint</a:t>
            </a:r>
          </a:p>
          <a:p>
            <a:endParaRPr lang="en-US" dirty="0" smtClean="0"/>
          </a:p>
          <a:p>
            <a:r>
              <a:rPr lang="en-US" dirty="0" smtClean="0"/>
              <a:t>Working </a:t>
            </a:r>
            <a:r>
              <a:rPr lang="en-US" dirty="0" smtClean="0"/>
              <a:t>with colors</a:t>
            </a:r>
          </a:p>
          <a:p>
            <a:pPr lvl="1"/>
            <a:r>
              <a:rPr lang="en-US" dirty="0" smtClean="0"/>
              <a:t>The eyedropper is good for getting hexadecimal values of colors to transfer to CSS</a:t>
            </a:r>
          </a:p>
          <a:p>
            <a:pPr lvl="1"/>
            <a:r>
              <a:rPr lang="en-US" dirty="0" smtClean="0"/>
              <a:t>Use the Hue and Saturation menu to change hues of images</a:t>
            </a:r>
          </a:p>
          <a:p>
            <a:pPr lvl="1"/>
            <a:r>
              <a:rPr lang="en-US" dirty="0" smtClean="0"/>
              <a:t>Image &gt; Adjustments &gt; Hue and Saturation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Planning for Branding</a:t>
            </a:r>
          </a:p>
          <a:p>
            <a:pPr lvl="0"/>
            <a:r>
              <a:rPr lang="en-US" dirty="0" smtClean="0"/>
              <a:t>Wireframes</a:t>
            </a:r>
          </a:p>
          <a:p>
            <a:pPr lvl="0"/>
            <a:r>
              <a:rPr lang="en-US" dirty="0" smtClean="0"/>
              <a:t>Creating a Design Mockup in Adobe Photoshop or Expressions Design </a:t>
            </a:r>
          </a:p>
          <a:p>
            <a:pPr lvl="0"/>
            <a:r>
              <a:rPr lang="en-US" dirty="0" smtClean="0"/>
              <a:t>Moving design assets into SharePoint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Slicing and dicing Photoshop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repeating backgrounds</a:t>
            </a:r>
          </a:p>
          <a:p>
            <a:pPr lvl="1"/>
            <a:r>
              <a:rPr lang="en-US" dirty="0" smtClean="0"/>
              <a:t>Often you will want to just save a small area of an image so that it can be repeated horizontally or vertically</a:t>
            </a:r>
          </a:p>
          <a:p>
            <a:r>
              <a:rPr lang="en-US" dirty="0" smtClean="0"/>
              <a:t>Saving for the web</a:t>
            </a:r>
          </a:p>
          <a:p>
            <a:pPr lvl="1"/>
            <a:r>
              <a:rPr lang="en-US" dirty="0" smtClean="0"/>
              <a:t>File &gt; Save for Web and Devices</a:t>
            </a:r>
          </a:p>
          <a:p>
            <a:pPr lvl="1"/>
            <a:r>
              <a:rPr lang="en-US" dirty="0" smtClean="0"/>
              <a:t>Using GIF, JPG, and PNG formats</a:t>
            </a:r>
          </a:p>
          <a:p>
            <a:pPr lvl="1"/>
            <a:r>
              <a:rPr lang="en-US" dirty="0" smtClean="0"/>
              <a:t>Compression, choose the smallest size without compromising the look</a:t>
            </a:r>
          </a:p>
          <a:p>
            <a:pPr lvl="1"/>
            <a:r>
              <a:rPr lang="en-US" dirty="0" smtClean="0"/>
              <a:t>Creating transparent images</a:t>
            </a:r>
          </a:p>
          <a:p>
            <a:pPr lvl="1"/>
            <a:r>
              <a:rPr lang="en-US" dirty="0" smtClean="0"/>
              <a:t>Transparent PNG’s not fully supported in all browsers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http://www.microsoft.com/expression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1" y="2181224"/>
            <a:ext cx="6248400" cy="450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it’s a good idea to create a complex design in HTML first before working with SharePoint</a:t>
            </a:r>
          </a:p>
          <a:p>
            <a:r>
              <a:rPr lang="en-US" dirty="0" smtClean="0"/>
              <a:t>Most of the HTML and CSS work can be reused in SharePoint branding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Moving design assets into SharePoint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should everything live?</a:t>
            </a:r>
          </a:p>
          <a:p>
            <a:pPr lvl="1"/>
            <a:r>
              <a:rPr lang="en-US" dirty="0" smtClean="0"/>
              <a:t>_layouts folder in the 12 folder</a:t>
            </a:r>
          </a:p>
          <a:p>
            <a:pPr lvl="1"/>
            <a:r>
              <a:rPr lang="en-US" dirty="0" smtClean="0"/>
              <a:t>/style library/images</a:t>
            </a:r>
          </a:p>
          <a:p>
            <a:pPr lvl="1"/>
            <a:r>
              <a:rPr lang="en-US" dirty="0" smtClean="0"/>
              <a:t>/images</a:t>
            </a:r>
          </a:p>
          <a:p>
            <a:r>
              <a:rPr lang="en-US" dirty="0" smtClean="0"/>
              <a:t>Uploading assets with the SharePoint web UI</a:t>
            </a:r>
          </a:p>
          <a:p>
            <a:pPr lvl="1"/>
            <a:r>
              <a:rPr lang="en-US" dirty="0" smtClean="0"/>
              <a:t>Site Actions &gt; View All Site Content</a:t>
            </a:r>
          </a:p>
          <a:p>
            <a:pPr lvl="1"/>
            <a:r>
              <a:rPr lang="en-US" dirty="0" smtClean="0"/>
              <a:t>Style Library</a:t>
            </a:r>
          </a:p>
          <a:p>
            <a:pPr lvl="1"/>
            <a:r>
              <a:rPr lang="en-US" dirty="0" smtClean="0"/>
              <a:t>Upload</a:t>
            </a:r>
            <a:endParaRPr lang="en-US" dirty="0" smtClean="0"/>
          </a:p>
          <a:p>
            <a:r>
              <a:rPr lang="en-US" dirty="0" smtClean="0"/>
              <a:t>Uploading assets with SharePoint Designer</a:t>
            </a:r>
          </a:p>
          <a:p>
            <a:pPr lvl="1"/>
            <a:r>
              <a:rPr lang="en-US" dirty="0" smtClean="0"/>
              <a:t>Navigate to /style library/images</a:t>
            </a:r>
          </a:p>
          <a:p>
            <a:pPr lvl="1"/>
            <a:r>
              <a:rPr lang="en-US" dirty="0" smtClean="0"/>
              <a:t>Simply drag images from your computer into the Folder pane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>
                <a:hlinkClick r:id="rId3"/>
              </a:rPr>
              <a:t>http://www.smashingmagazine.com/tag/photoshop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Adobe Photoshop Basics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Learn Expression Design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Recommended Books</a:t>
            </a:r>
          </a:p>
          <a:p>
            <a:pPr lvl="1"/>
            <a:r>
              <a:rPr lang="en-US" dirty="0" smtClean="0">
                <a:hlinkClick r:id="rId6"/>
              </a:rPr>
              <a:t>Adobe Photoshop CS4 Classroom in a </a:t>
            </a:r>
            <a:r>
              <a:rPr lang="en-US" dirty="0" smtClean="0">
                <a:hlinkClick r:id="rId6"/>
              </a:rPr>
              <a:t>Book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Microsoft® Expression® Design Step by Step (Microsoft Press)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Planning for Branding</a:t>
            </a:r>
          </a:p>
          <a:p>
            <a:pPr lvl="0"/>
            <a:r>
              <a:rPr lang="en-US" dirty="0" smtClean="0"/>
              <a:t>Wireframes</a:t>
            </a:r>
          </a:p>
          <a:p>
            <a:pPr lvl="0"/>
            <a:r>
              <a:rPr lang="en-US" dirty="0" smtClean="0"/>
              <a:t>Creating a Design Mockup in Adobe Photoshop or Expressions Design </a:t>
            </a:r>
          </a:p>
          <a:p>
            <a:pPr lvl="0"/>
            <a:r>
              <a:rPr lang="en-US" dirty="0" smtClean="0"/>
              <a:t>Moving design assets into SharePoint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custom themes and master pages can be time consuming</a:t>
            </a:r>
          </a:p>
          <a:p>
            <a:endParaRPr lang="en-US" dirty="0" smtClean="0"/>
          </a:p>
          <a:p>
            <a:r>
              <a:rPr lang="en-US" dirty="0" smtClean="0"/>
              <a:t>By taking some time upfront to plan, designers and developers can spend less time changing complex master pages, themes, and CSS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Plan for Branding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Design Requirements</a:t>
            </a:r>
          </a:p>
          <a:p>
            <a:r>
              <a:rPr lang="en-US" dirty="0" smtClean="0"/>
              <a:t>Create Simple Wireframes</a:t>
            </a:r>
          </a:p>
          <a:p>
            <a:r>
              <a:rPr lang="en-US" dirty="0" smtClean="0"/>
              <a:t>Create Realistic Design Comps</a:t>
            </a:r>
          </a:p>
          <a:p>
            <a:r>
              <a:rPr lang="en-US" dirty="0" smtClean="0"/>
              <a:t>Create working HTML and CSS version of the design</a:t>
            </a:r>
          </a:p>
          <a:p>
            <a:endParaRPr lang="en-US" dirty="0" smtClean="0"/>
          </a:p>
          <a:p>
            <a:r>
              <a:rPr lang="en-US" dirty="0" smtClean="0"/>
              <a:t>Once these steps are done you are ready to create the brand in SharePoint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Branding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Involve Key Stakeholders in the business</a:t>
            </a:r>
          </a:p>
          <a:p>
            <a:r>
              <a:rPr lang="en-US" dirty="0" smtClean="0"/>
              <a:t>The more people involved the more complex and time consuming the process can be</a:t>
            </a:r>
          </a:p>
          <a:p>
            <a:r>
              <a:rPr lang="en-US" dirty="0" smtClean="0"/>
              <a:t>Define the Success Criteria for the project</a:t>
            </a:r>
          </a:p>
          <a:p>
            <a:pPr lvl="1"/>
            <a:r>
              <a:rPr lang="en-US" dirty="0" smtClean="0"/>
              <a:t>How do we measure the success</a:t>
            </a:r>
          </a:p>
          <a:p>
            <a:r>
              <a:rPr lang="en-US" dirty="0" smtClean="0"/>
              <a:t>Define the audience to the site</a:t>
            </a:r>
          </a:p>
          <a:p>
            <a:pPr lvl="1"/>
            <a:r>
              <a:rPr lang="en-US" dirty="0" smtClean="0"/>
              <a:t>What is the user base trying to do on the site</a:t>
            </a:r>
          </a:p>
          <a:p>
            <a:pPr lvl="1"/>
            <a:r>
              <a:rPr lang="en-US" dirty="0" smtClean="0"/>
              <a:t>What are their Demographics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Design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Differences between Intranet and Internet</a:t>
            </a:r>
          </a:p>
          <a:p>
            <a:r>
              <a:rPr lang="en-US" dirty="0" smtClean="0"/>
              <a:t>Internet:</a:t>
            </a:r>
          </a:p>
          <a:p>
            <a:pPr lvl="1"/>
            <a:r>
              <a:rPr lang="en-US" dirty="0" smtClean="0"/>
              <a:t>Internet sites are usually focused on publishing information</a:t>
            </a:r>
          </a:p>
          <a:p>
            <a:pPr lvl="1"/>
            <a:r>
              <a:rPr lang="en-US" dirty="0" smtClean="0"/>
              <a:t>Few content authors / many consumers</a:t>
            </a:r>
          </a:p>
          <a:p>
            <a:pPr lvl="1"/>
            <a:r>
              <a:rPr lang="en-US" dirty="0" smtClean="0"/>
              <a:t>Usually highly customized UI</a:t>
            </a:r>
          </a:p>
          <a:p>
            <a:r>
              <a:rPr lang="en-US" dirty="0" smtClean="0"/>
              <a:t>Intranet:</a:t>
            </a:r>
          </a:p>
          <a:p>
            <a:pPr lvl="1"/>
            <a:r>
              <a:rPr lang="en-US" dirty="0" smtClean="0"/>
              <a:t>Intranet sites are usually focused on collaboration</a:t>
            </a:r>
          </a:p>
          <a:p>
            <a:pPr lvl="1"/>
            <a:r>
              <a:rPr lang="en-US" dirty="0" smtClean="0"/>
              <a:t>Many content authors and consumers</a:t>
            </a:r>
          </a:p>
          <a:p>
            <a:pPr lvl="1"/>
            <a:r>
              <a:rPr lang="en-US" dirty="0" smtClean="0"/>
              <a:t>Usually a more simple UI with consistent branding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Planning for “self service”</a:t>
            </a:r>
          </a:p>
          <a:p>
            <a:pPr lvl="1"/>
            <a:r>
              <a:rPr lang="en-US" dirty="0" smtClean="0"/>
              <a:t>When creating a design for SharePoint, you must consider that areas of the design will be completely out of your control once the site goes live</a:t>
            </a:r>
          </a:p>
          <a:p>
            <a:pPr lvl="1"/>
            <a:r>
              <a:rPr lang="en-US" dirty="0" smtClean="0"/>
              <a:t>Have policy in place for making sure corporate standards are met</a:t>
            </a:r>
          </a:p>
          <a:p>
            <a:pPr lvl="1"/>
            <a:r>
              <a:rPr lang="en-US" dirty="0" smtClean="0"/>
              <a:t>Plan for change, once you empower your users to edit content you will quickly learn their needs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Will your design require all of the OOTB features?</a:t>
            </a:r>
          </a:p>
          <a:p>
            <a:pPr lvl="1"/>
            <a:r>
              <a:rPr lang="en-US" dirty="0" smtClean="0"/>
              <a:t>Search? Breadcrumbs? Top navigation? Left Navigation? Tree View? My Sites? My Links? Help? Login?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Clean / Simple UI (white space)</a:t>
            </a:r>
          </a:p>
          <a:p>
            <a:pPr lvl="1"/>
            <a:r>
              <a:rPr lang="en-US" dirty="0" smtClean="0"/>
              <a:t>Keep the design consistent – Do the users feel like the entire site is one cohesive unit?</a:t>
            </a:r>
          </a:p>
          <a:p>
            <a:pPr lvl="1"/>
            <a:r>
              <a:rPr lang="en-US" dirty="0" smtClean="0"/>
              <a:t>Make sure common functions are easily found – Multiple forms of navigation are ok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Best Practices</a:t>
            </a:r>
          </a:p>
          <a:p>
            <a:pPr lvl="1"/>
            <a:r>
              <a:rPr lang="en-US" dirty="0" smtClean="0"/>
              <a:t>Choose a maximum height and width in accordance with end user capabilities</a:t>
            </a:r>
          </a:p>
          <a:p>
            <a:pPr lvl="1"/>
            <a:r>
              <a:rPr lang="en-US" dirty="0" smtClean="0"/>
              <a:t>Image sizes</a:t>
            </a:r>
          </a:p>
          <a:p>
            <a:pPr lvl="1"/>
            <a:r>
              <a:rPr lang="en-US" dirty="0" smtClean="0"/>
              <a:t>W3C Compliance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Market Share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96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http://marketshare.hitslink.com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381000" y="1524000"/>
          <a:ext cx="8229600" cy="485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Resolutions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096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http://marketshare.hitslink.com</a:t>
            </a:r>
            <a:endParaRPr lang="en-US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1447800"/>
          <a:ext cx="7467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 Lecture 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http://intranet.sharepointblackops.com/Courses/SBC301/_layouts/DocIdRedir.aspx?ID=3CC2HQU7XWNV-56-13</Url>
      <Description>3CC2HQU7XWNV-56-13</Description>
    </_dlc_DocIdUrl>
    <_dlc_DocId xmlns="c83d3ea4-1015-4b4b-bfa9-09fbcd7aa64d">3CC2HQU7XWNV-56-13</_dlc_Doc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3FE71181A54587DB8B097B7E1B24" ma:contentTypeVersion="1" ma:contentTypeDescription="Create a new document." ma:contentTypeScope="" ma:versionID="51dff0d3e1a0f61684a1ba0e032e096f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547237-B119-45CA-BEFC-A2DA2BDB03E7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8865FC99-B6BD-4E98-8312-F4F432C217EA}"/>
</file>

<file path=customXml/itemProps4.xml><?xml version="1.0" encoding="utf-8"?>
<ds:datastoreItem xmlns:ds="http://schemas.openxmlformats.org/officeDocument/2006/customXml" ds:itemID="{3A666D58-6A4A-4F5D-95F6-85C71CFAD504}"/>
</file>

<file path=customXml/itemProps5.xml><?xml version="1.0" encoding="utf-8"?>
<ds:datastoreItem xmlns:ds="http://schemas.openxmlformats.org/officeDocument/2006/customXml" ds:itemID="{109CC9D6-610E-431D-B4B4-A83BCBC7BCD5}"/>
</file>

<file path=docProps/app.xml><?xml version="1.0" encoding="utf-8"?>
<Properties xmlns="http://schemas.openxmlformats.org/officeDocument/2006/extended-properties" xmlns:vt="http://schemas.openxmlformats.org/officeDocument/2006/docPropsVTypes">
  <Template>CPT Lecture Template</Template>
  <TotalTime>58</TotalTime>
  <Words>1382</Words>
  <Application>Microsoft Office PowerPoint</Application>
  <PresentationFormat>On-screen Show (4:3)</PresentationFormat>
  <Paragraphs>242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CPT Lecture Template</vt:lpstr>
      <vt:lpstr>Migrating a Professional Branding Design into SharePoint </vt:lpstr>
      <vt:lpstr>Agenda</vt:lpstr>
      <vt:lpstr>Why Plan for Branding</vt:lpstr>
      <vt:lpstr>Planning for Branding</vt:lpstr>
      <vt:lpstr>Gathering Design Requirements</vt:lpstr>
      <vt:lpstr>Design Considerations</vt:lpstr>
      <vt:lpstr>Design Considerations</vt:lpstr>
      <vt:lpstr>Browser Market Share</vt:lpstr>
      <vt:lpstr>Browser Resolutions</vt:lpstr>
      <vt:lpstr>SharePoint Requirements</vt:lpstr>
      <vt:lpstr>Design Considerations</vt:lpstr>
      <vt:lpstr>Estimating Branding</vt:lpstr>
      <vt:lpstr>Creating Wireframes</vt:lpstr>
      <vt:lpstr>Creating Wireframes</vt:lpstr>
      <vt:lpstr>Visio Wireframe</vt:lpstr>
      <vt:lpstr>Create Realistic Design Comps</vt:lpstr>
      <vt:lpstr>Create Realistic Design Comps</vt:lpstr>
      <vt:lpstr>Photoshop Basics</vt:lpstr>
      <vt:lpstr>Photoshop Basics</vt:lpstr>
      <vt:lpstr>Slicing and dicing Photoshop graphics</vt:lpstr>
      <vt:lpstr>Expression Design</vt:lpstr>
      <vt:lpstr>Complex Designs</vt:lpstr>
      <vt:lpstr>Moving design assets into SharePoint</vt:lpstr>
      <vt:lpstr>Additional Information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TedP</dc:creator>
  <cp:lastModifiedBy>Randy</cp:lastModifiedBy>
  <cp:revision>10</cp:revision>
  <dcterms:created xsi:type="dcterms:W3CDTF">2009-09-13T05:27:46Z</dcterms:created>
  <dcterms:modified xsi:type="dcterms:W3CDTF">2010-02-24T06:58:08Z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0x01010007523FE71181A54587DB8B097B7E1B24</vt:lpwstr>
  </property>
  <property fmtid="{D5CDD505-2E9C-101B-9397-08002B2CF9AE}" pid="4" name="_dlc_DocIdItemGuid">
    <vt:lpwstr>e5e47f3a-773e-4f5d-b693-033325bb4e8f</vt:lpwstr>
  </property>
</Properties>
</file>