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Default Extension="gif" ContentType="image/gif"/>
  <Override PartName="/ppt/slides/slide24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6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5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2"/>
  </p:notesMasterIdLst>
  <p:handoutMasterIdLst>
    <p:handoutMasterId r:id="rId33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07/7/12/main" xmlns="">
          <a:srgbClr xmlns:mc="http://schemas.openxmlformats.org/markup-compatibility/2006" xmlns:a14="http://schemas.microsoft.com/office/drawing/2007/7/7/main" val="FF0000" mc:Ignorable=""/>
        </p14:laserClr>
      </p:ext>
      <p:ext uri="{2FDB2607-1784-4EEB-B798-7EB5836EED8A}">
        <p14:showMediaCtrls xmlns:p14="http://schemas.microsoft.com/office/powerpoint/2007/7/12/main" xmlns="" val="1"/>
      </p:ext>
    </p:extLst>
  </p:showPr>
  <p:clrMru>
    <a:srgbClr val="4C2710"/>
    <a:srgbClr val="87451D"/>
    <a:srgbClr val="1F100B"/>
    <a:srgbClr val="9F002D"/>
    <a:srgbClr val="002100"/>
    <a:srgbClr val="2E3917"/>
  </p:clrMru>
  <p:extLst>
    <p:ext uri="{E76CE94A-603C-4142-B9EB-6D1370010A27}">
      <p14:discardImageEditData xmlns:p14="http://schemas.microsoft.com/office/powerpoint/2007/7/12/main" xmlns="" val="0"/>
    </p:ext>
    <p:ext uri="{D31A062A-798A-4329-ABDD-BBA856620510}">
      <p14:defaultImageDpi xmlns:p14="http://schemas.microsoft.com/office/powerpoint/2007/7/12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46" autoAdjust="0"/>
    <p:restoredTop sz="90033" autoAdjust="0"/>
  </p:normalViewPr>
  <p:slideViewPr>
    <p:cSldViewPr>
      <p:cViewPr>
        <p:scale>
          <a:sx n="140" d="100"/>
          <a:sy n="140" d="100"/>
        </p:scale>
        <p:origin x="-708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3504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38" Type="http://schemas.openxmlformats.org/officeDocument/2006/relationships/customXml" Target="../customXml/item5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07 - Solution Package Deployment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xmlns="" val="312018852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07 - Solution Package Deployment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xmlns="" val="124822675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07 - Solution Package Deployment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2008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07 - Solution Package Deployment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2007 Ted Pattison Group, Inc -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07 - Solution Package Deployment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07 - Solution Package Deployment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07 - Solution Package Deployment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1811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8117" name="Rectangle 21811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u="sng">
                <a:latin typeface="Arial" pitchFamily="34" charset="0"/>
              </a:rPr>
              <a:t>Instructor Notes</a:t>
            </a:r>
            <a:endParaRPr lang="en-US">
              <a:latin typeface="Arial" pitchFamily="34" charset="0"/>
            </a:endParaRPr>
          </a:p>
          <a:p>
            <a:pPr eaLnBrk="1" hangingPunct="1"/>
            <a:r>
              <a:rPr lang="en-US">
                <a:latin typeface="Arial" pitchFamily="34" charset="0"/>
              </a:rPr>
              <a:t>One very significant enhancement to the V3 deployment story is that WSS knows about the Web servers in the farms and will push a solution out to each of these Web server. Back in WSS V2, it was necessary to install a Web part package or copy site definition files to each Web server seperately.</a:t>
            </a:r>
          </a:p>
          <a:p>
            <a:pPr eaLnBrk="1" hangingPunct="1"/>
            <a:endParaRPr lang="en-US">
              <a:latin typeface="Arial" pitchFamily="34" charset="0"/>
            </a:endParaRPr>
          </a:p>
          <a:p>
            <a:pPr eaLnBrk="1" hangingPunct="1"/>
            <a:r>
              <a:rPr lang="en-US">
                <a:latin typeface="Arial" pitchFamily="34" charset="0"/>
              </a:rPr>
              <a:t>To deploy a solution, you starting by running an STSADM.EXE operation or by calling custom code that adds the solution CAB file into the configuration database. In a separate step, you then run another STSADM.EXE operation or by call custom code that initiates a deployment operation. This starts a timer job that copies the CAB file to each of the front end Web servers and installs the elements within the solution.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07 - Solution Package Deployment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2007 Ted Pattison Group, Inc - All Rights Reserved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1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 descr="http://intranet.sharepointblackops.com/CriticalPath/Logo%20Concepts/booth/booth_image_hi_res.jpg"/>
          <p:cNvPicPr>
            <a:picLocks noChangeAspect="1" noChangeArrowheads="1"/>
          </p:cNvPicPr>
          <p:nvPr userDrawn="1"/>
        </p:nvPicPr>
        <p:blipFill>
          <a:blip r:embed="rId3" cstate="print">
            <a:lum bright="30000" contrast="40000"/>
          </a:blip>
          <a:srcRect t="7500" b="7500"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 bwMode="gray">
          <a:xfrm>
            <a:off x="0" y="1402080"/>
            <a:ext cx="91440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304800" y="1600200"/>
            <a:ext cx="8534400" cy="1066800"/>
          </a:xfrm>
        </p:spPr>
        <p:txBody>
          <a:bodyPr anchor="b" anchorCtr="0"/>
          <a:lstStyle>
            <a:lvl1pPr algn="ctr">
              <a:defRPr sz="3200">
                <a:solidFill>
                  <a:srgbClr val="1F100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gray">
          <a:xfrm>
            <a:off x="304800" y="2667000"/>
            <a:ext cx="85344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rgbClr val="4C271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2333" y="152400"/>
            <a:ext cx="14592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7315200" y="0"/>
            <a:ext cx="45719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xmlns="" val="247945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ndrew\Desktop\iStock_000006411881Larg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28A0092B-C50C-407e-A947-70E740481C1C">
                <a14:useLocalDpi xmlns:a14="http://schemas.microsoft.com/office/drawing/2007/7/7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2338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0" y="1600200"/>
            <a:ext cx="8610600" cy="838200"/>
          </a:xfrm>
        </p:spPr>
        <p:txBody>
          <a:bodyPr>
            <a:scene3d>
              <a:camera prst="perspectiveRelaxedModerately"/>
              <a:lightRig rig="threePt" dir="t"/>
            </a:scene3d>
            <a:sp3d extrusionH="57150">
              <a:bevelT w="82550" h="38100" prst="coolSlant"/>
            </a:sp3d>
          </a:bodyPr>
          <a:lstStyle>
            <a:lvl1pPr algn="r">
              <a:defRPr sz="60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Copperplate Gothic Bold" pitchFamily="34" charset="0"/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886200"/>
            <a:ext cx="7010400" cy="1066800"/>
          </a:xfrm>
        </p:spPr>
        <p:txBody>
          <a:bodyPr/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enter demo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ndrew\Desktop\iStock_000006411881Larg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28A0092B-C50C-407e-A947-70E740481C1C">
                <a14:useLocalDpi xmlns:a14="http://schemas.microsoft.com/office/drawing/2007/7/7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2338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886200"/>
            <a:ext cx="7772400" cy="1066800"/>
          </a:xfrm>
        </p:spPr>
        <p:txBody>
          <a:bodyPr/>
          <a:lstStyle>
            <a:lvl1pPr marL="0" indent="0">
              <a:buNone/>
              <a:defRPr lang="en-US" b="1" dirty="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Click To Enter Name Of New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xmlns="" val="420440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gi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7" r:id="rId5"/>
    <p:sldLayoutId id="2147483655" r:id="rId6"/>
    <p:sldLayoutId id="2147483659" r:id="rId7"/>
    <p:sldLayoutId id="2147483660" r:id="rId8"/>
    <p:sldLayoutId id="2147483661" r:id="rId9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SharePoint Development and</a:t>
            </a:r>
            <a:br>
              <a:rPr lang="en-US" dirty="0" smtClean="0"/>
            </a:br>
            <a:r>
              <a:rPr lang="en-US" dirty="0" smtClean="0"/>
              <a:t>Solution Package Deployment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Achieving Reusability and Ease of Deployment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feature.xml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Feature.xml file serves as feature manifest</a:t>
            </a:r>
          </a:p>
          <a:p>
            <a:pPr lvl="1"/>
            <a:r>
              <a:rPr lang="en-US" dirty="0" smtClean="0"/>
              <a:t>Features defined in declarative fashion using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CAML</a:t>
            </a:r>
          </a:p>
          <a:p>
            <a:pPr lvl="2"/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CAML</a:t>
            </a:r>
            <a:r>
              <a:rPr lang="en-US" sz="1400" dirty="0" smtClean="0"/>
              <a:t> = </a:t>
            </a:r>
            <a:r>
              <a:rPr lang="en-US" sz="14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Collaborative Application Markup Language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1503" y="3031391"/>
            <a:ext cx="6179897" cy="32932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>
            <a:spAutoFit/>
          </a:bodyPr>
          <a:lstStyle/>
          <a:p>
            <a:r>
              <a:rPr lang="en-US" sz="1400" b="1" noProof="1" smtClean="0">
                <a:solidFill>
                  <a:srgbClr val="0000FF"/>
                </a:solidFill>
                <a:latin typeface="Lucida Console"/>
              </a:rPr>
              <a:t>&lt;</a:t>
            </a:r>
            <a:r>
              <a:rPr lang="en-US" sz="1400" b="1" noProof="1" smtClean="0">
                <a:solidFill>
                  <a:srgbClr val="A31515"/>
                </a:solidFill>
                <a:latin typeface="Lucida Console"/>
              </a:rPr>
              <a:t>Feature</a:t>
            </a:r>
            <a:r>
              <a:rPr lang="en-US" sz="1400" b="1" noProof="1" smtClean="0">
                <a:solidFill>
                  <a:srgbClr val="0000FF"/>
                </a:solidFill>
                <a:latin typeface="Lucida Console"/>
              </a:rPr>
              <a:t> </a:t>
            </a:r>
          </a:p>
          <a:p>
            <a:r>
              <a:rPr lang="en-US" sz="1400" b="1" noProof="1" smtClean="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1400" b="1" noProof="1" smtClean="0">
                <a:solidFill>
                  <a:srgbClr val="FF0000"/>
                </a:solidFill>
                <a:latin typeface="Lucida Console"/>
              </a:rPr>
              <a:t>Id</a:t>
            </a:r>
            <a:r>
              <a:rPr lang="en-US" sz="1400" b="1" noProof="1" smtClean="0">
                <a:solidFill>
                  <a:srgbClr val="0000FF"/>
                </a:solidFill>
                <a:latin typeface="Lucida Console"/>
              </a:rPr>
              <a:t>="B2CB42E2-4F0A-4380-AABA-1EF9CD526F20" </a:t>
            </a:r>
          </a:p>
          <a:p>
            <a:r>
              <a:rPr lang="en-US" sz="1400" b="1" noProof="1" smtClean="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1400" b="1" noProof="1" smtClean="0">
                <a:solidFill>
                  <a:srgbClr val="FF0000"/>
                </a:solidFill>
                <a:latin typeface="Lucida Console"/>
              </a:rPr>
              <a:t>Title</a:t>
            </a:r>
            <a:r>
              <a:rPr lang="en-US" sz="1400" b="1" noProof="1" smtClean="0">
                <a:solidFill>
                  <a:srgbClr val="0000FF"/>
                </a:solidFill>
                <a:latin typeface="Lucida Console"/>
              </a:rPr>
              <a:t>="A Sample Feature: Hello World" </a:t>
            </a:r>
          </a:p>
          <a:p>
            <a:r>
              <a:rPr lang="en-US" sz="1400" b="1" noProof="1" smtClean="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1400" b="1" noProof="1" smtClean="0">
                <a:solidFill>
                  <a:srgbClr val="FF0000"/>
                </a:solidFill>
                <a:latin typeface="Lucida Console"/>
              </a:rPr>
              <a:t>Description</a:t>
            </a:r>
            <a:r>
              <a:rPr lang="en-US" sz="1400" b="1" noProof="1" smtClean="0">
                <a:solidFill>
                  <a:srgbClr val="0000FF"/>
                </a:solidFill>
                <a:latin typeface="Lucida Console"/>
              </a:rPr>
              <a:t>=“Hi mom, class is fun. I am doing great" </a:t>
            </a:r>
          </a:p>
          <a:p>
            <a:r>
              <a:rPr lang="en-US" sz="1400" b="1" noProof="1" smtClean="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1400" b="1" noProof="1" smtClean="0">
                <a:solidFill>
                  <a:srgbClr val="FF0000"/>
                </a:solidFill>
                <a:latin typeface="Lucida Console"/>
              </a:rPr>
              <a:t>Scope</a:t>
            </a:r>
            <a:r>
              <a:rPr lang="en-US" sz="1400" b="1" noProof="1" smtClean="0">
                <a:solidFill>
                  <a:srgbClr val="0000FF"/>
                </a:solidFill>
                <a:latin typeface="Lucida Console"/>
              </a:rPr>
              <a:t>="Web" </a:t>
            </a:r>
          </a:p>
          <a:p>
            <a:r>
              <a:rPr lang="en-US" sz="1400" b="1" noProof="1" smtClean="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1400" b="1" noProof="1" smtClean="0">
                <a:solidFill>
                  <a:srgbClr val="FF0000"/>
                </a:solidFill>
                <a:latin typeface="Lucida Console"/>
              </a:rPr>
              <a:t>Hidden</a:t>
            </a:r>
            <a:r>
              <a:rPr lang="en-US" sz="1400" b="1" noProof="1" smtClean="0">
                <a:solidFill>
                  <a:srgbClr val="0000FF"/>
                </a:solidFill>
                <a:latin typeface="Lucida Console"/>
              </a:rPr>
              <a:t>="FALSE" </a:t>
            </a:r>
          </a:p>
          <a:p>
            <a:r>
              <a:rPr lang="en-US" sz="1400" b="1" noProof="1" smtClean="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1400" b="1" noProof="1" smtClean="0">
                <a:solidFill>
                  <a:srgbClr val="FF0000"/>
                </a:solidFill>
                <a:latin typeface="Lucida Console"/>
              </a:rPr>
              <a:t>ImageUrl</a:t>
            </a:r>
            <a:r>
              <a:rPr lang="en-US" sz="1400" b="1" noProof="1" smtClean="0">
                <a:solidFill>
                  <a:srgbClr val="0000FF"/>
                </a:solidFill>
                <a:latin typeface="Lucida Console"/>
              </a:rPr>
              <a:t>="TPG\WhitePithHelmet.gif"</a:t>
            </a:r>
          </a:p>
          <a:p>
            <a:r>
              <a:rPr lang="en-US" sz="1400" b="1" noProof="1" smtClean="0">
                <a:solidFill>
                  <a:srgbClr val="FF0000"/>
                </a:solidFill>
                <a:latin typeface="Lucida Console"/>
              </a:rPr>
              <a:t>  xmlns</a:t>
            </a:r>
            <a:r>
              <a:rPr lang="en-US" sz="1400" b="1" noProof="1" smtClean="0">
                <a:solidFill>
                  <a:srgbClr val="0000FF"/>
                </a:solidFill>
                <a:latin typeface="Lucida Console"/>
              </a:rPr>
              <a:t>="http://schemas.microsoft.com/sharepoint/"&gt;</a:t>
            </a:r>
          </a:p>
          <a:p>
            <a:endParaRPr lang="en-US" sz="1400" b="1" noProof="1" smtClean="0">
              <a:solidFill>
                <a:srgbClr val="0000FF"/>
              </a:solidFill>
              <a:latin typeface="Lucida Console"/>
            </a:endParaRPr>
          </a:p>
          <a:p>
            <a:r>
              <a:rPr lang="en-US" sz="1400" b="1" noProof="1" smtClean="0">
                <a:solidFill>
                  <a:srgbClr val="0000FF"/>
                </a:solidFill>
                <a:latin typeface="Lucida Console"/>
              </a:rPr>
              <a:t>  &lt;</a:t>
            </a:r>
            <a:r>
              <a:rPr lang="en-US" sz="1400" b="1" noProof="1" smtClean="0">
                <a:solidFill>
                  <a:srgbClr val="A31515"/>
                </a:solidFill>
                <a:latin typeface="Lucida Console"/>
              </a:rPr>
              <a:t>ElementManifests</a:t>
            </a:r>
            <a:r>
              <a:rPr lang="en-US" sz="1400" b="1" noProof="1" smtClean="0">
                <a:solidFill>
                  <a:srgbClr val="0000FF"/>
                </a:solidFill>
                <a:latin typeface="Lucida Console"/>
              </a:rPr>
              <a:t>&gt;</a:t>
            </a:r>
          </a:p>
          <a:p>
            <a:r>
              <a:rPr lang="en-US" sz="1400" b="1" noProof="1" smtClean="0">
                <a:solidFill>
                  <a:srgbClr val="0000FF"/>
                </a:solidFill>
                <a:latin typeface="Lucida Console"/>
              </a:rPr>
              <a:t>    &lt;</a:t>
            </a:r>
            <a:r>
              <a:rPr lang="en-US" sz="1400" b="1" noProof="1" smtClean="0">
                <a:solidFill>
                  <a:srgbClr val="A31515"/>
                </a:solidFill>
                <a:latin typeface="Lucida Console"/>
              </a:rPr>
              <a:t>ElementManifest</a:t>
            </a:r>
            <a:r>
              <a:rPr lang="en-US" sz="1400" b="1" noProof="1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1400" b="1" noProof="1" smtClean="0">
                <a:solidFill>
                  <a:srgbClr val="FF0000"/>
                </a:solidFill>
                <a:latin typeface="Lucida Console"/>
              </a:rPr>
              <a:t>Location</a:t>
            </a:r>
            <a:r>
              <a:rPr lang="en-US" sz="1400" b="1" noProof="1" smtClean="0">
                <a:solidFill>
                  <a:srgbClr val="0000FF"/>
                </a:solidFill>
                <a:latin typeface="Lucida Console"/>
              </a:rPr>
              <a:t>="elements.xml" /&gt;</a:t>
            </a:r>
          </a:p>
          <a:p>
            <a:r>
              <a:rPr lang="en-US" sz="1400" b="1" noProof="1" smtClean="0">
                <a:solidFill>
                  <a:srgbClr val="0000FF"/>
                </a:solidFill>
                <a:latin typeface="Lucida Console"/>
              </a:rPr>
              <a:t>  &lt;/</a:t>
            </a:r>
            <a:r>
              <a:rPr lang="en-US" sz="1400" b="1" noProof="1" smtClean="0">
                <a:solidFill>
                  <a:srgbClr val="A31515"/>
                </a:solidFill>
                <a:latin typeface="Lucida Console"/>
              </a:rPr>
              <a:t>ElementManifests</a:t>
            </a:r>
            <a:r>
              <a:rPr lang="en-US" sz="1400" b="1" noProof="1" smtClean="0">
                <a:solidFill>
                  <a:srgbClr val="0000FF"/>
                </a:solidFill>
                <a:latin typeface="Lucida Console"/>
              </a:rPr>
              <a:t>&gt;</a:t>
            </a:r>
          </a:p>
          <a:p>
            <a:endParaRPr lang="en-US" sz="1400" b="1" noProof="1" smtClean="0">
              <a:solidFill>
                <a:srgbClr val="0000FF"/>
              </a:solidFill>
              <a:latin typeface="Lucida Console"/>
            </a:endParaRPr>
          </a:p>
          <a:p>
            <a:r>
              <a:rPr lang="en-US" sz="1400" b="1" noProof="1" smtClean="0">
                <a:solidFill>
                  <a:srgbClr val="0000FF"/>
                </a:solidFill>
                <a:latin typeface="Lucida Console"/>
              </a:rPr>
              <a:t>&lt;/</a:t>
            </a:r>
            <a:r>
              <a:rPr lang="en-US" sz="1400" b="1" noProof="1" smtClean="0">
                <a:solidFill>
                  <a:srgbClr val="A31515"/>
                </a:solidFill>
                <a:latin typeface="Lucida Console"/>
              </a:rPr>
              <a:t>Feature</a:t>
            </a:r>
            <a:r>
              <a:rPr lang="en-US" sz="1400" b="1" noProof="1" smtClean="0">
                <a:solidFill>
                  <a:srgbClr val="0000FF"/>
                </a:solidFill>
                <a:latin typeface="Lucida Console"/>
              </a:rPr>
              <a:t>&gt;</a:t>
            </a:r>
          </a:p>
          <a:p>
            <a:endParaRPr lang="en-US" sz="1100" b="1" noProof="1" smtClean="0">
              <a:latin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Elements.xml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Feature includes elements defined using CAML</a:t>
            </a:r>
          </a:p>
          <a:p>
            <a:pPr lvl="1"/>
            <a:r>
              <a:rPr lang="en-US" dirty="0" smtClean="0"/>
              <a:t>This element defines a Site Actions menu item</a:t>
            </a:r>
          </a:p>
          <a:p>
            <a:pPr lvl="1"/>
            <a:r>
              <a:rPr lang="en-US" dirty="0" smtClean="0"/>
              <a:t>There are many other types of elements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04086" y="3013770"/>
            <a:ext cx="6615914" cy="35394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>
            <a:spAutoFit/>
          </a:bodyPr>
          <a:lstStyle/>
          <a:p>
            <a:r>
              <a:rPr lang="en-US" sz="1400" b="1" noProof="1" smtClean="0">
                <a:solidFill>
                  <a:srgbClr val="0000FF"/>
                </a:solidFill>
                <a:latin typeface="Lucida Console"/>
              </a:rPr>
              <a:t>&lt;</a:t>
            </a:r>
            <a:r>
              <a:rPr lang="en-US" sz="1400" b="1" noProof="1" smtClean="0">
                <a:solidFill>
                  <a:srgbClr val="A31515"/>
                </a:solidFill>
                <a:latin typeface="Lucida Console"/>
              </a:rPr>
              <a:t>Elements</a:t>
            </a:r>
            <a:r>
              <a:rPr lang="en-US" sz="1400" b="1" noProof="1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1400" b="1" noProof="1" smtClean="0">
                <a:solidFill>
                  <a:srgbClr val="FF0000"/>
                </a:solidFill>
                <a:latin typeface="Lucida Console"/>
              </a:rPr>
              <a:t>xmlns</a:t>
            </a:r>
            <a:r>
              <a:rPr lang="en-US" sz="1400" b="1" noProof="1" smtClean="0">
                <a:solidFill>
                  <a:srgbClr val="0000FF"/>
                </a:solidFill>
                <a:latin typeface="Lucida Console"/>
              </a:rPr>
              <a:t>="http://schemas.microsoft.com/sharepoint/"&gt;</a:t>
            </a:r>
          </a:p>
          <a:p>
            <a:endParaRPr lang="en-US" sz="1400" b="1" noProof="1" smtClean="0">
              <a:solidFill>
                <a:srgbClr val="0000FF"/>
              </a:solidFill>
              <a:latin typeface="Lucida Console"/>
            </a:endParaRPr>
          </a:p>
          <a:p>
            <a:r>
              <a:rPr lang="en-US" sz="1400" b="1" noProof="1" smtClean="0">
                <a:solidFill>
                  <a:srgbClr val="0000FF"/>
                </a:solidFill>
                <a:latin typeface="Lucida Console"/>
              </a:rPr>
              <a:t>  &lt;</a:t>
            </a:r>
            <a:r>
              <a:rPr lang="en-US" sz="1400" b="1" noProof="1" smtClean="0">
                <a:solidFill>
                  <a:srgbClr val="A31515"/>
                </a:solidFill>
                <a:latin typeface="Lucida Console"/>
              </a:rPr>
              <a:t>CustomAction</a:t>
            </a:r>
            <a:r>
              <a:rPr lang="en-US" sz="1400" b="1" noProof="1" smtClean="0">
                <a:solidFill>
                  <a:srgbClr val="0000FF"/>
                </a:solidFill>
                <a:latin typeface="Lucida Console"/>
              </a:rPr>
              <a:t> </a:t>
            </a:r>
          </a:p>
          <a:p>
            <a:r>
              <a:rPr lang="en-US" sz="1400" b="1" noProof="1" smtClean="0">
                <a:solidFill>
                  <a:srgbClr val="0000FF"/>
                </a:solidFill>
                <a:latin typeface="Lucida Console"/>
              </a:rPr>
              <a:t>    </a:t>
            </a:r>
            <a:r>
              <a:rPr lang="en-US" sz="1400" b="1" noProof="1" smtClean="0">
                <a:solidFill>
                  <a:srgbClr val="FF0000"/>
                </a:solidFill>
                <a:latin typeface="Lucida Console"/>
              </a:rPr>
              <a:t>Id</a:t>
            </a:r>
            <a:r>
              <a:rPr lang="en-US" sz="1400" b="1" noProof="1" smtClean="0">
                <a:solidFill>
                  <a:srgbClr val="0000FF"/>
                </a:solidFill>
                <a:latin typeface="Lucida Console"/>
              </a:rPr>
              <a:t>="SiteActionsToolbar"</a:t>
            </a:r>
          </a:p>
          <a:p>
            <a:r>
              <a:rPr lang="en-US" sz="1400" b="1" noProof="1" smtClean="0">
                <a:solidFill>
                  <a:srgbClr val="0000FF"/>
                </a:solidFill>
                <a:latin typeface="Lucida Console"/>
              </a:rPr>
              <a:t>    </a:t>
            </a:r>
            <a:r>
              <a:rPr lang="en-US" sz="1400" b="1" noProof="1" smtClean="0">
                <a:solidFill>
                  <a:srgbClr val="FF0000"/>
                </a:solidFill>
                <a:latin typeface="Lucida Console"/>
              </a:rPr>
              <a:t>GroupId</a:t>
            </a:r>
            <a:r>
              <a:rPr lang="en-US" sz="1400" b="1" noProof="1" smtClean="0">
                <a:solidFill>
                  <a:srgbClr val="0000FF"/>
                </a:solidFill>
                <a:latin typeface="Lucida Console"/>
              </a:rPr>
              <a:t>="SiteActions"</a:t>
            </a:r>
          </a:p>
          <a:p>
            <a:r>
              <a:rPr lang="en-US" sz="1400" b="1" noProof="1" smtClean="0">
                <a:solidFill>
                  <a:srgbClr val="0000FF"/>
                </a:solidFill>
                <a:latin typeface="Lucida Console"/>
              </a:rPr>
              <a:t>    </a:t>
            </a:r>
            <a:r>
              <a:rPr lang="en-US" sz="1400" b="1" noProof="1" smtClean="0">
                <a:solidFill>
                  <a:srgbClr val="FF0000"/>
                </a:solidFill>
                <a:latin typeface="Lucida Console"/>
              </a:rPr>
              <a:t>Location</a:t>
            </a:r>
            <a:r>
              <a:rPr lang="en-US" sz="1400" b="1" noProof="1" smtClean="0">
                <a:solidFill>
                  <a:srgbClr val="0000FF"/>
                </a:solidFill>
                <a:latin typeface="Lucida Console"/>
              </a:rPr>
              <a:t>="Microsoft.SharePoint.StandardMenu"</a:t>
            </a:r>
          </a:p>
          <a:p>
            <a:r>
              <a:rPr lang="en-US" sz="1400" b="1" noProof="1" smtClean="0">
                <a:solidFill>
                  <a:srgbClr val="0000FF"/>
                </a:solidFill>
                <a:latin typeface="Lucida Console"/>
              </a:rPr>
              <a:t>    </a:t>
            </a:r>
            <a:r>
              <a:rPr lang="en-US" sz="1400" b="1" noProof="1" smtClean="0">
                <a:solidFill>
                  <a:srgbClr val="FF0000"/>
                </a:solidFill>
                <a:latin typeface="Lucida Console"/>
              </a:rPr>
              <a:t>Sequence</a:t>
            </a:r>
            <a:r>
              <a:rPr lang="en-US" sz="1400" b="1" noProof="1" smtClean="0">
                <a:solidFill>
                  <a:srgbClr val="0000FF"/>
                </a:solidFill>
                <a:latin typeface="Lucida Console"/>
              </a:rPr>
              <a:t>="100"</a:t>
            </a:r>
          </a:p>
          <a:p>
            <a:r>
              <a:rPr lang="en-US" sz="1400" b="1" noProof="1" smtClean="0">
                <a:solidFill>
                  <a:srgbClr val="0000FF"/>
                </a:solidFill>
                <a:latin typeface="Lucida Console"/>
              </a:rPr>
              <a:t>    </a:t>
            </a:r>
            <a:r>
              <a:rPr lang="en-US" sz="1400" b="1" noProof="1" smtClean="0">
                <a:solidFill>
                  <a:srgbClr val="FF0000"/>
                </a:solidFill>
                <a:latin typeface="Lucida Console"/>
              </a:rPr>
              <a:t>Title</a:t>
            </a:r>
            <a:r>
              <a:rPr lang="en-US" sz="1400" b="1" noProof="1" smtClean="0">
                <a:solidFill>
                  <a:srgbClr val="0000FF"/>
                </a:solidFill>
                <a:latin typeface="Lucida Console"/>
              </a:rPr>
              <a:t>="Hello World"</a:t>
            </a:r>
          </a:p>
          <a:p>
            <a:r>
              <a:rPr lang="en-US" sz="1400" b="1" noProof="1" smtClean="0">
                <a:solidFill>
                  <a:srgbClr val="0000FF"/>
                </a:solidFill>
                <a:latin typeface="Lucida Console"/>
              </a:rPr>
              <a:t>    </a:t>
            </a:r>
            <a:r>
              <a:rPr lang="en-US" sz="1400" b="1" noProof="1" smtClean="0">
                <a:solidFill>
                  <a:srgbClr val="FF0000"/>
                </a:solidFill>
                <a:latin typeface="Lucida Console"/>
              </a:rPr>
              <a:t>Description</a:t>
            </a:r>
            <a:r>
              <a:rPr lang="en-US" sz="1400" b="1" noProof="1" smtClean="0">
                <a:solidFill>
                  <a:srgbClr val="0000FF"/>
                </a:solidFill>
                <a:latin typeface="Lucida Console"/>
              </a:rPr>
              <a:t>="A custom menu item added using a feature"</a:t>
            </a:r>
          </a:p>
          <a:p>
            <a:r>
              <a:rPr lang="en-US" sz="1400" b="1" noProof="1" smtClean="0">
                <a:solidFill>
                  <a:srgbClr val="0000FF"/>
                </a:solidFill>
                <a:latin typeface="Lucida Console"/>
              </a:rPr>
              <a:t>    </a:t>
            </a:r>
            <a:r>
              <a:rPr lang="en-US" sz="1400" b="1" noProof="1" smtClean="0">
                <a:solidFill>
                  <a:srgbClr val="FF0000"/>
                </a:solidFill>
                <a:latin typeface="Lucida Console"/>
              </a:rPr>
              <a:t>ImageUrl</a:t>
            </a:r>
            <a:r>
              <a:rPr lang="en-US" sz="1400" b="1" noProof="1" smtClean="0">
                <a:solidFill>
                  <a:srgbClr val="0000FF"/>
                </a:solidFill>
                <a:latin typeface="Lucida Console"/>
              </a:rPr>
              <a:t>="_layouts/images/crtsite.gif" &gt;</a:t>
            </a:r>
          </a:p>
          <a:p>
            <a:endParaRPr lang="en-US" sz="1400" b="1" noProof="1" smtClean="0">
              <a:solidFill>
                <a:srgbClr val="0000FF"/>
              </a:solidFill>
              <a:latin typeface="Lucida Console"/>
            </a:endParaRPr>
          </a:p>
          <a:p>
            <a:r>
              <a:rPr lang="en-US" sz="1400" b="1" noProof="1" smtClean="0">
                <a:solidFill>
                  <a:srgbClr val="0000FF"/>
                </a:solidFill>
                <a:latin typeface="Lucida Console"/>
              </a:rPr>
              <a:t>      &lt;</a:t>
            </a:r>
            <a:r>
              <a:rPr lang="en-US" sz="1400" b="1" noProof="1" smtClean="0">
                <a:solidFill>
                  <a:srgbClr val="A31515"/>
                </a:solidFill>
                <a:latin typeface="Lucida Console"/>
              </a:rPr>
              <a:t>UrlAction</a:t>
            </a:r>
            <a:r>
              <a:rPr lang="en-US" sz="1400" b="1" noProof="1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1400" b="1" noProof="1" smtClean="0">
                <a:solidFill>
                  <a:srgbClr val="FF0000"/>
                </a:solidFill>
                <a:latin typeface="Lucida Console"/>
              </a:rPr>
              <a:t>Url</a:t>
            </a:r>
            <a:r>
              <a:rPr lang="en-US" sz="1400" b="1" noProof="1" smtClean="0">
                <a:solidFill>
                  <a:srgbClr val="0000FF"/>
                </a:solidFill>
                <a:latin typeface="Lucida Console"/>
              </a:rPr>
              <a:t>="http://msdn.microsoft.com"/&gt;</a:t>
            </a:r>
          </a:p>
          <a:p>
            <a:endParaRPr lang="en-US" sz="1400" b="1" noProof="1" smtClean="0">
              <a:solidFill>
                <a:srgbClr val="0000FF"/>
              </a:solidFill>
              <a:latin typeface="Lucida Console"/>
            </a:endParaRPr>
          </a:p>
          <a:p>
            <a:r>
              <a:rPr lang="en-US" sz="1400" b="1" noProof="1" smtClean="0">
                <a:solidFill>
                  <a:srgbClr val="0000FF"/>
                </a:solidFill>
                <a:latin typeface="Lucida Console"/>
              </a:rPr>
              <a:t>  &lt;/</a:t>
            </a:r>
            <a:r>
              <a:rPr lang="en-US" sz="1400" b="1" noProof="1" smtClean="0">
                <a:solidFill>
                  <a:srgbClr val="A31515"/>
                </a:solidFill>
                <a:latin typeface="Lucida Console"/>
              </a:rPr>
              <a:t>CustomAction</a:t>
            </a:r>
            <a:r>
              <a:rPr lang="en-US" sz="1400" b="1" noProof="1" smtClean="0">
                <a:solidFill>
                  <a:srgbClr val="0000FF"/>
                </a:solidFill>
                <a:latin typeface="Lucida Console"/>
              </a:rPr>
              <a:t>&gt;</a:t>
            </a:r>
          </a:p>
          <a:p>
            <a:r>
              <a:rPr lang="en-US" sz="1400" b="1" noProof="1" smtClean="0">
                <a:solidFill>
                  <a:srgbClr val="0000FF"/>
                </a:solidFill>
                <a:latin typeface="Lucida Console"/>
              </a:rPr>
              <a:t>  </a:t>
            </a:r>
          </a:p>
          <a:p>
            <a:r>
              <a:rPr lang="en-US" sz="1400" b="1" noProof="1" smtClean="0">
                <a:solidFill>
                  <a:srgbClr val="0000FF"/>
                </a:solidFill>
                <a:latin typeface="Lucida Console"/>
              </a:rPr>
              <a:t>&lt;/</a:t>
            </a:r>
            <a:r>
              <a:rPr lang="en-US" sz="1400" b="1" noProof="1" smtClean="0">
                <a:solidFill>
                  <a:srgbClr val="A31515"/>
                </a:solidFill>
                <a:latin typeface="Lucida Console"/>
              </a:rPr>
              <a:t>Elements</a:t>
            </a:r>
            <a:r>
              <a:rPr lang="en-US" sz="1400" b="1" noProof="1" smtClean="0">
                <a:solidFill>
                  <a:srgbClr val="0000FF"/>
                </a:solidFill>
                <a:latin typeface="Lucida Console"/>
              </a:rPr>
              <a:t>&gt;</a:t>
            </a:r>
            <a:endParaRPr lang="en-US" sz="1100" b="1" noProof="1" smtClean="0">
              <a:latin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Install.bat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supports post-build events</a:t>
            </a:r>
          </a:p>
          <a:p>
            <a:pPr lvl="1"/>
            <a:r>
              <a:rPr lang="en-US" dirty="0" smtClean="0"/>
              <a:t>Can be used to run batch file to deploy components</a:t>
            </a:r>
          </a:p>
          <a:p>
            <a:pPr lvl="1"/>
            <a:r>
              <a:rPr lang="en-US" dirty="0" smtClean="0"/>
              <a:t>Used on development machines</a:t>
            </a:r>
          </a:p>
          <a:p>
            <a:pPr lvl="1"/>
            <a:r>
              <a:rPr lang="en-US" dirty="0" smtClean="0"/>
              <a:t>Should not be used on staging/production machines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9777" y="3429000"/>
            <a:ext cx="8595623" cy="31393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>
            <a:spAutoFit/>
          </a:bodyPr>
          <a:lstStyle/>
          <a:p>
            <a:r>
              <a:rPr lang="en-US" sz="1100" b="1" dirty="0" smtClean="0">
                <a:solidFill>
                  <a:schemeClr val="tx1"/>
                </a:solidFill>
                <a:latin typeface="Lucida Console"/>
              </a:rPr>
              <a:t>@SET TEMPLATEDIR="c:\program files\common files\</a:t>
            </a:r>
            <a:r>
              <a:rPr lang="en-US" sz="1100" b="1" dirty="0" err="1" smtClean="0">
                <a:solidFill>
                  <a:schemeClr val="tx1"/>
                </a:solidFill>
                <a:latin typeface="Lucida Console"/>
              </a:rPr>
              <a:t>microsoft</a:t>
            </a:r>
            <a:r>
              <a:rPr lang="en-US" sz="1100" b="1" dirty="0" smtClean="0">
                <a:solidFill>
                  <a:schemeClr val="tx1"/>
                </a:solidFill>
                <a:latin typeface="Lucida Console"/>
              </a:rPr>
              <a:t> shared\web server extensions\12\Template"</a:t>
            </a:r>
          </a:p>
          <a:p>
            <a:r>
              <a:rPr lang="en-US" sz="1100" b="1" dirty="0" smtClean="0">
                <a:solidFill>
                  <a:schemeClr val="tx1"/>
                </a:solidFill>
                <a:latin typeface="Lucida Console"/>
              </a:rPr>
              <a:t>@SET STSADM="c:\program files\common files\</a:t>
            </a:r>
            <a:r>
              <a:rPr lang="en-US" sz="1100" b="1" dirty="0" err="1" smtClean="0">
                <a:solidFill>
                  <a:schemeClr val="tx1"/>
                </a:solidFill>
                <a:latin typeface="Lucida Console"/>
              </a:rPr>
              <a:t>microsoft</a:t>
            </a:r>
            <a:r>
              <a:rPr lang="en-US" sz="1100" b="1" dirty="0" smtClean="0">
                <a:solidFill>
                  <a:schemeClr val="tx1"/>
                </a:solidFill>
                <a:latin typeface="Lucida Console"/>
              </a:rPr>
              <a:t> shared\web server extensions\12\bin\</a:t>
            </a:r>
            <a:r>
              <a:rPr lang="en-US" sz="1100" b="1" dirty="0" err="1" smtClean="0">
                <a:solidFill>
                  <a:schemeClr val="tx1"/>
                </a:solidFill>
                <a:latin typeface="Lucida Console"/>
              </a:rPr>
              <a:t>stsadm</a:t>
            </a:r>
            <a:r>
              <a:rPr lang="en-US" sz="1100" b="1" dirty="0" smtClean="0">
                <a:solidFill>
                  <a:schemeClr val="tx1"/>
                </a:solidFill>
                <a:latin typeface="Lucida Console"/>
              </a:rPr>
              <a:t>"</a:t>
            </a:r>
          </a:p>
          <a:p>
            <a:r>
              <a:rPr lang="en-US" sz="1100" b="1" dirty="0" smtClean="0">
                <a:solidFill>
                  <a:schemeClr val="tx1"/>
                </a:solidFill>
                <a:latin typeface="Lucida Console"/>
              </a:rPr>
              <a:t>@SET GACUTIL="c:\Program Files\Microsoft Visual Studio 8\SDK\v2.0\Bin\gacutil.exe"</a:t>
            </a:r>
          </a:p>
          <a:p>
            <a:endParaRPr lang="en-US" sz="1100" b="1" dirty="0" smtClean="0">
              <a:solidFill>
                <a:schemeClr val="tx1"/>
              </a:solidFill>
              <a:latin typeface="Lucida Console"/>
            </a:endParaRPr>
          </a:p>
          <a:p>
            <a:r>
              <a:rPr lang="en-US" sz="11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Lucida Console"/>
              </a:rPr>
              <a:t>Echo Installing HelloWorld.dll in GAC</a:t>
            </a:r>
          </a:p>
          <a:p>
            <a:r>
              <a:rPr lang="en-US" sz="1100" b="1" dirty="0" smtClean="0">
                <a:solidFill>
                  <a:schemeClr val="tx1"/>
                </a:solidFill>
                <a:latin typeface="Lucida Console"/>
              </a:rPr>
              <a:t>%GACUTIL% -if bin\debug\HelloWorld.dll</a:t>
            </a:r>
          </a:p>
          <a:p>
            <a:endParaRPr lang="en-US" sz="1100" b="1" dirty="0" smtClean="0">
              <a:solidFill>
                <a:schemeClr val="tx1"/>
              </a:solidFill>
              <a:latin typeface="Lucida Console"/>
            </a:endParaRPr>
          </a:p>
          <a:p>
            <a:r>
              <a:rPr lang="en-US" sz="11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Lucida Console"/>
              </a:rPr>
              <a:t>Echo Copying files to TEMPLATE directory</a:t>
            </a:r>
          </a:p>
          <a:p>
            <a:r>
              <a:rPr lang="en-US" sz="1100" b="1" dirty="0" err="1" smtClean="0">
                <a:solidFill>
                  <a:schemeClr val="tx1"/>
                </a:solidFill>
                <a:latin typeface="Lucida Console"/>
              </a:rPr>
              <a:t>xcopy</a:t>
            </a:r>
            <a:r>
              <a:rPr lang="en-US" sz="1100" b="1" dirty="0" smtClean="0">
                <a:solidFill>
                  <a:schemeClr val="tx1"/>
                </a:solidFill>
                <a:latin typeface="Lucida Console"/>
              </a:rPr>
              <a:t> /e /y TEMPLATE\* %TEMPLATEDIR%</a:t>
            </a:r>
          </a:p>
          <a:p>
            <a:endParaRPr lang="en-US" sz="1100" b="1" dirty="0" smtClean="0">
              <a:solidFill>
                <a:schemeClr val="tx1"/>
              </a:solidFill>
              <a:latin typeface="Lucida Console"/>
            </a:endParaRPr>
          </a:p>
          <a:p>
            <a:r>
              <a:rPr lang="en-US" sz="11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Lucida Console"/>
              </a:rPr>
              <a:t>Echo Installing feature</a:t>
            </a:r>
          </a:p>
          <a:p>
            <a:r>
              <a:rPr lang="en-US" sz="1100" b="1" dirty="0" smtClean="0">
                <a:solidFill>
                  <a:schemeClr val="tx1"/>
                </a:solidFill>
                <a:latin typeface="Lucida Console"/>
              </a:rPr>
              <a:t>%STSADM% -o </a:t>
            </a:r>
            <a:r>
              <a:rPr lang="en-US" sz="1100" b="1" dirty="0" err="1" smtClean="0">
                <a:solidFill>
                  <a:schemeClr val="tx1"/>
                </a:solidFill>
                <a:latin typeface="Lucida Console"/>
              </a:rPr>
              <a:t>installfeature</a:t>
            </a:r>
            <a:r>
              <a:rPr lang="en-US" sz="1100" b="1" dirty="0" smtClean="0">
                <a:solidFill>
                  <a:schemeClr val="tx1"/>
                </a:solidFill>
                <a:latin typeface="Lucida Console"/>
              </a:rPr>
              <a:t> -filename  </a:t>
            </a:r>
            <a:r>
              <a:rPr lang="en-US" sz="1100" b="1" dirty="0" err="1" smtClean="0">
                <a:solidFill>
                  <a:schemeClr val="tx1"/>
                </a:solidFill>
                <a:latin typeface="Lucida Console"/>
              </a:rPr>
              <a:t>HelloWorld</a:t>
            </a:r>
            <a:r>
              <a:rPr lang="en-US" sz="1100" b="1" dirty="0" smtClean="0">
                <a:solidFill>
                  <a:schemeClr val="tx1"/>
                </a:solidFill>
                <a:latin typeface="Lucida Console"/>
              </a:rPr>
              <a:t>\feature.xml -force</a:t>
            </a:r>
          </a:p>
          <a:p>
            <a:endParaRPr lang="en-US" sz="1100" b="1" dirty="0" smtClean="0">
              <a:solidFill>
                <a:schemeClr val="tx1"/>
              </a:solidFill>
              <a:latin typeface="Lucida Console"/>
            </a:endParaRPr>
          </a:p>
          <a:p>
            <a:r>
              <a:rPr lang="en-US" sz="11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Lucida Console"/>
              </a:rPr>
              <a:t>Echo Restart all IIS worker processes</a:t>
            </a:r>
          </a:p>
          <a:p>
            <a:r>
              <a:rPr lang="en-US" sz="1100" b="1" dirty="0" smtClean="0">
                <a:solidFill>
                  <a:schemeClr val="tx1"/>
                </a:solidFill>
                <a:latin typeface="Lucida Console"/>
              </a:rPr>
              <a:t>IISRESET</a:t>
            </a:r>
          </a:p>
          <a:p>
            <a:endParaRPr lang="en-US" sz="1100" b="1" dirty="0" smtClean="0">
              <a:solidFill>
                <a:schemeClr val="accent6">
                  <a:lumMod val="75000"/>
                  <a:lumOff val="25000"/>
                </a:schemeClr>
              </a:solidFill>
              <a:latin typeface="Lucida Console"/>
            </a:endParaRPr>
          </a:p>
          <a:p>
            <a:r>
              <a:rPr lang="en-US" sz="11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Lucida Console"/>
              </a:rPr>
              <a:t>Echo Restart just the IIS worker process for a particular Application Pool</a:t>
            </a:r>
            <a:endParaRPr lang="en-US" sz="1100" b="1" dirty="0" smtClean="0">
              <a:solidFill>
                <a:schemeClr val="tx1"/>
              </a:solidFill>
              <a:latin typeface="Lucida Console"/>
            </a:endParaRPr>
          </a:p>
          <a:p>
            <a:r>
              <a:rPr lang="en-US" sz="1100" b="1" dirty="0" smtClean="0">
                <a:solidFill>
                  <a:schemeClr val="tx1"/>
                </a:solidFill>
                <a:latin typeface="Lucida Console"/>
              </a:rPr>
              <a:t>REM </a:t>
            </a:r>
            <a:r>
              <a:rPr lang="en-US" sz="1100" b="1" dirty="0" err="1" smtClean="0">
                <a:solidFill>
                  <a:schemeClr val="tx1"/>
                </a:solidFill>
                <a:latin typeface="Lucida Console"/>
              </a:rPr>
              <a:t>cscript</a:t>
            </a:r>
            <a:r>
              <a:rPr lang="en-US" sz="1100" b="1" dirty="0" smtClean="0">
                <a:solidFill>
                  <a:schemeClr val="tx1"/>
                </a:solidFill>
                <a:latin typeface="Lucida Console"/>
              </a:rPr>
              <a:t> c:\windows\system32\iisapp.vbs /a "</a:t>
            </a:r>
            <a:r>
              <a:rPr lang="en-US" sz="1100" b="1" dirty="0" err="1" smtClean="0">
                <a:solidFill>
                  <a:schemeClr val="tx1"/>
                </a:solidFill>
                <a:latin typeface="Lucida Console"/>
              </a:rPr>
              <a:t>SharePointDefaultAppPool</a:t>
            </a:r>
            <a:r>
              <a:rPr lang="en-US" sz="1100" b="1" dirty="0" smtClean="0">
                <a:solidFill>
                  <a:schemeClr val="tx1"/>
                </a:solidFill>
                <a:latin typeface="Lucida Console"/>
              </a:rPr>
              <a:t>" /r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Activation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to testing Feature</a:t>
            </a:r>
          </a:p>
          <a:p>
            <a:pPr lvl="1"/>
            <a:r>
              <a:rPr lang="en-US" dirty="0" smtClean="0"/>
              <a:t>Copy Feature files to FEATURES directory</a:t>
            </a:r>
          </a:p>
          <a:p>
            <a:pPr lvl="1"/>
            <a:r>
              <a:rPr lang="en-US" dirty="0" smtClean="0"/>
              <a:t>Install feature with WSS</a:t>
            </a:r>
          </a:p>
          <a:p>
            <a:pPr lvl="1"/>
            <a:r>
              <a:rPr lang="en-US" dirty="0" smtClean="0"/>
              <a:t>Activate Feature within a specific site</a:t>
            </a:r>
            <a:endParaRPr lang="en-US" dirty="0"/>
          </a:p>
        </p:txBody>
      </p:sp>
      <p:pic>
        <p:nvPicPr>
          <p:cNvPr id="4" name="Picture 3" descr="Figure01-13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3581400"/>
            <a:ext cx="5065561" cy="2875855"/>
          </a:xfrm>
          <a:prstGeom prst="rect">
            <a:avLst/>
          </a:prstGeom>
        </p:spPr>
      </p:pic>
      <p:pic>
        <p:nvPicPr>
          <p:cNvPr id="5" name="Picture 4" descr="Figure01-14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47399" y="4100512"/>
            <a:ext cx="2139401" cy="169068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638800" y="5334000"/>
            <a:ext cx="838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6" name="Title 21299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Deployment using Solution Packages</a:t>
            </a:r>
          </a:p>
        </p:txBody>
      </p:sp>
      <p:sp>
        <p:nvSpPr>
          <p:cNvPr id="212997" name="Text Placeholder 21299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Evolution of Web Part Packages from WSS 2.0</a:t>
            </a:r>
          </a:p>
          <a:p>
            <a:pPr lvl="1" defTabSz="914400" eaLnBrk="1" hangingPunct="1"/>
            <a:r>
              <a:rPr lang="en-US" dirty="0" smtClean="0">
                <a:latin typeface="Microsoft Sans Serif" pitchFamily="34" charset="0"/>
              </a:rPr>
              <a:t>Solution Package is a CAB file with .wsp extension</a:t>
            </a:r>
          </a:p>
          <a:p>
            <a:pPr lvl="1"/>
            <a:r>
              <a:rPr lang="en-US" dirty="0" smtClean="0">
                <a:latin typeface="Microsoft Sans Serif" pitchFamily="34" charset="0"/>
              </a:rPr>
              <a:t>Solution Package contains a manifest</a:t>
            </a:r>
          </a:p>
          <a:p>
            <a:pPr lvl="1"/>
            <a:r>
              <a:rPr lang="en-US" dirty="0" smtClean="0">
                <a:latin typeface="Microsoft Sans Serif" pitchFamily="34" charset="0"/>
              </a:rPr>
              <a:t>Solution Package contains files required on Web server</a:t>
            </a:r>
          </a:p>
          <a:p>
            <a:pPr defTabSz="914400" eaLnBrk="1" hangingPunct="1"/>
            <a:endParaRPr lang="en-US" dirty="0" smtClean="0"/>
          </a:p>
          <a:p>
            <a:pPr defTabSz="914400" eaLnBrk="1" hangingPunct="1"/>
            <a:r>
              <a:rPr lang="en-US" dirty="0" smtClean="0"/>
              <a:t>What can be deployed via a Solution Package</a:t>
            </a:r>
          </a:p>
          <a:p>
            <a:pPr lvl="1" defTabSz="914400" eaLnBrk="1" hangingPunct="1"/>
            <a:r>
              <a:rPr lang="en-US" dirty="0" smtClean="0">
                <a:latin typeface="Microsoft Sans Serif" pitchFamily="34" charset="0"/>
              </a:rPr>
              <a:t>Feature definitions</a:t>
            </a:r>
          </a:p>
          <a:p>
            <a:pPr lvl="1" defTabSz="914400" eaLnBrk="1" hangingPunct="1"/>
            <a:r>
              <a:rPr lang="en-US" dirty="0" smtClean="0">
                <a:latin typeface="Microsoft Sans Serif" pitchFamily="34" charset="0"/>
              </a:rPr>
              <a:t>Application Pages</a:t>
            </a:r>
          </a:p>
          <a:p>
            <a:pPr lvl="1" defTabSz="914400" eaLnBrk="1" hangingPunct="1"/>
            <a:r>
              <a:rPr lang="en-US" dirty="0" smtClean="0">
                <a:latin typeface="Microsoft Sans Serif" pitchFamily="34" charset="0"/>
              </a:rPr>
              <a:t>Assembly DLLs</a:t>
            </a:r>
          </a:p>
          <a:p>
            <a:pPr lvl="1" defTabSz="914400" eaLnBrk="1" hangingPunct="1"/>
            <a:r>
              <a:rPr lang="en-US" dirty="0" smtClean="0">
                <a:latin typeface="Microsoft Sans Serif" pitchFamily="34" charset="0"/>
              </a:rPr>
              <a:t>And much more…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using Solution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WSS Deployment done with Solution Packages</a:t>
            </a:r>
          </a:p>
          <a:p>
            <a:pPr lvl="1"/>
            <a:r>
              <a:rPr lang="en-US" dirty="0" smtClean="0"/>
              <a:t>Solution Package is CAB file with .wsp extension</a:t>
            </a:r>
          </a:p>
          <a:p>
            <a:pPr lvl="1"/>
            <a:r>
              <a:rPr lang="en-US" dirty="0" smtClean="0"/>
              <a:t>Created using DDF file and MAKECAB.EXE</a:t>
            </a:r>
          </a:p>
          <a:p>
            <a:pPr lvl="1"/>
            <a:r>
              <a:rPr lang="en-US" dirty="0" smtClean="0"/>
              <a:t>Deployed using STSADM.EXE or WSS Central Admin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3352800"/>
            <a:ext cx="7467600" cy="31908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CustomApplicationPages.wsp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599" y="3419475"/>
            <a:ext cx="7239000" cy="2769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 Package Manifest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0838" lvl="1"/>
            <a:r>
              <a:rPr lang="en-US" dirty="0" smtClean="0"/>
              <a:t>Solution Manifest read by WSS installer</a:t>
            </a:r>
            <a:endParaRPr lang="en-US" dirty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228600" y="1981200"/>
            <a:ext cx="8534400" cy="46935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Solution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SolutionId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9EFFE92B-781D-4c99-BBCC-432D248B899D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		 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xmlns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http://schemas.microsoft.com/sharepoint/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&lt;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FeatureManifests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FeatureManifest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Location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CustomApplicationPages\feature.xml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/&gt;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&lt;/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FeatureManifests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&lt;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TemplateFiles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TemplateFile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Location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LAYOUTS\CustomApplicationPages\Hello.aspx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/&gt;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TemplateFile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Location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LAYOUTS\CustomApplicationPages\ApplicationPage1.aspx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/&gt;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TemplateFile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Location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LAYOUTS\CustomApplicationPages\ApplicationPage2.aspx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/&gt;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TemplateFile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Location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LAYOUTS\CustomApplicationPages\ApplicationPage3.aspx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/&gt;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TemplateFile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Location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LAYOUTS\CustomApplicationPages\ApplicationPage4.aspx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/&gt;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TemplateFile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Location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LAYOUTS\CustomApplicationPages\ApplicationPage5.aspx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/&gt;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TemplateFile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Location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LAYOUTS\CustomApplicationPages\ApplicationPage6.aspx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/&gt;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&lt;/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TemplateFiles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&lt;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Assemblies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Assembly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Location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CustomApplicationPages.dll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     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DeploymentTarget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GlobalAssemblyCache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/&gt;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&lt;/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Assemblies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  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Solution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Title 21708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sz="3200" dirty="0" smtClean="0"/>
              <a:t>Solution Package: install vs. </a:t>
            </a:r>
            <a:r>
              <a:rPr lang="en-US" dirty="0" smtClean="0"/>
              <a:t>d</a:t>
            </a:r>
            <a:r>
              <a:rPr lang="en-US" sz="3200" dirty="0" smtClean="0"/>
              <a:t>eploy</a:t>
            </a:r>
          </a:p>
        </p:txBody>
      </p:sp>
      <p:sp>
        <p:nvSpPr>
          <p:cNvPr id="36" name="Content Placeholder 3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Solution Package Installation</a:t>
            </a:r>
          </a:p>
          <a:p>
            <a:pPr lvl="1"/>
            <a:r>
              <a:rPr lang="en-US" sz="2000" dirty="0" smtClean="0"/>
              <a:t>WSP file copied into configuration database</a:t>
            </a:r>
          </a:p>
          <a:p>
            <a:pPr lvl="1"/>
            <a:r>
              <a:rPr lang="en-US" sz="2000" dirty="0" smtClean="0"/>
              <a:t>Done using </a:t>
            </a:r>
            <a:r>
              <a:rPr lang="en-US" sz="2000" b="1" dirty="0" err="1" smtClean="0">
                <a:solidFill>
                  <a:srgbClr val="000066"/>
                </a:solidFill>
              </a:rPr>
              <a:t>addsolution</a:t>
            </a:r>
            <a:r>
              <a:rPr lang="en-US" sz="2000" dirty="0" smtClean="0"/>
              <a:t> operation of STSADM.EXE</a:t>
            </a:r>
          </a:p>
          <a:p>
            <a:r>
              <a:rPr lang="en-US" sz="2400" dirty="0" smtClean="0"/>
              <a:t>Solution Package Deployment</a:t>
            </a:r>
          </a:p>
          <a:p>
            <a:pPr lvl="1"/>
            <a:r>
              <a:rPr lang="en-US" sz="2000" dirty="0" smtClean="0"/>
              <a:t>WSP files copied to each FE Web Server and deployed</a:t>
            </a:r>
          </a:p>
          <a:p>
            <a:pPr lvl="1"/>
            <a:r>
              <a:rPr lang="en-US" sz="2000" dirty="0" smtClean="0"/>
              <a:t>Done using </a:t>
            </a:r>
            <a:r>
              <a:rPr lang="en-US" sz="2000" b="1" dirty="0" err="1" smtClean="0">
                <a:solidFill>
                  <a:srgbClr val="000066"/>
                </a:solidFill>
              </a:rPr>
              <a:t>deploysolution</a:t>
            </a:r>
            <a:r>
              <a:rPr lang="en-US" sz="2000" dirty="0" smtClean="0"/>
              <a:t> operation of STSADM.EXE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37" name="Rectangle 1"/>
          <p:cNvSpPr>
            <a:spLocks noChangeArrowheads="1"/>
          </p:cNvSpPr>
          <p:nvPr/>
        </p:nvSpPr>
        <p:spPr bwMode="auto">
          <a:xfrm>
            <a:off x="304800" y="3951744"/>
            <a:ext cx="8534400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1" smtClean="0">
                <a:solidFill>
                  <a:srgbClr val="008000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REM – a batch file named DeploySolutionPackage.cmd from CustomApplicationPage project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1" smtClean="0">
                <a:solidFill>
                  <a:srgbClr val="008000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Echo Generating Solution Package CustomApplicationPages.wsp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if EXIST CustomApplicationPages.wsp del CustomApplicationPages.wsp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cd ..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makecab /f Solution\cab.ddf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cd package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200" noProof="1" smtClean="0"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1" smtClean="0">
                <a:solidFill>
                  <a:srgbClr val="008000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Echo Installing CustomApplicationPages.wsp in WSS Solution Package Store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%STSADM% -o </a:t>
            </a:r>
            <a:r>
              <a:rPr lang="en-US" sz="1200" b="1" noProof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addsolution -filename CustomApplicationPages.wsp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%STSADM% -o </a:t>
            </a:r>
            <a:r>
              <a:rPr lang="en-US" sz="1200" b="1" noProof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execadmsvcjobs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200" noProof="1" smtClean="0"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1" smtClean="0">
                <a:solidFill>
                  <a:srgbClr val="008000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Echo Deploying Solution Package CustomApplicationPages.wsp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%STSADM% -o </a:t>
            </a:r>
            <a:r>
              <a:rPr lang="en-US" sz="1200" b="1" noProof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deploysolution -name CustomApplicationPages.wsp -immediate -allowGacDeployment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%STSADM% -o </a:t>
            </a:r>
            <a:r>
              <a:rPr lang="en-US" sz="1200" b="1" noProof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execadmsvcjobs</a:t>
            </a:r>
            <a:endParaRPr kumimoji="0" lang="en-US" sz="1200" b="1" i="0" u="none" strike="noStrike" cap="none" normalizeH="0" baseline="0" noProof="1" smtClean="0">
              <a:ln>
                <a:noFill/>
              </a:ln>
              <a:effectLst/>
              <a:latin typeface="Lucida Console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Solution Packages</a:t>
            </a:r>
            <a:endParaRPr 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9415" y="1219200"/>
            <a:ext cx="771258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CustomSitePages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Concepts</a:t>
            </a:r>
          </a:p>
          <a:p>
            <a:pPr lvl="1"/>
            <a:r>
              <a:rPr lang="en-US" dirty="0" smtClean="0"/>
              <a:t>Page template vs. page instance</a:t>
            </a:r>
          </a:p>
          <a:p>
            <a:pPr lvl="1"/>
            <a:r>
              <a:rPr lang="en-US" dirty="0" smtClean="0"/>
              <a:t>Page customization</a:t>
            </a:r>
          </a:p>
          <a:p>
            <a:pPr lvl="1"/>
            <a:r>
              <a:rPr lang="en-US" dirty="0" smtClean="0"/>
              <a:t>SafeMode processing</a:t>
            </a:r>
            <a:endParaRPr lang="en-US" dirty="0"/>
          </a:p>
        </p:txBody>
      </p:sp>
      <p:pic>
        <p:nvPicPr>
          <p:cNvPr id="4" name="Picture 3" descr="Figure03-02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1295400"/>
            <a:ext cx="2888094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SharePoint Customization versus Development </a:t>
            </a:r>
          </a:p>
          <a:p>
            <a:r>
              <a:rPr lang="en-US" dirty="0" smtClean="0"/>
              <a:t>Developing Features</a:t>
            </a:r>
          </a:p>
          <a:p>
            <a:r>
              <a:rPr lang="en-US" dirty="0" smtClean="0"/>
              <a:t>Solution Packages Deploy</a:t>
            </a:r>
          </a:p>
          <a:p>
            <a:r>
              <a:rPr lang="en-US" dirty="0" smtClean="0"/>
              <a:t>Creating a Branding Solution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'Hello World' Page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Template can be added to feature</a:t>
            </a:r>
          </a:p>
          <a:p>
            <a:pPr lvl="1"/>
            <a:r>
              <a:rPr lang="en-US" dirty="0" smtClean="0"/>
              <a:t>MasterPageFile points to </a:t>
            </a:r>
            <a:r>
              <a:rPr lang="en-US" sz="2000" b="1" noProof="1" smtClean="0">
                <a:latin typeface="Lucida Console" pitchFamily="49" charset="0"/>
              </a:rPr>
              <a:t>~masterurl/default.master</a:t>
            </a:r>
          </a:p>
          <a:p>
            <a:pPr lvl="1"/>
            <a:r>
              <a:rPr lang="en-US" sz="2000" b="1" dirty="0" err="1" smtClean="0">
                <a:latin typeface="Lucida Console" pitchFamily="49" charset="0"/>
              </a:rPr>
              <a:t>progid</a:t>
            </a:r>
            <a:r>
              <a:rPr lang="en-US" dirty="0" smtClean="0"/>
              <a:t> adds support for SharePoint Designer</a:t>
            </a:r>
            <a:endParaRPr lang="en-US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304800" y="3200400"/>
            <a:ext cx="8458200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&lt;%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@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Page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MasterPageFile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="~masterurl/default.master"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6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meta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progid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="SharePoint.WebPartPage.Document"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%&gt;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asp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Content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runat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="server"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ContentPlaceHolderID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="PlaceHolderMain"&gt;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6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h3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Hello World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h3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6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A simple page template used to create site pages</a:t>
            </a:r>
            <a:endParaRPr kumimoji="0" lang="en-US" sz="16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asp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Content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6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Provisioning a Page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4343400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Module element used to provision page instance</a:t>
            </a:r>
          </a:p>
          <a:p>
            <a:pPr lvl="1"/>
            <a:r>
              <a:rPr lang="en-US" sz="2000" dirty="0" smtClean="0"/>
              <a:t>File element per page instance</a:t>
            </a:r>
          </a:p>
          <a:p>
            <a:pPr lvl="1"/>
            <a:r>
              <a:rPr lang="en-US" sz="2000" dirty="0" smtClean="0"/>
              <a:t>Supports page ghosting</a:t>
            </a:r>
            <a:endParaRPr lang="en-US" sz="2000" dirty="0"/>
          </a:p>
        </p:txBody>
      </p:sp>
      <p:pic>
        <p:nvPicPr>
          <p:cNvPr id="4" name="Picture 3" descr="Figure03-03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0" y="1295400"/>
            <a:ext cx="3751791" cy="2245728"/>
          </a:xfrm>
          <a:prstGeom prst="rect">
            <a:avLst/>
          </a:prstGeom>
        </p:spPr>
      </p:pic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1219200" y="4419600"/>
            <a:ext cx="6934200" cy="1600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Elements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xmlns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http://schemas.microsoft.com/sharepoint/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Module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Path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PageTemplates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Url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SitePages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File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Url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Page01.aspx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Type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Ghostable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/&gt;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Module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Elements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Navigation Support for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5791200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Navigation nodes can be added</a:t>
            </a:r>
          </a:p>
          <a:p>
            <a:pPr lvl="1"/>
            <a:r>
              <a:rPr lang="en-US" sz="2000" dirty="0" smtClean="0"/>
              <a:t>Can be added during feature activation</a:t>
            </a:r>
          </a:p>
          <a:p>
            <a:pPr lvl="1"/>
            <a:r>
              <a:rPr lang="en-US" sz="2000" dirty="0" smtClean="0"/>
              <a:t>Can be added to top-link bar </a:t>
            </a:r>
          </a:p>
          <a:p>
            <a:pPr lvl="1"/>
            <a:r>
              <a:rPr lang="en-US" sz="2000" dirty="0" smtClean="0"/>
              <a:t>Can be added to QuickLaunch</a:t>
            </a:r>
          </a:p>
          <a:p>
            <a:pPr lvl="1"/>
            <a:r>
              <a:rPr lang="en-US" sz="2000" dirty="0" smtClean="0"/>
              <a:t>Nodes created as SPNavigationNode</a:t>
            </a:r>
            <a:endParaRPr lang="en-US" sz="2000" dirty="0"/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304800" y="3812500"/>
            <a:ext cx="8458200" cy="289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public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class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FeatureReceiver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: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SPFeatureReceiver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{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public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override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void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FeatureActivated(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SPFeatureReceiverProperties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properties) {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// get a hold off current site in context of feature activation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SPWeb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site = (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SPWeb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)properties.Feature.Parent;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SPNavigationNodeCollection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topNav = site.Navigation.TopNavigationBar;      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// create dropdown menu for custom site pages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SPNavigationNode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DropDownMenu1 = 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            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new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SPNavigationNode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"Custom Site Pages"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false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);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topNav[0].Children.AddAsLast(DropDownMenu1);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DropDownMenu1.Children.AddAsLast(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new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SPNavigationNode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"Site Page 1"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"SitePages/Page01.aspx"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300" b="1" noProof="1" smtClean="0">
                <a:latin typeface="Lucida Console" pitchFamily="49" charset="0"/>
                <a:cs typeface="Times New Roman" pitchFamily="18" charset="0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Times New Roman" pitchFamily="18" charset="0"/>
              </a:rPr>
              <a:t>}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371600"/>
            <a:ext cx="2971800" cy="22172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Master Page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Master Page Template</a:t>
            </a:r>
          </a:p>
          <a:p>
            <a:pPr lvl="1"/>
            <a:r>
              <a:rPr lang="en-US" dirty="0" smtClean="0"/>
              <a:t>Use default.master as a starting point</a:t>
            </a:r>
          </a:p>
          <a:p>
            <a:pPr lvl="1"/>
            <a:r>
              <a:rPr lang="en-US" dirty="0" smtClean="0"/>
              <a:t>Make changes to suit your tastes</a:t>
            </a:r>
          </a:p>
          <a:p>
            <a:endParaRPr lang="en-US" dirty="0" smtClean="0"/>
          </a:p>
          <a:p>
            <a:r>
              <a:rPr lang="en-US" dirty="0" smtClean="0"/>
              <a:t>Master Page templates like site page template</a:t>
            </a:r>
          </a:p>
          <a:p>
            <a:pPr lvl="1"/>
            <a:r>
              <a:rPr lang="en-US" dirty="0" smtClean="0"/>
              <a:t>Support ghosting and </a:t>
            </a:r>
            <a:r>
              <a:rPr lang="en-US" dirty="0" err="1" smtClean="0"/>
              <a:t>unghosting</a:t>
            </a:r>
            <a:endParaRPr lang="en-US" dirty="0" smtClean="0"/>
          </a:p>
          <a:p>
            <a:pPr lvl="1"/>
            <a:r>
              <a:rPr lang="en-US" dirty="0" smtClean="0"/>
              <a:t>Provisioned using a File element within a Module</a:t>
            </a:r>
            <a:endParaRPr lang="en-US" dirty="0"/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914400" y="4926449"/>
            <a:ext cx="754380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Elements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xmlns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http://schemas.microsoft.com/sharepoint/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Module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Name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MasterPages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List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116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Url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_catalogs/masterpage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File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Url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Litware.master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Type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GhostableInLibrary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/&gt;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Module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Elements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Page Elements</a:t>
            </a:r>
            <a:endParaRPr lang="en-US" dirty="0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228600" y="1410355"/>
            <a:ext cx="8610600" cy="51706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&lt;%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@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Master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language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="C#"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%&gt;</a:t>
            </a:r>
            <a:endParaRPr kumimoji="0" lang="en-US" sz="11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&lt;%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@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Register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Tagprefix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="SharePoint"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1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Namespace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="Microsoft.SharePoint.WebControls"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noProof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Assembly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="Microsoft.SharePoint,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…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%&gt;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HTML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="HTML1"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runat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="server"&gt;</a:t>
            </a:r>
            <a:endParaRPr kumimoji="0" lang="en-US" sz="11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HEAD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="HEAD1"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runat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="server"&gt;</a:t>
            </a:r>
            <a:endParaRPr kumimoji="0" lang="en-US" sz="11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&lt;!-- SharePoint Utility Controls --&gt;</a:t>
            </a:r>
            <a:endParaRPr kumimoji="0" lang="en-US" sz="11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SharePoint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CssLink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="CssLink1"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runat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="server"/&gt;</a:t>
            </a:r>
            <a:endParaRPr kumimoji="0" lang="en-US" sz="11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SharePoint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Theme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="Theme1"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runat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="server"/&gt;</a:t>
            </a:r>
            <a:endParaRPr kumimoji="0" lang="en-US" sz="11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&lt;!-- Named Placeholders --&gt;</a:t>
            </a:r>
            <a:endParaRPr kumimoji="0" lang="en-US" sz="11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Title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=onetidTitle&gt;</a:t>
            </a:r>
            <a:endParaRPr kumimoji="0" lang="en-US" sz="11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asp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ContentPlaceHolder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=PlaceHolderPageTitle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runat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="server"/&gt;</a:t>
            </a:r>
            <a:endParaRPr kumimoji="0" lang="en-US" sz="11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Title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1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asp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ContentPlaceHolder</a:t>
            </a:r>
            <a:r>
              <a:rPr lang="en-US" sz="1400" b="1" noProof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="PlaceHolderAdditionalPageHead"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runat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="server"/&gt;</a:t>
            </a:r>
            <a:endParaRPr kumimoji="0" lang="en-US" sz="11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noProof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&lt;!-- Named Delegate Control --&gt;</a:t>
            </a:r>
            <a:endParaRPr kumimoji="0" lang="en-US" sz="11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SharePoint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DelegateControl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noProof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="DelegateControl1"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runat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="server"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1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ControlId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="AdditionalPageHead"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AllowMultipleControls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="true"/&gt;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HEAD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1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the </a:t>
            </a:r>
            <a:r>
              <a:rPr lang="en-US" dirty="0" err="1" smtClean="0"/>
              <a:t>MasterUrl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err="1" smtClean="0"/>
              <a:t>MasterUrl</a:t>
            </a:r>
            <a:r>
              <a:rPr lang="en-US" dirty="0" smtClean="0"/>
              <a:t> to redirect site pages</a:t>
            </a:r>
          </a:p>
          <a:p>
            <a:pPr lvl="1"/>
            <a:r>
              <a:rPr lang="en-US" dirty="0" smtClean="0"/>
              <a:t>Child site can reference Master Page in top-level site</a:t>
            </a:r>
            <a:endParaRPr lang="en-US" dirty="0"/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457200" y="2582882"/>
            <a:ext cx="8153400" cy="37548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protected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void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cmdApplyCustomBrand_Click(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object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sender,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EventArgs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e) {    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SPWeb site = SPContext.Current.Site.RootWeb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string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MasterUrlPath = site.ServerRelativeUrl;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if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(!MasterUrlPath.EndsWith(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@"/"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))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MasterUrlPath +=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@"/"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MasterUrlPath +=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@"_catalogs/masterpage/Litware.master"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ApplyCustomBrand(MasterUrlPath, site);    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protected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void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ApplyCustomBrand(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string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MasterUrlPath, SPWeb site) {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site.MasterUrl = MasterUrlPath;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site.Update();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// use recusion to update all child sites in site collection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foreach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(SPWeb child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in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site.Webs) {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ApplyCustomBrand(MasterUrlPath, child);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}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}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SharePoint Customization versus Development </a:t>
            </a:r>
          </a:p>
          <a:p>
            <a:r>
              <a:rPr lang="en-US" dirty="0" smtClean="0"/>
              <a:t>Developing Features</a:t>
            </a:r>
          </a:p>
          <a:p>
            <a:r>
              <a:rPr lang="en-US" dirty="0" smtClean="0"/>
              <a:t>Solution Packages Deploy</a:t>
            </a:r>
          </a:p>
          <a:p>
            <a:r>
              <a:rPr lang="en-US" dirty="0" smtClean="0"/>
              <a:t>Creating a Branding Solution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 Versus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Site Customizations</a:t>
            </a:r>
          </a:p>
          <a:p>
            <a:pPr lvl="1"/>
            <a:r>
              <a:rPr lang="en-US" dirty="0" smtClean="0"/>
              <a:t>Changes to one particular site</a:t>
            </a:r>
          </a:p>
          <a:p>
            <a:pPr lvl="1"/>
            <a:r>
              <a:rPr lang="en-US" dirty="0" smtClean="0"/>
              <a:t>Done using the browser or the SharePoint Designer</a:t>
            </a:r>
          </a:p>
          <a:p>
            <a:pPr lvl="1"/>
            <a:r>
              <a:rPr lang="en-US" dirty="0" smtClean="0"/>
              <a:t>Changes recorded in content database</a:t>
            </a:r>
          </a:p>
          <a:p>
            <a:pPr lvl="1"/>
            <a:r>
              <a:rPr lang="en-US" dirty="0" smtClean="0"/>
              <a:t>Easy to do but hard to reuse</a:t>
            </a:r>
          </a:p>
          <a:p>
            <a:r>
              <a:rPr lang="en-US" dirty="0" smtClean="0"/>
              <a:t>WSS Development</a:t>
            </a:r>
          </a:p>
          <a:p>
            <a:pPr lvl="1"/>
            <a:r>
              <a:rPr lang="en-US" dirty="0" smtClean="0"/>
              <a:t>Creation of reusable templates/components</a:t>
            </a:r>
          </a:p>
          <a:p>
            <a:pPr lvl="1"/>
            <a:r>
              <a:rPr lang="en-US" dirty="0" smtClean="0"/>
              <a:t>Templates/components installed on Web server</a:t>
            </a:r>
          </a:p>
          <a:p>
            <a:pPr lvl="1"/>
            <a:r>
              <a:rPr lang="en-US" dirty="0" smtClean="0"/>
              <a:t>Development based on Visual Studio projects</a:t>
            </a:r>
          </a:p>
          <a:p>
            <a:pPr lvl="1"/>
            <a:r>
              <a:rPr lang="en-US" dirty="0" smtClean="0"/>
              <a:t>Project source files checked into source code control</a:t>
            </a:r>
          </a:p>
          <a:p>
            <a:pPr lvl="1"/>
            <a:r>
              <a:rPr lang="en-US" dirty="0" smtClean="0"/>
              <a:t>Projects can be moved through staging to production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Feature?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building block for creating SharePoint solutions</a:t>
            </a:r>
          </a:p>
          <a:p>
            <a:pPr lvl="1"/>
            <a:r>
              <a:rPr lang="en-US" dirty="0" smtClean="0"/>
              <a:t>A unit of design, implementation and deployment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Features can contain elements</a:t>
            </a:r>
          </a:p>
          <a:p>
            <a:pPr lvl="1"/>
            <a:r>
              <a:rPr lang="en-US" dirty="0" smtClean="0"/>
              <a:t>e.g. menu items, links, list types and list instances</a:t>
            </a:r>
          </a:p>
          <a:p>
            <a:pPr lvl="1"/>
            <a:r>
              <a:rPr lang="en-US" dirty="0" smtClean="0"/>
              <a:t>Many other element types possible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Features can contain event handlers</a:t>
            </a:r>
          </a:p>
          <a:p>
            <a:pPr lvl="1"/>
            <a:r>
              <a:rPr lang="en-US" dirty="0" smtClean="0"/>
              <a:t>You can add any code which used WSS object model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User’s View of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1816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Features support concept of activation/deactivation</a:t>
            </a:r>
            <a:endParaRPr lang="en-US" sz="2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981200"/>
            <a:ext cx="5822582" cy="4599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324600" y="2133600"/>
            <a:ext cx="259080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This is the site-level feature management page in a WSS farm where MOSS has been installed. </a:t>
            </a:r>
          </a:p>
          <a:p>
            <a:endParaRPr lang="en-US" sz="1600" dirty="0" smtClean="0"/>
          </a:p>
          <a:p>
            <a:r>
              <a:rPr lang="en-US" sz="1600" dirty="0" smtClean="0"/>
              <a:t>Much of the functionality of MOSS is enabled and disable by activating and deactivating features that have been developed by the MOSS team.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WSS System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 must learn WSS system directories</a:t>
            </a:r>
          </a:p>
          <a:p>
            <a:pPr lvl="4"/>
            <a:r>
              <a:rPr lang="en-US" dirty="0" smtClean="0"/>
              <a:t>\12\TEMPLATE</a:t>
            </a:r>
          </a:p>
          <a:p>
            <a:pPr lvl="4"/>
            <a:r>
              <a:rPr lang="en-US" dirty="0" smtClean="0"/>
              <a:t>\12\TEMPLATE\FEATURES  </a:t>
            </a:r>
            <a:r>
              <a:rPr lang="en-US" sz="1200" dirty="0" smtClean="0">
                <a:solidFill>
                  <a:srgbClr val="C00000"/>
                </a:solidFill>
                <a:sym typeface="Wingdings" pitchFamily="2" charset="2"/>
              </a:rPr>
              <a:t> This is the one we care about in this lecture</a:t>
            </a:r>
            <a:endParaRPr lang="en-US" dirty="0" smtClean="0">
              <a:solidFill>
                <a:srgbClr val="C00000"/>
              </a:solidFill>
            </a:endParaRPr>
          </a:p>
          <a:p>
            <a:pPr lvl="4"/>
            <a:r>
              <a:rPr lang="en-US" dirty="0" smtClean="0"/>
              <a:t>\12\TEMPLATE\IMAGES</a:t>
            </a:r>
          </a:p>
          <a:p>
            <a:pPr lvl="4"/>
            <a:r>
              <a:rPr lang="en-US" dirty="0" smtClean="0"/>
              <a:t>\12\TEMPLATE\LAYOUTS</a:t>
            </a:r>
          </a:p>
          <a:p>
            <a:pPr lvl="3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396491"/>
            <a:ext cx="4724400" cy="3232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Features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Functionality in WSS based on Features</a:t>
            </a:r>
          </a:p>
          <a:p>
            <a:pPr lvl="1"/>
            <a:r>
              <a:rPr lang="en-US" dirty="0" smtClean="0"/>
              <a:t>Features are installed at farm level</a:t>
            </a:r>
          </a:p>
          <a:p>
            <a:pPr lvl="1"/>
            <a:r>
              <a:rPr lang="en-US" dirty="0" smtClean="0"/>
              <a:t>Feature activation makes functionality available</a:t>
            </a:r>
          </a:p>
          <a:p>
            <a:pPr lvl="1"/>
            <a:r>
              <a:rPr lang="en-US" dirty="0" smtClean="0"/>
              <a:t>WSS supports for different feature activation scopes</a:t>
            </a:r>
          </a:p>
          <a:p>
            <a:pPr lvl="4"/>
            <a:r>
              <a:rPr lang="en-US" dirty="0" smtClean="0">
                <a:solidFill>
                  <a:schemeClr val="tx2"/>
                </a:solidFill>
              </a:rPr>
              <a:t>(1)</a:t>
            </a:r>
            <a:r>
              <a:rPr lang="en-US" dirty="0" smtClean="0"/>
              <a:t> Site </a:t>
            </a:r>
            <a:r>
              <a:rPr lang="en-US" dirty="0" smtClean="0">
                <a:solidFill>
                  <a:schemeClr val="tx2"/>
                </a:solidFill>
              </a:rPr>
              <a:t>(2)</a:t>
            </a:r>
            <a:r>
              <a:rPr lang="en-US" dirty="0" smtClean="0"/>
              <a:t> Site Collection </a:t>
            </a:r>
            <a:r>
              <a:rPr lang="en-US" dirty="0" smtClean="0">
                <a:solidFill>
                  <a:schemeClr val="tx2"/>
                </a:solidFill>
              </a:rPr>
              <a:t>(3)</a:t>
            </a:r>
            <a:r>
              <a:rPr lang="en-US" dirty="0" smtClean="0"/>
              <a:t> Web Application </a:t>
            </a:r>
            <a:r>
              <a:rPr lang="en-US" dirty="0" smtClean="0">
                <a:solidFill>
                  <a:schemeClr val="tx2"/>
                </a:solidFill>
              </a:rPr>
              <a:t>(4)</a:t>
            </a:r>
            <a:r>
              <a:rPr lang="en-US" dirty="0" smtClean="0"/>
              <a:t> Farm</a:t>
            </a:r>
          </a:p>
          <a:p>
            <a:pPr lvl="1"/>
            <a:endParaRPr lang="en-US" dirty="0"/>
          </a:p>
        </p:txBody>
      </p:sp>
      <p:pic>
        <p:nvPicPr>
          <p:cNvPr id="4" name="Picture 3" descr="Figure01-11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3733800"/>
            <a:ext cx="6477000" cy="24781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4200" y="5562600"/>
            <a:ext cx="1905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Your custom features will each need a directory created here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6096000" y="5486400"/>
            <a:ext cx="8382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Developer’s View of a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feature requires its own directory</a:t>
            </a:r>
          </a:p>
          <a:p>
            <a:pPr lvl="1"/>
            <a:r>
              <a:rPr lang="en-US" dirty="0" smtClean="0"/>
              <a:t> Directory must contain feature.xml file</a:t>
            </a:r>
          </a:p>
          <a:p>
            <a:pPr lvl="1"/>
            <a:r>
              <a:rPr lang="en-US" dirty="0" smtClean="0"/>
              <a:t>Directory often contains other files definition elements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303" y="3048000"/>
            <a:ext cx="801209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'Hello World'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Visual Studio Class Library project</a:t>
            </a:r>
          </a:p>
          <a:p>
            <a:pPr lvl="1"/>
            <a:r>
              <a:rPr lang="en-US" dirty="0" smtClean="0"/>
              <a:t>Create XML files which define feature</a:t>
            </a:r>
          </a:p>
          <a:p>
            <a:pPr lvl="1"/>
            <a:r>
              <a:rPr lang="en-US" dirty="0" smtClean="0"/>
              <a:t>Add a </a:t>
            </a:r>
            <a:r>
              <a:rPr lang="en-US" dirty="0" err="1" smtClean="0"/>
              <a:t>FeatureActivated</a:t>
            </a:r>
            <a:r>
              <a:rPr lang="en-US" dirty="0" smtClean="0"/>
              <a:t> event handler</a:t>
            </a:r>
            <a:endParaRPr lang="en-US" dirty="0"/>
          </a:p>
        </p:txBody>
      </p:sp>
      <p:pic>
        <p:nvPicPr>
          <p:cNvPr id="4" name="Picture 3" descr="Figure01-12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2971800"/>
            <a:ext cx="3352800" cy="35997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PT Lecture Template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23FE71181A54587DB8B097B7E1B24" ma:contentTypeVersion="1" ma:contentTypeDescription="Create a new document." ma:contentTypeScope="" ma:versionID="51dff0d3e1a0f61684a1ba0e032e096f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>
  <documentManagement>
    <_dlc_DocId xmlns="c83d3ea4-1015-4b4b-bfa9-09fbcd7aa64d">3CC2HQU7XWNV-56-2</_dlc_DocId>
    <_dlc_DocIdUrl xmlns="c83d3ea4-1015-4b4b-bfa9-09fbcd7aa64d">
      <Url>http://intranet.sharepointblackops.com/Courses/SBC301/_layouts/DocIdRedir.aspx?ID=3CC2HQU7XWNV-56-2</Url>
      <Description>3CC2HQU7XWNV-56-2</Description>
    </_dlc_DocIdUrl>
  </documentManagement>
</p:properties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865FC99-B6BD-4E98-8312-F4F432C217EA}"/>
</file>

<file path=customXml/itemProps2.xml><?xml version="1.0" encoding="utf-8"?>
<ds:datastoreItem xmlns:ds="http://schemas.openxmlformats.org/officeDocument/2006/customXml" ds:itemID="{6034B84F-8F8E-48B7-9EFF-C7DE1A66BD73}"/>
</file>

<file path=customXml/itemProps3.xml><?xml version="1.0" encoding="utf-8"?>
<ds:datastoreItem xmlns:ds="http://schemas.openxmlformats.org/officeDocument/2006/customXml" ds:itemID="{939F3C60-CE3E-4F01-96BC-B3171929D6FF}"/>
</file>

<file path=customXml/itemProps4.xml><?xml version="1.0" encoding="utf-8"?>
<ds:datastoreItem xmlns:ds="http://schemas.openxmlformats.org/officeDocument/2006/customXml" ds:itemID="{A5547237-B119-45CA-BEFC-A2DA2BDB03E7}"/>
</file>

<file path=customXml/itemProps5.xml><?xml version="1.0" encoding="utf-8"?>
<ds:datastoreItem xmlns:ds="http://schemas.openxmlformats.org/officeDocument/2006/customXml" ds:itemID="{CFA9003C-29FA-4D56-B365-8993EBF82D58}"/>
</file>

<file path=docProps/app.xml><?xml version="1.0" encoding="utf-8"?>
<Properties xmlns="http://schemas.openxmlformats.org/officeDocument/2006/extended-properties" xmlns:vt="http://schemas.openxmlformats.org/officeDocument/2006/docPropsVTypes">
  <Template>CPT Lecture Template</Template>
  <TotalTime>48</TotalTime>
  <Words>1757</Words>
  <Application>Microsoft Office PowerPoint</Application>
  <PresentationFormat>On-screen Show (4:3)</PresentationFormat>
  <Paragraphs>330</Paragraphs>
  <Slides>26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CPT Lecture Template</vt:lpstr>
      <vt:lpstr>SharePoint Development and Solution Package Deployment</vt:lpstr>
      <vt:lpstr>Agenda</vt:lpstr>
      <vt:lpstr>Customization Versus Development</vt:lpstr>
      <vt:lpstr>What is a Feature?</vt:lpstr>
      <vt:lpstr>User’s View of Features</vt:lpstr>
      <vt:lpstr>The WSS System Directories</vt:lpstr>
      <vt:lpstr>The Features Directory</vt:lpstr>
      <vt:lpstr>Developer’s View of a Feature</vt:lpstr>
      <vt:lpstr>Creating the 'Hello World' Feature</vt:lpstr>
      <vt:lpstr>The feature.xml file</vt:lpstr>
      <vt:lpstr>Elements.xml</vt:lpstr>
      <vt:lpstr>Install.bat</vt:lpstr>
      <vt:lpstr>Feature Activation</vt:lpstr>
      <vt:lpstr>Deployment using Solution Packages</vt:lpstr>
      <vt:lpstr>Deployment using Solution Packages</vt:lpstr>
      <vt:lpstr>Solution Package Manifest</vt:lpstr>
      <vt:lpstr>Solution Package: install vs. deploy</vt:lpstr>
      <vt:lpstr>Deploying Solution Packages</vt:lpstr>
      <vt:lpstr>Demo: CustomSitePages</vt:lpstr>
      <vt:lpstr>'Hello World' Page Template</vt:lpstr>
      <vt:lpstr>Provisioning a Page Instance</vt:lpstr>
      <vt:lpstr>Adding Navigation Support for Pages</vt:lpstr>
      <vt:lpstr>Custom Master Page Templates</vt:lpstr>
      <vt:lpstr>Master Page Elements</vt:lpstr>
      <vt:lpstr>Updating the MasterUrl Property</vt:lpstr>
      <vt:lpstr>Agenda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Title</dc:title>
  <dc:creator>TedP</dc:creator>
  <cp:lastModifiedBy>TedP</cp:lastModifiedBy>
  <cp:revision>8</cp:revision>
  <dcterms:created xsi:type="dcterms:W3CDTF">2009-09-13T05:27:46Z</dcterms:created>
  <dcterms:modified xsi:type="dcterms:W3CDTF">2009-09-13T15:14:35Z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0x01010007523FE71181A54587DB8B097B7E1B24</vt:lpwstr>
  </property>
  <property fmtid="{D5CDD505-2E9C-101B-9397-08002B2CF9AE}" pid="4" name="_dlc_DocIdItemGuid">
    <vt:lpwstr>c9b863e2-d7a8-4b5b-ae1e-fbf44a7a0a88</vt:lpwstr>
  </property>
</Properties>
</file>