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67" r:id="rId17"/>
    <p:sldId id="273" r:id="rId18"/>
    <p:sldId id="275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1557" autoAdjust="0"/>
  </p:normalViewPr>
  <p:slideViewPr>
    <p:cSldViewPr>
      <p:cViewPr>
        <p:scale>
          <a:sx n="78" d="100"/>
          <a:sy n="78" d="100"/>
        </p:scale>
        <p:origin x="-2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Silverlight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08-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156846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Silverlight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05353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Silverlight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r>
              <a:rPr lang="en-US" baseline="0" dirty="0" smtClean="0"/>
              <a:t> Silverlight 3: http://timheuer.com/blog/archive/2009/03/18/silverlight-3-whats-new-a-guide.aspx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Silverlight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Silverlight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Silverlight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Silverlight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Lighting Up SharePoint with </a:t>
            </a:r>
            <a:r>
              <a:rPr lang="en-US" dirty="0" err="1" smtClean="0"/>
              <a:t>Silverlight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Hosting</a:t>
            </a:r>
            <a:r>
              <a:rPr lang="nl-BE" dirty="0" smtClean="0"/>
              <a:t> Silverlight in Web Part - 1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Silverlight.js</a:t>
            </a:r>
          </a:p>
          <a:p>
            <a:pPr lvl="1"/>
            <a:r>
              <a:rPr lang="nl-BE" dirty="0" smtClean="0"/>
              <a:t>Comes </a:t>
            </a:r>
            <a:r>
              <a:rPr lang="nl-BE" dirty="0" err="1" smtClean="0"/>
              <a:t>with</a:t>
            </a:r>
            <a:r>
              <a:rPr lang="nl-BE" dirty="0" smtClean="0"/>
              <a:t> the Silverlight 3 SDK</a:t>
            </a:r>
          </a:p>
          <a:p>
            <a:pPr lvl="1"/>
            <a:r>
              <a:rPr lang="nl-BE" dirty="0" err="1" smtClean="0"/>
              <a:t>Location</a:t>
            </a:r>
            <a:r>
              <a:rPr lang="nl-BE" dirty="0" smtClean="0"/>
              <a:t>:</a:t>
            </a:r>
          </a:p>
          <a:p>
            <a:pPr lvl="1">
              <a:buNone/>
            </a:pPr>
            <a:r>
              <a:rPr lang="nl-BE" dirty="0" smtClean="0"/>
              <a:t>    </a:t>
            </a:r>
            <a:r>
              <a:rPr lang="nl-BE" sz="2000" dirty="0" smtClean="0"/>
              <a:t>C:\Program Files\Microsoft </a:t>
            </a:r>
            <a:r>
              <a:rPr lang="nl-BE" sz="2000" dirty="0" err="1" smtClean="0"/>
              <a:t>SDKs</a:t>
            </a:r>
            <a:r>
              <a:rPr lang="nl-BE" sz="2000" dirty="0" smtClean="0"/>
              <a:t>\Silverlight\v3.0\Tools</a:t>
            </a:r>
          </a:p>
          <a:p>
            <a:pPr lvl="1"/>
            <a:r>
              <a:rPr lang="nl-BE" dirty="0" smtClean="0"/>
              <a:t>Must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deployed</a:t>
            </a:r>
            <a:r>
              <a:rPr lang="nl-BE" dirty="0" smtClean="0"/>
              <a:t> in the 12 </a:t>
            </a:r>
            <a:r>
              <a:rPr lang="nl-BE" dirty="0" err="1" smtClean="0"/>
              <a:t>Hive</a:t>
            </a:r>
            <a:endParaRPr lang="nl-BE" dirty="0" smtClean="0"/>
          </a:p>
          <a:p>
            <a:pPr lvl="1"/>
            <a:r>
              <a:rPr lang="nl-BE" dirty="0" smtClean="0"/>
              <a:t>Must be loaded in </a:t>
            </a:r>
            <a:r>
              <a:rPr lang="nl-BE" dirty="0" err="1" smtClean="0"/>
              <a:t>OnPreRender</a:t>
            </a:r>
            <a:r>
              <a:rPr lang="nl-BE" dirty="0" smtClean="0"/>
              <a:t> event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Heavy Silverlight </a:t>
            </a:r>
            <a:r>
              <a:rPr lang="nl-BE" dirty="0" err="1" smtClean="0"/>
              <a:t>usage</a:t>
            </a:r>
            <a:r>
              <a:rPr lang="nl-BE" dirty="0" smtClean="0"/>
              <a:t> in SharePoint:</a:t>
            </a:r>
          </a:p>
          <a:p>
            <a:pPr lvl="1"/>
            <a:r>
              <a:rPr lang="nl-BE" dirty="0" err="1" smtClean="0"/>
              <a:t>Deploy</a:t>
            </a:r>
            <a:r>
              <a:rPr lang="nl-BE" dirty="0" smtClean="0"/>
              <a:t> as </a:t>
            </a:r>
            <a:r>
              <a:rPr lang="nl-BE" dirty="0" err="1" smtClean="0"/>
              <a:t>ControlTemplate</a:t>
            </a:r>
            <a:r>
              <a:rPr lang="nl-BE" dirty="0" smtClean="0"/>
              <a:t> to </a:t>
            </a:r>
            <a:r>
              <a:rPr lang="nl-BE" dirty="0" err="1" smtClean="0"/>
              <a:t>AdditionalPageHead</a:t>
            </a:r>
            <a:r>
              <a:rPr lang="nl-BE" dirty="0" smtClean="0"/>
              <a:t> </a:t>
            </a:r>
            <a:r>
              <a:rPr lang="nl-BE" dirty="0" err="1" smtClean="0"/>
              <a:t>delegate</a:t>
            </a:r>
            <a:r>
              <a:rPr lang="nl-BE" dirty="0" smtClean="0"/>
              <a:t> </a:t>
            </a:r>
            <a:r>
              <a:rPr lang="nl-BE" dirty="0" err="1" smtClean="0"/>
              <a:t>control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3781425"/>
            <a:ext cx="7743825" cy="140017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Hosting</a:t>
            </a:r>
            <a:r>
              <a:rPr lang="nl-BE" dirty="0" smtClean="0"/>
              <a:t> Silverlight in Web Part - 2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/>
          <a:lstStyle/>
          <a:p>
            <a:r>
              <a:rPr lang="nl-BE" dirty="0" smtClean="0"/>
              <a:t>Add Silverlight </a:t>
            </a:r>
            <a:r>
              <a:rPr lang="nl-BE" dirty="0" smtClean="0"/>
              <a:t>object </a:t>
            </a:r>
            <a:r>
              <a:rPr lang="nl-BE" dirty="0" smtClean="0"/>
              <a:t>in Render method</a:t>
            </a:r>
          </a:p>
          <a:p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17585"/>
            <a:ext cx="7458075" cy="32926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8229600" cy="671513"/>
          </a:xfrm>
          <a:noFill/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Silverlight</a:t>
            </a:r>
            <a:r>
              <a:rPr lang="en-US" dirty="0" smtClean="0"/>
              <a:t> Enabled Web Part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Developing a </a:t>
            </a:r>
            <a:r>
              <a:rPr lang="en-US" dirty="0" err="1" smtClean="0"/>
              <a:t>Silverlight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enabled Web Part</a:t>
            </a:r>
          </a:p>
          <a:p>
            <a:pPr lvl="1"/>
            <a:r>
              <a:rPr lang="en-US" dirty="0" smtClean="0"/>
              <a:t>Packaging the Web Part</a:t>
            </a:r>
          </a:p>
          <a:p>
            <a:pPr lvl="1"/>
            <a:r>
              <a:rPr lang="en-US" dirty="0" smtClean="0"/>
              <a:t>Deploying the Web Part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8786" y="1295400"/>
            <a:ext cx="347184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Communication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Silverlight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Silverlight.InitParameters</a:t>
            </a:r>
            <a:endParaRPr lang="en-US" b="1" dirty="0" smtClean="0"/>
          </a:p>
          <a:p>
            <a:pPr lvl="1"/>
            <a:r>
              <a:rPr lang="en-US" dirty="0" smtClean="0"/>
              <a:t>Small amount of initialization data</a:t>
            </a:r>
          </a:p>
          <a:p>
            <a:pPr lvl="1"/>
            <a:r>
              <a:rPr lang="en-US" dirty="0" smtClean="0"/>
              <a:t>Pass as comma delimited string</a:t>
            </a:r>
          </a:p>
          <a:p>
            <a:pPr lvl="2"/>
            <a:r>
              <a:rPr lang="en-US" dirty="0" smtClean="0"/>
              <a:t>Key1=value1,key2=value2,…</a:t>
            </a:r>
          </a:p>
          <a:p>
            <a:pPr lvl="1"/>
            <a:r>
              <a:rPr lang="en-US" dirty="0" smtClean="0"/>
              <a:t>Process as </a:t>
            </a:r>
            <a:r>
              <a:rPr lang="en-US" dirty="0" err="1" smtClean="0"/>
              <a:t>IDictionary</a:t>
            </a:r>
            <a:r>
              <a:rPr lang="en-US" dirty="0" smtClean="0"/>
              <a:t> in </a:t>
            </a:r>
            <a:r>
              <a:rPr lang="en-US" dirty="0" err="1" smtClean="0"/>
              <a:t>Application_StartUp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Hidden INPUT Field (two-way)</a:t>
            </a:r>
          </a:p>
          <a:p>
            <a:pPr lvl="1"/>
            <a:r>
              <a:rPr lang="en-US" dirty="0" smtClean="0"/>
              <a:t>Pass client ID with </a:t>
            </a:r>
            <a:r>
              <a:rPr lang="en-US" dirty="0" err="1" smtClean="0"/>
              <a:t>InitParameters</a:t>
            </a:r>
            <a:endParaRPr lang="en-US" dirty="0" smtClean="0"/>
          </a:p>
          <a:p>
            <a:pPr lvl="1"/>
            <a:r>
              <a:rPr lang="en-US" dirty="0" smtClean="0"/>
              <a:t>Cross-Browser compatible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XML Data Island</a:t>
            </a:r>
          </a:p>
          <a:p>
            <a:pPr lvl="1"/>
            <a:r>
              <a:rPr lang="en-US" dirty="0" smtClean="0"/>
              <a:t>Pass ID with </a:t>
            </a:r>
            <a:r>
              <a:rPr lang="en-US" dirty="0" err="1" smtClean="0"/>
              <a:t>InitParameters</a:t>
            </a:r>
            <a:endParaRPr lang="en-US" dirty="0" smtClean="0"/>
          </a:p>
          <a:p>
            <a:pPr lvl="1"/>
            <a:r>
              <a:rPr lang="en-US" dirty="0" smtClean="0"/>
              <a:t>Works only in IE but useful for XML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Downloading</a:t>
            </a:r>
            <a:r>
              <a:rPr lang="nl-BE" dirty="0" smtClean="0"/>
              <a:t> Media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WebClient</a:t>
            </a:r>
            <a:r>
              <a:rPr lang="nl-BE" dirty="0" smtClean="0"/>
              <a:t> object</a:t>
            </a:r>
          </a:p>
          <a:p>
            <a:pPr lvl="1"/>
            <a:r>
              <a:rPr lang="nl-BE" dirty="0" err="1" smtClean="0"/>
              <a:t>Streams</a:t>
            </a:r>
            <a:endParaRPr lang="nl-BE" dirty="0" smtClean="0"/>
          </a:p>
          <a:p>
            <a:pPr lvl="1"/>
            <a:r>
              <a:rPr lang="nl-BE" dirty="0" err="1" smtClean="0"/>
              <a:t>Asynchronous</a:t>
            </a:r>
            <a:endParaRPr lang="nl-BE" dirty="0" smtClean="0"/>
          </a:p>
          <a:p>
            <a:pPr lvl="1"/>
            <a:r>
              <a:rPr lang="nl-BE" dirty="0" err="1" smtClean="0"/>
              <a:t>OpenReadCompleted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Pass </a:t>
            </a:r>
            <a:r>
              <a:rPr lang="nl-BE" dirty="0" err="1" smtClean="0"/>
              <a:t>Incoming</a:t>
            </a:r>
            <a:r>
              <a:rPr lang="nl-BE" dirty="0" smtClean="0"/>
              <a:t> </a:t>
            </a:r>
            <a:r>
              <a:rPr lang="nl-BE" dirty="0" err="1" smtClean="0"/>
              <a:t>Stream</a:t>
            </a:r>
            <a:r>
              <a:rPr lang="nl-BE" dirty="0" smtClean="0"/>
              <a:t> to </a:t>
            </a:r>
          </a:p>
          <a:p>
            <a:pPr lvl="1"/>
            <a:r>
              <a:rPr lang="nl-BE" dirty="0" err="1" smtClean="0"/>
              <a:t>Pictures</a:t>
            </a:r>
            <a:r>
              <a:rPr lang="nl-BE" dirty="0" smtClean="0"/>
              <a:t> go </a:t>
            </a:r>
            <a:r>
              <a:rPr lang="nl-BE" dirty="0" err="1" smtClean="0"/>
              <a:t>into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Image Element</a:t>
            </a:r>
          </a:p>
          <a:p>
            <a:pPr lvl="1"/>
            <a:r>
              <a:rPr lang="nl-BE" dirty="0" err="1" smtClean="0"/>
              <a:t>Videos</a:t>
            </a:r>
            <a:r>
              <a:rPr lang="nl-BE" dirty="0" smtClean="0"/>
              <a:t> go </a:t>
            </a:r>
            <a:r>
              <a:rPr lang="nl-BE" dirty="0" err="1" smtClean="0"/>
              <a:t>into</a:t>
            </a:r>
            <a:r>
              <a:rPr lang="nl-BE" dirty="0" smtClean="0"/>
              <a:t> a </a:t>
            </a:r>
            <a:r>
              <a:rPr lang="nl-BE" dirty="0" err="1" smtClean="0"/>
              <a:t>MediaElement</a:t>
            </a:r>
            <a:endParaRPr lang="nl-BE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Silverlight</a:t>
            </a:r>
            <a:endParaRPr lang="en-US" dirty="0" smtClean="0"/>
          </a:p>
          <a:p>
            <a:r>
              <a:rPr lang="en-US" dirty="0" err="1" smtClean="0"/>
              <a:t>Silverlight</a:t>
            </a:r>
            <a:r>
              <a:rPr lang="en-US" dirty="0" smtClean="0"/>
              <a:t>  Integrating with SharePoint</a:t>
            </a:r>
          </a:p>
          <a:p>
            <a:r>
              <a:rPr lang="en-US" dirty="0" smtClean="0"/>
              <a:t>Where to deploy the </a:t>
            </a:r>
            <a:r>
              <a:rPr lang="en-US" dirty="0" err="1" smtClean="0"/>
              <a:t>Silverlight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Communication between </a:t>
            </a:r>
            <a:r>
              <a:rPr lang="en-US" dirty="0" err="1" smtClean="0"/>
              <a:t>Silverlight</a:t>
            </a:r>
            <a:r>
              <a:rPr lang="en-US" dirty="0" smtClean="0"/>
              <a:t> and SharePoint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Downloading Media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Silverlight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SharePoint Configuration</a:t>
            </a:r>
          </a:p>
          <a:p>
            <a:r>
              <a:rPr lang="en-US" dirty="0" smtClean="0"/>
              <a:t>Silverlight 3 and SharePoint</a:t>
            </a:r>
          </a:p>
          <a:p>
            <a:pPr lvl="1"/>
            <a:r>
              <a:rPr lang="en-US" dirty="0" smtClean="0"/>
              <a:t>Get Started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Data Transfer between </a:t>
            </a:r>
            <a:r>
              <a:rPr lang="en-US" dirty="0" err="1" smtClean="0"/>
              <a:t>Silverlight</a:t>
            </a:r>
            <a:r>
              <a:rPr lang="en-US" dirty="0" smtClean="0"/>
              <a:t> and SharePoint</a:t>
            </a:r>
          </a:p>
          <a:p>
            <a:pPr lvl="1"/>
            <a:r>
              <a:rPr lang="en-US" dirty="0" smtClean="0"/>
              <a:t>Data binding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Silverlight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8552" name="Rectangle 8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39200" cy="5181600"/>
          </a:xfrm>
        </p:spPr>
        <p:txBody>
          <a:bodyPr/>
          <a:lstStyle/>
          <a:p>
            <a:r>
              <a:rPr lang="en-US" dirty="0" smtClean="0"/>
              <a:t>Rich User Presentation (XAML + Code-Behind)</a:t>
            </a:r>
          </a:p>
          <a:p>
            <a:r>
              <a:rPr lang="en-US" dirty="0" err="1" smtClean="0"/>
              <a:t>Silverlight</a:t>
            </a:r>
            <a:r>
              <a:rPr lang="en-US" dirty="0" smtClean="0"/>
              <a:t> 1.0 is 100% JavaScript-driven</a:t>
            </a:r>
          </a:p>
          <a:p>
            <a:r>
              <a:rPr lang="en-US" dirty="0" smtClean="0"/>
              <a:t>Silverlight 2 uses managed code (small .NET Framework footprint)</a:t>
            </a:r>
          </a:p>
          <a:p>
            <a:r>
              <a:rPr lang="en-US" dirty="0" smtClean="0"/>
              <a:t>Silverlight 3 supports .NET RIA Services</a:t>
            </a:r>
          </a:p>
          <a:p>
            <a:r>
              <a:rPr lang="en-US" dirty="0" smtClean="0"/>
              <a:t>Applications are packaged as ZIP files (.XAP extension)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698" y="5410200"/>
            <a:ext cx="303547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Getting</a:t>
            </a:r>
            <a:r>
              <a:rPr lang="nl-BE" dirty="0" smtClean="0"/>
              <a:t> </a:t>
            </a:r>
            <a:r>
              <a:rPr lang="nl-BE" dirty="0" err="1" smtClean="0"/>
              <a:t>Started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Silverlight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Silverlight 3 </a:t>
            </a:r>
            <a:r>
              <a:rPr lang="nl-BE" dirty="0" err="1" smtClean="0"/>
              <a:t>Runtime</a:t>
            </a:r>
            <a:endParaRPr lang="nl-BE" dirty="0" smtClean="0"/>
          </a:p>
          <a:p>
            <a:r>
              <a:rPr lang="nl-BE" dirty="0" smtClean="0"/>
              <a:t>Silverlight 3 SDK</a:t>
            </a:r>
          </a:p>
          <a:p>
            <a:r>
              <a:rPr lang="nl-BE" dirty="0" smtClean="0"/>
              <a:t>Visual Studio 2008</a:t>
            </a:r>
          </a:p>
          <a:p>
            <a:pPr lvl="1"/>
            <a:r>
              <a:rPr lang="nl-BE" dirty="0" smtClean="0"/>
              <a:t>Microsoft </a:t>
            </a:r>
            <a:r>
              <a:rPr lang="nl-BE" dirty="0" err="1" smtClean="0"/>
              <a:t>Silverlight</a:t>
            </a:r>
            <a:r>
              <a:rPr lang="nl-BE" dirty="0" smtClean="0"/>
              <a:t> Tools Visual Studio 2008</a:t>
            </a:r>
          </a:p>
          <a:p>
            <a:pPr lvl="2"/>
            <a:r>
              <a:rPr lang="nl-BE" dirty="0" smtClean="0"/>
              <a:t>Silverlight 3 </a:t>
            </a:r>
            <a:r>
              <a:rPr lang="nl-BE" dirty="0" err="1" smtClean="0"/>
              <a:t>Application</a:t>
            </a:r>
            <a:r>
              <a:rPr lang="nl-BE" dirty="0" smtClean="0"/>
              <a:t> Project </a:t>
            </a:r>
            <a:r>
              <a:rPr lang="nl-BE" dirty="0" err="1" smtClean="0"/>
              <a:t>Template</a:t>
            </a:r>
            <a:endParaRPr lang="nl-BE" dirty="0" smtClean="0"/>
          </a:p>
          <a:p>
            <a:pPr lvl="2"/>
            <a:r>
              <a:rPr lang="nl-BE" dirty="0" smtClean="0"/>
              <a:t>Silverlight 3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Library</a:t>
            </a:r>
            <a:r>
              <a:rPr lang="nl-BE" dirty="0" smtClean="0"/>
              <a:t> Project </a:t>
            </a:r>
            <a:r>
              <a:rPr lang="nl-BE" dirty="0" err="1" smtClean="0"/>
              <a:t>Template</a:t>
            </a:r>
            <a:endParaRPr lang="nl-BE" dirty="0" smtClean="0"/>
          </a:p>
          <a:p>
            <a:pPr lvl="2"/>
            <a:r>
              <a:rPr lang="nl-BE" dirty="0" smtClean="0"/>
              <a:t>Silverlight 3 </a:t>
            </a:r>
            <a:r>
              <a:rPr lang="nl-BE" dirty="0" err="1" smtClean="0"/>
              <a:t>Navigation</a:t>
            </a:r>
            <a:r>
              <a:rPr lang="nl-BE" dirty="0" smtClean="0"/>
              <a:t> </a:t>
            </a:r>
            <a:r>
              <a:rPr lang="nl-BE" dirty="0" err="1" smtClean="0"/>
              <a:t>Application</a:t>
            </a:r>
            <a:r>
              <a:rPr lang="nl-BE" dirty="0" smtClean="0"/>
              <a:t> </a:t>
            </a:r>
            <a:r>
              <a:rPr lang="nl-BE" dirty="0" err="1" smtClean="0"/>
              <a:t>Template</a:t>
            </a:r>
            <a:endParaRPr lang="nl-BE" dirty="0" smtClean="0"/>
          </a:p>
          <a:p>
            <a:pPr lvl="2"/>
            <a:r>
              <a:rPr lang="nl-BE" dirty="0" smtClean="0"/>
              <a:t>XAML </a:t>
            </a:r>
            <a:r>
              <a:rPr lang="nl-BE" dirty="0" err="1" smtClean="0"/>
              <a:t>IntelliSense</a:t>
            </a:r>
            <a:endParaRPr lang="nl-BE" dirty="0" smtClean="0"/>
          </a:p>
          <a:p>
            <a:pPr lvl="2"/>
            <a:r>
              <a:rPr lang="nl-BE" dirty="0" err="1" smtClean="0"/>
              <a:t>Limited</a:t>
            </a:r>
            <a:r>
              <a:rPr lang="nl-BE" dirty="0" smtClean="0"/>
              <a:t> Design </a:t>
            </a:r>
            <a:r>
              <a:rPr lang="nl-BE" dirty="0" err="1" smtClean="0"/>
              <a:t>Experience</a:t>
            </a:r>
            <a:endParaRPr lang="nl-BE" dirty="0" smtClean="0"/>
          </a:p>
          <a:p>
            <a:r>
              <a:rPr lang="nl-BE" dirty="0" err="1" smtClean="0"/>
              <a:t>Expression</a:t>
            </a:r>
            <a:r>
              <a:rPr lang="nl-BE" dirty="0" smtClean="0"/>
              <a:t> </a:t>
            </a:r>
            <a:r>
              <a:rPr lang="nl-BE" dirty="0" err="1" smtClean="0"/>
              <a:t>Blend</a:t>
            </a:r>
            <a:r>
              <a:rPr lang="nl-BE" dirty="0" smtClean="0"/>
              <a:t> 3</a:t>
            </a:r>
          </a:p>
          <a:p>
            <a:pPr lvl="1"/>
            <a:r>
              <a:rPr lang="nl-BE" dirty="0" err="1" smtClean="0"/>
              <a:t>Rich</a:t>
            </a:r>
            <a:r>
              <a:rPr lang="nl-BE" dirty="0" smtClean="0"/>
              <a:t> Design </a:t>
            </a:r>
            <a:r>
              <a:rPr lang="nl-BE" dirty="0" err="1" smtClean="0"/>
              <a:t>Experience</a:t>
            </a:r>
            <a:endParaRPr lang="nl-BE" dirty="0" smtClean="0"/>
          </a:p>
          <a:p>
            <a:pPr lvl="1"/>
            <a:r>
              <a:rPr lang="nl-BE" dirty="0" err="1" smtClean="0"/>
              <a:t>Sync</a:t>
            </a:r>
            <a:r>
              <a:rPr lang="nl-BE" dirty="0" smtClean="0"/>
              <a:t> </a:t>
            </a:r>
            <a:r>
              <a:rPr lang="nl-BE" dirty="0" err="1" smtClean="0"/>
              <a:t>options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project in Visual Studio 2008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Silverlight</a:t>
            </a:r>
            <a:r>
              <a:rPr lang="nl-BE" dirty="0" smtClean="0"/>
              <a:t> and SharePoint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scenarios </a:t>
            </a:r>
          </a:p>
          <a:p>
            <a:pPr lvl="1"/>
            <a:r>
              <a:rPr lang="en-US" dirty="0" smtClean="0"/>
              <a:t>Complex and dynamic interaction with data in dashboard pages (charting, reporting, ...)</a:t>
            </a:r>
          </a:p>
          <a:p>
            <a:pPr lvl="1"/>
            <a:r>
              <a:rPr lang="en-US" dirty="0" smtClean="0"/>
              <a:t>Visualize multimedia data stored in SharePoint</a:t>
            </a:r>
          </a:p>
          <a:p>
            <a:pPr lvl="1"/>
            <a:r>
              <a:rPr lang="en-US" dirty="0" smtClean="0"/>
              <a:t>Rich navigation controls</a:t>
            </a:r>
          </a:p>
          <a:p>
            <a:pPr lvl="1"/>
            <a:r>
              <a:rPr lang="en-US" dirty="0" smtClean="0"/>
              <a:t>Interactive field types, Web parts and pages</a:t>
            </a:r>
          </a:p>
          <a:p>
            <a:pPr lvl="1"/>
            <a:r>
              <a:rPr lang="en-US" dirty="0" smtClean="0"/>
              <a:t>Off-load more work to the clients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SharePoint Server </a:t>
            </a:r>
            <a:r>
              <a:rPr lang="nl-BE" dirty="0" err="1" smtClean="0"/>
              <a:t>Configuration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WSS 3.0 Service Pack 1 adds support for .NET Framework 3.5</a:t>
            </a:r>
          </a:p>
          <a:p>
            <a:pPr lvl="1"/>
            <a:r>
              <a:rPr lang="nl-BE" dirty="0" smtClean="0"/>
              <a:t>.NET </a:t>
            </a:r>
            <a:r>
              <a:rPr lang="nl-BE" dirty="0" err="1" smtClean="0"/>
              <a:t>Framework</a:t>
            </a:r>
            <a:r>
              <a:rPr lang="nl-BE" dirty="0" smtClean="0"/>
              <a:t> 3.5 </a:t>
            </a:r>
            <a:r>
              <a:rPr lang="nl-BE" dirty="0" err="1" smtClean="0"/>
              <a:t>needed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Silverlight 3</a:t>
            </a:r>
          </a:p>
          <a:p>
            <a:pPr lvl="1"/>
            <a:r>
              <a:rPr lang="nl-BE" dirty="0" smtClean="0"/>
              <a:t>.NET </a:t>
            </a:r>
            <a:r>
              <a:rPr lang="nl-BE" dirty="0" err="1" smtClean="0"/>
              <a:t>Framework</a:t>
            </a:r>
            <a:r>
              <a:rPr lang="nl-BE" dirty="0" smtClean="0"/>
              <a:t> 2.0 is fine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Silverlight</a:t>
            </a:r>
            <a:r>
              <a:rPr lang="nl-BE" dirty="0" smtClean="0"/>
              <a:t> 1.0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MIME type </a:t>
            </a:r>
            <a:r>
              <a:rPr lang="nl-BE" dirty="0" err="1" smtClean="0"/>
              <a:t>registration</a:t>
            </a:r>
            <a:r>
              <a:rPr lang="nl-BE" dirty="0" smtClean="0"/>
              <a:t> of the .XAP file </a:t>
            </a:r>
            <a:r>
              <a:rPr lang="nl-BE" dirty="0" err="1" smtClean="0"/>
              <a:t>extension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IIS Web </a:t>
            </a:r>
            <a:r>
              <a:rPr lang="nl-BE" dirty="0" err="1" smtClean="0"/>
              <a:t>application</a:t>
            </a:r>
            <a:endParaRPr lang="nl-BE" dirty="0" smtClean="0"/>
          </a:p>
          <a:p>
            <a:pPr lvl="1"/>
            <a:r>
              <a:rPr lang="nl-BE" dirty="0" err="1" smtClean="0"/>
              <a:t>Format</a:t>
            </a:r>
            <a:r>
              <a:rPr lang="nl-BE" dirty="0" smtClean="0"/>
              <a:t>: </a:t>
            </a:r>
            <a:r>
              <a:rPr lang="nl-BE" dirty="0" err="1" smtClean="0"/>
              <a:t>application</a:t>
            </a:r>
            <a:r>
              <a:rPr lang="nl-BE" dirty="0" smtClean="0"/>
              <a:t>/</a:t>
            </a:r>
            <a:r>
              <a:rPr lang="nl-BE" dirty="0" err="1" smtClean="0"/>
              <a:t>x-silverlight-app</a:t>
            </a:r>
            <a:endParaRPr lang="nl-BE" dirty="0" smtClean="0"/>
          </a:p>
          <a:p>
            <a:pPr lvl="1"/>
            <a:r>
              <a:rPr lang="nl-BE" dirty="0" err="1" smtClean="0"/>
              <a:t>Automatically</a:t>
            </a:r>
            <a:r>
              <a:rPr lang="nl-BE" dirty="0" smtClean="0"/>
              <a:t> </a:t>
            </a:r>
            <a:r>
              <a:rPr lang="nl-BE" dirty="0" err="1" smtClean="0"/>
              <a:t>included</a:t>
            </a:r>
            <a:r>
              <a:rPr lang="nl-BE" dirty="0" smtClean="0"/>
              <a:t> as of IIS 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XAML Essentials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 err="1" smtClean="0"/>
              <a:t>App.xaml</a:t>
            </a:r>
            <a:endParaRPr lang="nl-BE" b="1" dirty="0" smtClean="0"/>
          </a:p>
          <a:p>
            <a:pPr lvl="1"/>
            <a:r>
              <a:rPr lang="nl-BE" dirty="0" smtClean="0"/>
              <a:t>Entry Point of the </a:t>
            </a:r>
            <a:r>
              <a:rPr lang="nl-BE" dirty="0" err="1" smtClean="0"/>
              <a:t>Silverlight</a:t>
            </a:r>
            <a:r>
              <a:rPr lang="nl-BE" dirty="0" smtClean="0"/>
              <a:t> </a:t>
            </a:r>
            <a:r>
              <a:rPr lang="nl-BE" dirty="0" err="1" smtClean="0"/>
              <a:t>application</a:t>
            </a:r>
            <a:endParaRPr lang="nl-BE" dirty="0" smtClean="0"/>
          </a:p>
          <a:p>
            <a:pPr lvl="1"/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contain</a:t>
            </a:r>
            <a:r>
              <a:rPr lang="nl-BE" dirty="0" smtClean="0"/>
              <a:t> </a:t>
            </a:r>
            <a:r>
              <a:rPr lang="nl-BE" dirty="0" err="1" smtClean="0"/>
              <a:t>Application</a:t>
            </a:r>
            <a:r>
              <a:rPr lang="nl-BE" dirty="0" smtClean="0"/>
              <a:t> Resources </a:t>
            </a:r>
          </a:p>
          <a:p>
            <a:pPr lvl="1">
              <a:buNone/>
            </a:pPr>
            <a:r>
              <a:rPr lang="nl-BE" dirty="0" smtClean="0"/>
              <a:t>    </a:t>
            </a:r>
            <a:r>
              <a:rPr lang="nl-BE" dirty="0" err="1" smtClean="0"/>
              <a:t>such</a:t>
            </a:r>
            <a:r>
              <a:rPr lang="nl-BE" dirty="0" smtClean="0"/>
              <a:t> as </a:t>
            </a:r>
            <a:r>
              <a:rPr lang="nl-BE" dirty="0" err="1" smtClean="0"/>
              <a:t>styles</a:t>
            </a:r>
            <a:endParaRPr lang="nl-BE" dirty="0" smtClean="0"/>
          </a:p>
          <a:p>
            <a:r>
              <a:rPr lang="nl-BE" b="1" dirty="0" err="1" smtClean="0"/>
              <a:t>MainPage.xaml</a:t>
            </a:r>
            <a:endParaRPr lang="nl-BE" b="1" dirty="0" smtClean="0"/>
          </a:p>
          <a:p>
            <a:pPr lvl="1"/>
            <a:r>
              <a:rPr lang="nl-BE" dirty="0" err="1" smtClean="0"/>
              <a:t>UserControl</a:t>
            </a:r>
            <a:endParaRPr lang="nl-BE" dirty="0" smtClean="0"/>
          </a:p>
          <a:p>
            <a:pPr lvl="1"/>
            <a:r>
              <a:rPr lang="nl-BE" dirty="0" smtClean="0"/>
              <a:t>Canvas </a:t>
            </a:r>
            <a:r>
              <a:rPr lang="nl-BE" dirty="0" err="1" smtClean="0"/>
              <a:t>vs</a:t>
            </a:r>
            <a:r>
              <a:rPr lang="nl-BE" dirty="0" smtClean="0"/>
              <a:t> </a:t>
            </a:r>
            <a:r>
              <a:rPr lang="nl-BE" dirty="0" err="1" smtClean="0"/>
              <a:t>Grid</a:t>
            </a:r>
            <a:endParaRPr lang="nl-BE" dirty="0" smtClean="0"/>
          </a:p>
          <a:p>
            <a:pPr lvl="1"/>
            <a:r>
              <a:rPr lang="nl-BE" dirty="0" err="1" smtClean="0"/>
              <a:t>TextBlock</a:t>
            </a:r>
            <a:endParaRPr lang="nl-BE" dirty="0" smtClean="0"/>
          </a:p>
          <a:p>
            <a:pPr lvl="1"/>
            <a:r>
              <a:rPr lang="nl-BE" dirty="0" err="1" smtClean="0"/>
              <a:t>StoryBoard</a:t>
            </a:r>
            <a:endParaRPr lang="nl-BE" dirty="0" smtClean="0"/>
          </a:p>
          <a:p>
            <a:r>
              <a:rPr lang="nl-BE" b="1" dirty="0" err="1" smtClean="0"/>
              <a:t>MyControl.xaml</a:t>
            </a:r>
            <a:endParaRPr lang="nl-BE" b="1" dirty="0" smtClean="0"/>
          </a:p>
          <a:p>
            <a:pPr lvl="1"/>
            <a:r>
              <a:rPr lang="nl-BE" dirty="0" err="1" smtClean="0"/>
              <a:t>Re-usable</a:t>
            </a:r>
            <a:r>
              <a:rPr lang="nl-BE" dirty="0" smtClean="0"/>
              <a:t> </a:t>
            </a:r>
            <a:r>
              <a:rPr lang="nl-BE" dirty="0" err="1" smtClean="0"/>
              <a:t>control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1703" y="1219200"/>
            <a:ext cx="2096072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XAML Code </a:t>
            </a:r>
            <a:r>
              <a:rPr lang="nl-BE" dirty="0" err="1" smtClean="0"/>
              <a:t>Behind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 smtClean="0"/>
              <a:t>App.xaml.cs</a:t>
            </a:r>
            <a:endParaRPr lang="nl-BE" b="1" dirty="0" smtClean="0"/>
          </a:p>
          <a:p>
            <a:pPr lvl="1"/>
            <a:r>
              <a:rPr lang="nl-BE" dirty="0" err="1" smtClean="0"/>
              <a:t>Application</a:t>
            </a:r>
            <a:r>
              <a:rPr lang="nl-BE" dirty="0" smtClean="0"/>
              <a:t>_</a:t>
            </a:r>
            <a:r>
              <a:rPr lang="nl-BE" dirty="0" err="1" smtClean="0"/>
              <a:t>Startup</a:t>
            </a:r>
            <a:r>
              <a:rPr lang="nl-BE" dirty="0" smtClean="0"/>
              <a:t> is place </a:t>
            </a:r>
            <a:r>
              <a:rPr lang="nl-BE" dirty="0" err="1" smtClean="0"/>
              <a:t>where</a:t>
            </a:r>
            <a:r>
              <a:rPr lang="nl-BE" dirty="0" smtClean="0"/>
              <a:t> </a:t>
            </a:r>
            <a:r>
              <a:rPr lang="nl-BE" dirty="0" err="1" smtClean="0"/>
              <a:t>incoming</a:t>
            </a:r>
            <a:r>
              <a:rPr lang="nl-BE" dirty="0" smtClean="0"/>
              <a:t> parameters are </a:t>
            </a:r>
            <a:r>
              <a:rPr lang="nl-BE" dirty="0" err="1" smtClean="0"/>
              <a:t>processed</a:t>
            </a:r>
            <a:r>
              <a:rPr lang="nl-BE" dirty="0" smtClean="0"/>
              <a:t> and </a:t>
            </a:r>
            <a:r>
              <a:rPr lang="nl-BE" dirty="0" err="1" smtClean="0"/>
              <a:t>MainPage</a:t>
            </a:r>
            <a:r>
              <a:rPr lang="nl-BE" dirty="0" smtClean="0"/>
              <a:t> object is </a:t>
            </a:r>
            <a:r>
              <a:rPr lang="nl-BE" dirty="0" err="1" smtClean="0"/>
              <a:t>created</a:t>
            </a:r>
            <a:endParaRPr lang="nl-BE" dirty="0" smtClean="0"/>
          </a:p>
          <a:p>
            <a:r>
              <a:rPr lang="nl-BE" b="1" dirty="0" err="1" smtClean="0"/>
              <a:t>MainPage.xaml.cs</a:t>
            </a:r>
            <a:endParaRPr lang="nl-BE" b="1" dirty="0" smtClean="0"/>
          </a:p>
          <a:p>
            <a:pPr lvl="1"/>
            <a:r>
              <a:rPr lang="nl-BE" dirty="0" err="1" smtClean="0"/>
              <a:t>Handle</a:t>
            </a:r>
            <a:r>
              <a:rPr lang="nl-BE" dirty="0" smtClean="0"/>
              <a:t> </a:t>
            </a:r>
            <a:r>
              <a:rPr lang="nl-BE" dirty="0" err="1" smtClean="0"/>
              <a:t>events</a:t>
            </a:r>
            <a:endParaRPr lang="nl-BE" dirty="0" smtClean="0"/>
          </a:p>
          <a:p>
            <a:pPr lvl="1"/>
            <a:r>
              <a:rPr lang="nl-BE" dirty="0" err="1" smtClean="0"/>
              <a:t>Dynamically</a:t>
            </a:r>
            <a:r>
              <a:rPr lang="nl-BE" dirty="0" smtClean="0"/>
              <a:t> </a:t>
            </a:r>
            <a:r>
              <a:rPr lang="nl-BE" dirty="0" err="1" smtClean="0"/>
              <a:t>create</a:t>
            </a:r>
            <a:r>
              <a:rPr lang="nl-BE" dirty="0" smtClean="0"/>
              <a:t> XAML </a:t>
            </a:r>
            <a:r>
              <a:rPr lang="nl-BE" dirty="0" err="1" smtClean="0"/>
              <a:t>elements</a:t>
            </a:r>
            <a:endParaRPr lang="nl-BE" dirty="0" smtClean="0"/>
          </a:p>
          <a:p>
            <a:pPr lvl="1"/>
            <a:r>
              <a:rPr lang="nl-BE" dirty="0" err="1" smtClean="0"/>
              <a:t>Connect</a:t>
            </a:r>
            <a:r>
              <a:rPr lang="nl-BE" dirty="0" smtClean="0"/>
              <a:t> to browser DOM</a:t>
            </a:r>
          </a:p>
          <a:p>
            <a:pPr lvl="1"/>
            <a:r>
              <a:rPr lang="nl-BE" dirty="0" err="1" smtClean="0"/>
              <a:t>Connect</a:t>
            </a:r>
            <a:r>
              <a:rPr lang="nl-BE" dirty="0" smtClean="0"/>
              <a:t> to </a:t>
            </a:r>
            <a:r>
              <a:rPr lang="nl-BE" dirty="0" err="1" smtClean="0"/>
              <a:t>external</a:t>
            </a:r>
            <a:r>
              <a:rPr lang="nl-BE" dirty="0" smtClean="0"/>
              <a:t> data (e.g. Web Services)</a:t>
            </a:r>
          </a:p>
          <a:p>
            <a:r>
              <a:rPr lang="nl-BE" b="1" dirty="0" err="1" smtClean="0"/>
              <a:t>MyControl.xaml.cs</a:t>
            </a:r>
            <a:endParaRPr lang="nl-BE" b="1" dirty="0" smtClean="0"/>
          </a:p>
          <a:p>
            <a:pPr lvl="1"/>
            <a:r>
              <a:rPr lang="nl-BE" dirty="0" err="1" smtClean="0"/>
              <a:t>Code-behind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control</a:t>
            </a:r>
            <a:endParaRPr lang="nl-B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Where</a:t>
            </a:r>
            <a:r>
              <a:rPr lang="nl-BE" dirty="0" smtClean="0"/>
              <a:t> to </a:t>
            </a:r>
            <a:r>
              <a:rPr lang="nl-BE" dirty="0" err="1" smtClean="0"/>
              <a:t>deploy</a:t>
            </a:r>
            <a:r>
              <a:rPr lang="nl-BE" dirty="0" smtClean="0"/>
              <a:t> the XAP?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b="1" dirty="0" smtClean="0"/>
              <a:t>Scope = Site</a:t>
            </a:r>
          </a:p>
          <a:p>
            <a:pPr lvl="1"/>
            <a:r>
              <a:rPr lang="nl-BE" dirty="0" smtClean="0"/>
              <a:t>Document </a:t>
            </a:r>
            <a:r>
              <a:rPr lang="nl-BE" dirty="0" err="1" smtClean="0"/>
              <a:t>Library</a:t>
            </a:r>
            <a:r>
              <a:rPr lang="nl-BE" dirty="0" smtClean="0"/>
              <a:t> in Site</a:t>
            </a:r>
            <a:br>
              <a:rPr lang="nl-BE" dirty="0" smtClean="0"/>
            </a:br>
            <a:endParaRPr lang="nl-BE" dirty="0" smtClean="0"/>
          </a:p>
          <a:p>
            <a:r>
              <a:rPr lang="nl-BE" b="1" dirty="0" smtClean="0"/>
              <a:t>Scope = IIS Web </a:t>
            </a:r>
            <a:r>
              <a:rPr lang="nl-BE" b="1" dirty="0" err="1" smtClean="0"/>
              <a:t>Application</a:t>
            </a:r>
            <a:endParaRPr lang="nl-BE" b="1" dirty="0" smtClean="0"/>
          </a:p>
          <a:p>
            <a:pPr lvl="1"/>
            <a:r>
              <a:rPr lang="nl-BE" dirty="0" err="1" smtClean="0"/>
              <a:t>ClientBin</a:t>
            </a:r>
            <a:r>
              <a:rPr lang="nl-BE" dirty="0" smtClean="0"/>
              <a:t> folder in IIS Web </a:t>
            </a:r>
            <a:r>
              <a:rPr lang="nl-BE" dirty="0" err="1" smtClean="0"/>
              <a:t>App</a:t>
            </a:r>
            <a:r>
              <a:rPr lang="nl-BE" dirty="0" smtClean="0"/>
              <a:t> folder</a:t>
            </a:r>
            <a:br>
              <a:rPr lang="nl-BE" dirty="0" smtClean="0"/>
            </a:br>
            <a:endParaRPr lang="nl-BE" dirty="0" smtClean="0"/>
          </a:p>
          <a:p>
            <a:r>
              <a:rPr lang="nl-BE" b="1" dirty="0" smtClean="0"/>
              <a:t>Scope = Server</a:t>
            </a:r>
          </a:p>
          <a:p>
            <a:pPr lvl="1"/>
            <a:r>
              <a:rPr lang="nl-BE" dirty="0" err="1" smtClean="0"/>
              <a:t>Layouts</a:t>
            </a:r>
            <a:r>
              <a:rPr lang="nl-BE" dirty="0" smtClean="0"/>
              <a:t> folder</a:t>
            </a:r>
          </a:p>
          <a:p>
            <a:pPr lvl="1"/>
            <a:r>
              <a:rPr lang="nl-BE" dirty="0" err="1" smtClean="0"/>
              <a:t>ControlTemplates</a:t>
            </a:r>
            <a:r>
              <a:rPr lang="nl-BE" dirty="0" smtClean="0"/>
              <a:t> folder</a:t>
            </a:r>
          </a:p>
          <a:p>
            <a:endParaRPr lang="nl-BE" dirty="0" smtClean="0"/>
          </a:p>
          <a:p>
            <a:r>
              <a:rPr lang="nl-BE" b="1" dirty="0" smtClean="0"/>
              <a:t>Scope = Web Part</a:t>
            </a:r>
          </a:p>
          <a:p>
            <a:pPr lvl="1"/>
            <a:r>
              <a:rPr lang="nl-BE" dirty="0" err="1" smtClean="0"/>
              <a:t>Embedded</a:t>
            </a:r>
            <a:r>
              <a:rPr lang="nl-BE" dirty="0" smtClean="0"/>
              <a:t> Resource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3FE71181A54587DB8B097B7E1B24" ma:contentTypeVersion="1" ma:contentTypeDescription="Create a new document." ma:contentTypeScope="" ma:versionID="51dff0d3e1a0f61684a1ba0e032e096f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http://intranet.sharepointblackops.com/Courses/SBC301/_layouts/DocIdRedir.aspx?ID=3CC2HQU7XWNV-56-14</Url>
      <Description>3CC2HQU7XWNV-56-14</Description>
    </_dlc_DocIdUrl>
    <_dlc_DocId xmlns="c83d3ea4-1015-4b4b-bfa9-09fbcd7aa64d">3CC2HQU7XWNV-56-14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AE72984-8317-4336-8647-29C4C18393B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58A5D296-85FF-44D7-A67B-4FCC1DC31CDD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100</TotalTime>
  <Words>542</Words>
  <Application>Microsoft Office PowerPoint</Application>
  <PresentationFormat>On-screen Show (4:3)</PresentationFormat>
  <Paragraphs>145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CPT_TEMPLATE</vt:lpstr>
      <vt:lpstr>Silverlight</vt:lpstr>
      <vt:lpstr>Agenda</vt:lpstr>
      <vt:lpstr>What is Silverlight?</vt:lpstr>
      <vt:lpstr>Getting Started with Silverlight</vt:lpstr>
      <vt:lpstr>Silverlight and SharePoint</vt:lpstr>
      <vt:lpstr>SharePoint Server Configuration</vt:lpstr>
      <vt:lpstr>XAML Essentials</vt:lpstr>
      <vt:lpstr>XAML Code Behind</vt:lpstr>
      <vt:lpstr>Where to deploy the XAP?</vt:lpstr>
      <vt:lpstr>Hosting Silverlight in Web Part - 1 </vt:lpstr>
      <vt:lpstr>Hosting Silverlight in Web Part - 2 </vt:lpstr>
      <vt:lpstr>Demo: Silverlight Enabled Web Part</vt:lpstr>
      <vt:lpstr>Communication with Silverlight</vt:lpstr>
      <vt:lpstr>Downloading Media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</dc:title>
  <dc:creator>TedP</dc:creator>
  <cp:lastModifiedBy>TedP</cp:lastModifiedBy>
  <cp:revision>17</cp:revision>
  <dcterms:created xsi:type="dcterms:W3CDTF">2009-07-13T13:06:56Z</dcterms:created>
  <dcterms:modified xsi:type="dcterms:W3CDTF">2010-02-25T15:37:45Z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0x01010007523FE71181A54587DB8B097B7E1B24</vt:lpwstr>
  </property>
  <property fmtid="{D5CDD505-2E9C-101B-9397-08002B2CF9AE}" pid="4" name="_dlc_DocIdItemGuid">
    <vt:lpwstr>87e5d8d3-2048-4f7b-bd51-ee7faa661db3</vt:lpwstr>
  </property>
</Properties>
</file>