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2.xml" ContentType="application/vnd.openxmlformats-officedocument.presentationml.slideLayout+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01 - SharePoint101</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01 - SharePoint101</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dirty="0"/>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WSS</a:t>
            </a:r>
            <a:r>
              <a:rPr lang="en-US" sz="1200" b="0" baseline="0" dirty="0" smtClean="0"/>
              <a:t> can provide a number of business solutions to your organization.  Need to organize the preparation of a new policy or proposal? Use a team site with list and libraries to organize of the supporting documents, as well as timelines and task management?</a:t>
            </a:r>
          </a:p>
          <a:p>
            <a:endParaRPr lang="en-US" sz="1200" b="0" baseline="0" dirty="0" smtClean="0"/>
          </a:p>
          <a:p>
            <a:r>
              <a:rPr lang="en-US" sz="1200" b="0" baseline="0" dirty="0" smtClean="0"/>
              <a:t>Your organization could utilize the wiki feature to document the services or products you provide.  The wiki allows for a creation of a knowledge management tool.</a:t>
            </a:r>
          </a:p>
          <a:p>
            <a:endParaRPr lang="en-US" sz="1200" b="0" baseline="0" dirty="0" smtClean="0"/>
          </a:p>
          <a:p>
            <a:r>
              <a:rPr lang="en-US" sz="1200" b="0" baseline="0" dirty="0" smtClean="0"/>
              <a:t>If you have a geographically separated team, WSS sites allow for your users to collaborate without the need to send emails.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Once</a:t>
            </a:r>
            <a:r>
              <a:rPr lang="en-US" sz="1200" b="0" baseline="0" dirty="0" smtClean="0"/>
              <a:t> you decide to go with MOSS 2007, you will find the ability to manage your sites will get easier.  With the addition of the Master Page and Page Layouts gallery, you will be able to make changes at one spot and all of the sites and/or pages that inherit will assume those changes.  </a:t>
            </a:r>
          </a:p>
          <a:p>
            <a:endParaRPr lang="en-US" sz="1200" b="0" baseline="0" dirty="0" smtClean="0"/>
          </a:p>
          <a:p>
            <a:r>
              <a:rPr lang="en-US" sz="1200" b="0" baseline="0" dirty="0" smtClean="0"/>
              <a:t>Other centrally managed services, such as search, m</a:t>
            </a:r>
            <a:r>
              <a:rPr lang="en-US" sz="1200" b="0" kern="1200" dirty="0" smtClean="0">
                <a:solidFill>
                  <a:schemeClr val="tx1"/>
                </a:solidFill>
                <a:latin typeface="+mn-lt"/>
                <a:ea typeface="+mn-ea"/>
                <a:cs typeface="+mn-cs"/>
              </a:rPr>
              <a:t>anaging user profiles, audiences,</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permissions, usage analytics,</a:t>
            </a:r>
            <a:r>
              <a:rPr lang="en-US" sz="1200" b="0" kern="1200" baseline="0" dirty="0" smtClean="0">
                <a:solidFill>
                  <a:schemeClr val="tx1"/>
                </a:solidFill>
                <a:latin typeface="+mn-lt"/>
                <a:ea typeface="+mn-ea"/>
                <a:cs typeface="+mn-cs"/>
              </a:rPr>
              <a:t> excel services and BDC, will be managed in one spot and then passed out to all of the web applications.  If you have several web applications, for example and internet site (http://internet) and an intranet site (http://portal), that are using SharePoint 2007 it may not make sense to have the server import the AD Data from active directory twice, once for each web application.  With Shared Services, the import is done once and then consumed by both web applications.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MOSS is built on top of WSS, you must have WSS v3 installed first and then you can upgrade to MOSS.</a:t>
            </a:r>
            <a:r>
              <a:rPr lang="en-US" sz="1200" b="0" baseline="0" dirty="0" smtClean="0"/>
              <a:t>  MOSS is the combination of SPS (SharePoint Portal Server) 2003 and CMS (Content Management Server) 2001.  SPS 2003 allowed companies to create a central entry point for all of the SharePoint Sites, it was frequently described as a place for the slow moving content, i.e. company mission statement, HR Policies, etc.  While WSS v2 was for collaboration, i.e. the creation of the company mission statement or a modification to an HR policy.  CMS 2001 was a product to enable companies to create public (internet) websites, for more information on CMS 2001, </a:t>
            </a:r>
            <a:r>
              <a:rPr lang="en-US" sz="1200" b="0" dirty="0" smtClean="0"/>
              <a:t>http://www.microsoft.com/cmserver/default.mspx</a:t>
            </a:r>
          </a:p>
          <a:p>
            <a:endParaRPr lang="en-US" b="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Need help choosing what version</a:t>
            </a:r>
            <a:r>
              <a:rPr lang="en-US" sz="1200" b="0" baseline="0" dirty="0" smtClean="0"/>
              <a:t> is right for you? </a:t>
            </a:r>
          </a:p>
          <a:p>
            <a:r>
              <a:rPr lang="en-US" sz="1200" b="0" baseline="0" dirty="0" smtClean="0"/>
              <a:t>Web Version - http://office.microsoft.com/en-us/sharepointtechnology/FX101758691033.aspx </a:t>
            </a:r>
          </a:p>
          <a:p>
            <a:r>
              <a:rPr lang="en-US" sz="1200" b="0" baseline="0" dirty="0" smtClean="0"/>
              <a:t>Excel Version - http://office.microsoft.com/en-us/sharepointserver/HA101978031033.aspx</a:t>
            </a:r>
          </a:p>
          <a:p>
            <a:endParaRPr lang="en-US" sz="1200" b="0" baseline="0" dirty="0" smtClean="0"/>
          </a:p>
          <a:p>
            <a:r>
              <a:rPr lang="en-US" sz="1200" b="0" baseline="0" dirty="0" smtClean="0"/>
              <a:t>Detailed Licensing http://office.microsoft.com/en-us/sharepointserver/FX101865111033.aspx </a:t>
            </a:r>
          </a:p>
          <a:p>
            <a:r>
              <a:rPr lang="en-US" sz="1200" b="0" baseline="0" dirty="0" smtClean="0"/>
              <a:t>Retail Pricing  http://office.microsoft.com/en-us/sharepointserver/FX102176831033.aspx</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The</a:t>
            </a:r>
            <a:r>
              <a:rPr lang="en-US" sz="1200" b="0" baseline="0" dirty="0" smtClean="0"/>
              <a:t> standard version of MOSS offers many features to help with the organization and presenting of data on the site.  Users can create their own approval workflows based on the built in workflow templates to track the progress of a document in need of approval.  The records management site will allow for records to be retained on the list items, documents, and pages that make up the site.  Not only will the item be kept, but the metadata will be maintained separately.  One of the biggest reasons to go with MOSS, is enterprise search.  With MOSS you have control over what a search is, and how it is presented. This will allow you to create a robust search solution for your entire organization.</a:t>
            </a:r>
            <a:endParaRPr lang="en-US" b="0" baseline="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000" b="0" dirty="0" smtClean="0">
                <a:latin typeface="Arial" pitchFamily="34" charset="0"/>
                <a:cs typeface="Arial" pitchFamily="34" charset="0"/>
              </a:rPr>
              <a:t>BDC – Business Data Catalog - A tool for pulling in your 3</a:t>
            </a:r>
            <a:r>
              <a:rPr lang="en-US" sz="1000" b="0" baseline="30000" dirty="0" smtClean="0">
                <a:latin typeface="Arial" pitchFamily="34" charset="0"/>
                <a:cs typeface="Arial" pitchFamily="34" charset="0"/>
              </a:rPr>
              <a:t>rd</a:t>
            </a:r>
            <a:r>
              <a:rPr lang="en-US" sz="1000" b="0" dirty="0" smtClean="0">
                <a:latin typeface="Arial" pitchFamily="34" charset="0"/>
                <a:cs typeface="Arial" pitchFamily="34" charset="0"/>
              </a:rPr>
              <a:t> party business data into SharePoint (Siebel, </a:t>
            </a:r>
            <a:r>
              <a:rPr lang="en-US" sz="1000" b="0" dirty="0" err="1" smtClean="0">
                <a:latin typeface="Arial" pitchFamily="34" charset="0"/>
                <a:cs typeface="Arial" pitchFamily="34" charset="0"/>
              </a:rPr>
              <a:t>Peoplesoft</a:t>
            </a:r>
            <a:r>
              <a:rPr lang="en-US" sz="1000" b="0" dirty="0" smtClean="0">
                <a:latin typeface="Arial" pitchFamily="34" charset="0"/>
                <a:cs typeface="Arial" pitchFamily="34" charset="0"/>
              </a:rPr>
              <a:t>, SAP, etc) and then displaying it, searching it, and even repurposing it.  Many companies have</a:t>
            </a:r>
            <a:r>
              <a:rPr lang="en-US" sz="1000" b="0" baseline="0" dirty="0" smtClean="0">
                <a:latin typeface="Arial" pitchFamily="34" charset="0"/>
                <a:cs typeface="Arial" pitchFamily="34" charset="0"/>
              </a:rPr>
              <a:t> several databases to store company information, and confused users attempting to decipher where they need to go to find each piece of information.  Using the BDC, you can present all of the information to the user in SharePoint, without them needing to know where it is being stored, allowing your users to become more productive.</a:t>
            </a:r>
            <a:endParaRPr lang="en-US" sz="1000" b="0" dirty="0" smtClean="0">
              <a:latin typeface="Arial" pitchFamily="34" charset="0"/>
              <a:cs typeface="Arial" pitchFamily="34" charset="0"/>
            </a:endParaRPr>
          </a:p>
          <a:p>
            <a:endParaRPr lang="en-US" sz="1000" b="0"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latin typeface="Arial" pitchFamily="34" charset="0"/>
                <a:cs typeface="Arial" pitchFamily="34" charset="0"/>
              </a:rPr>
              <a:t>Forms</a:t>
            </a:r>
            <a:r>
              <a:rPr lang="en-US" sz="1000" b="0" baseline="0" dirty="0" smtClean="0">
                <a:latin typeface="Arial" pitchFamily="34" charset="0"/>
                <a:cs typeface="Arial" pitchFamily="34" charset="0"/>
              </a:rPr>
              <a:t> Server </a:t>
            </a:r>
            <a:r>
              <a:rPr lang="en-US" sz="1000" b="0" dirty="0" smtClean="0">
                <a:latin typeface="Arial" pitchFamily="34" charset="0"/>
                <a:cs typeface="Arial" pitchFamily="34" charset="0"/>
              </a:rPr>
              <a:t>– There are numerous</a:t>
            </a:r>
            <a:r>
              <a:rPr lang="en-US" sz="1000" b="0" baseline="0" dirty="0" smtClean="0">
                <a:latin typeface="Arial" pitchFamily="34" charset="0"/>
                <a:cs typeface="Arial" pitchFamily="34" charset="0"/>
              </a:rPr>
              <a:t> paper forms floating around offices everyday.  A user fills out the form, places it in a mailbox or emails it to the appropriate recipient who then take the data and enters it into another program.  There are two problems with this scenario: it creates extra work and there are more chances for error.  Using form server, forms can be created using InfoPath and then filled out using a standard internet browser.  At the time of submission data can be sent to a SharePoint library, an email, or a database.</a:t>
            </a:r>
            <a:endParaRPr lang="en-US" sz="1000" b="0"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latin typeface="Arial" pitchFamily="34" charset="0"/>
                <a:cs typeface="Arial" pitchFamily="34" charset="0"/>
              </a:rPr>
              <a:t>Excel Services –</a:t>
            </a:r>
            <a:r>
              <a:rPr lang="en-US" sz="1000" b="0" baseline="0" dirty="0" smtClean="0">
                <a:latin typeface="Arial" pitchFamily="34" charset="0"/>
                <a:cs typeface="Arial" pitchFamily="34" charset="0"/>
              </a:rPr>
              <a:t> You have all probably experienced the nuisance of emailing a spreadsheet out to five different people and a few weeks later receiving the spreadsheet back as five different versions.  Excel is a great application but has never done well in terms of an enterprise solution, until now.  With Excel Services, excel workbooks can be stored and presented on SharePoint Pages.  You can even allow for parameters, that allow users to change the numbers, but not allowing them change the original spreadsheet.  A great example of this may be a “what if “analysis for product sales.  The worksheet can be presented to the managers needing to run “what if” analysis computations on a page, they can make the changes to the numbers they are allowed to edit and the receive a calculation back.  If the formula driving this analysis needs to changed the owner of the form can make the change and the next time  user hits the page the worksheet will be using the new formula.</a:t>
            </a:r>
            <a:endParaRPr lang="en-US" sz="1000" dirty="0">
              <a:latin typeface="Arial" pitchFamily="34" charset="0"/>
              <a:cs typeface="Arial" pitchFamily="34" charset="0"/>
            </a:endParaRPr>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More Information - http://office.microsoft.com/en-us/formsserver/FX100490391033.aspx</a:t>
            </a:r>
          </a:p>
          <a:p>
            <a:endParaRPr lang="en-US" sz="1200" b="0" dirty="0" smtClean="0"/>
          </a:p>
          <a:p>
            <a:r>
              <a:rPr lang="en-US" sz="1200" b="0" dirty="0" smtClean="0"/>
              <a:t>Unlimited internet edition is for Non Employee access only</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More information</a:t>
            </a:r>
            <a:r>
              <a:rPr lang="en-US" sz="1200" b="0" baseline="0" dirty="0" smtClean="0"/>
              <a:t> on Search Server http://office.microsoft.com/en-us/sharepointsearch/FX101729721033.aspx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If the SharePoint</a:t>
            </a:r>
            <a:r>
              <a:rPr lang="en-US" sz="1200" b="0" baseline="0" dirty="0" smtClean="0"/>
              <a:t> sites you are creating are for external non-employee users, the internet edition may be your best choice cost wise.  This is the license you would use for a public anonymous website, instead of purchases licenses for an undetermined number of anonymous users.  Remember this license grants you unlimited non-employee access.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*This</a:t>
            </a:r>
            <a:r>
              <a:rPr lang="en-US" sz="1200" b="0" baseline="0" dirty="0" smtClean="0"/>
              <a:t> is a rough outline, the speed at which we progress through the modules will vary.</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*This</a:t>
            </a:r>
            <a:r>
              <a:rPr lang="en-US" sz="1200" b="0" baseline="0" dirty="0" smtClean="0"/>
              <a:t> is a rough outline, the speed at which we progress through the modules will vary.</a:t>
            </a:r>
            <a:endParaRPr lang="en-US" sz="1200" b="0" dirty="0" smtClean="0"/>
          </a:p>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16065"/>
          <p:cNvSpPr>
            <a:spLocks noGrp="1" noRot="1" noChangeAspect="1" noTextEdit="1"/>
          </p:cNvSpPr>
          <p:nvPr>
            <p:ph type="sldImg"/>
          </p:nvPr>
        </p:nvSpPr>
        <p:spPr>
          <a:xfrm>
            <a:off x="787400" y="479425"/>
            <a:ext cx="5765800" cy="4325938"/>
          </a:xfrm>
          <a:noFill/>
          <a:ln cap="flat">
            <a:headEnd type="none" w="med" len="med"/>
            <a:tailEnd type="none" w="med" len="med"/>
          </a:ln>
        </p:spPr>
      </p:sp>
      <p:sp>
        <p:nvSpPr>
          <p:cNvPr id="216067" name="Rectangle 21606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5" name="Slide Number Placeholder 4"/>
          <p:cNvSpPr>
            <a:spLocks noGrp="1"/>
          </p:cNvSpPr>
          <p:nvPr>
            <p:ph type="sldNum" sz="quarter" idx="11"/>
          </p:nvPr>
        </p:nvSpPr>
        <p:spPr/>
        <p:txBody>
          <a:bodyPr/>
          <a:lstStyle/>
          <a:p>
            <a:fld id="{073E6628-0705-4E34-90AA-D61A964D0AFD}"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SharePoint is a business solution for many different issues that arise in</a:t>
            </a:r>
            <a:r>
              <a:rPr lang="en-US" sz="1200" b="0" baseline="0" dirty="0" smtClean="0"/>
              <a:t> a company.  As consultants, each environment we see is different in terms of the business purpose it serves.  To get ideas on how you might get the most out of this technology, see the case studies posted here:  </a:t>
            </a:r>
            <a:r>
              <a:rPr lang="en-US" sz="1200" dirty="0" smtClean="0"/>
              <a:t>http://www.microsoft.com/sharepoint/prodinfo/evidence.mspx </a:t>
            </a:r>
          </a:p>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a:t>
            </a:r>
            <a:r>
              <a:rPr lang="en-US" sz="1200" b="0" baseline="0" dirty="0" smtClean="0"/>
              <a:t> collaboration environment you are looking at is a demo, based on some of the best features we have seen used in intranet environments.  This demo environment is available on your image, and you will actually be walking through and interacting with it at the end of this module.</a:t>
            </a:r>
            <a:endParaRPr lang="en-US" sz="1200" b="0" dirty="0" smtClean="0"/>
          </a:p>
          <a:p>
            <a:endParaRPr lang="en-US" sz="1200" b="0" dirty="0" smtClean="0"/>
          </a:p>
          <a:p>
            <a:r>
              <a:rPr lang="en-US" sz="1200" b="0" dirty="0" smtClean="0"/>
              <a:t>With</a:t>
            </a:r>
            <a:r>
              <a:rPr lang="en-US" sz="1200" b="0" baseline="0" dirty="0" smtClean="0"/>
              <a:t> SharePoint 2003, people frequently said it looks like SharePoint.  Now with MOSS 2007, many of the websites you are visiting on the web are using the SharePoint technology for their web publishing needs.  With the ability to use master pages in this version companies are able to place their own personal branding on their sites.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Before</a:t>
            </a:r>
            <a:r>
              <a:rPr lang="en-US" sz="1200" b="0" baseline="0" dirty="0" smtClean="0"/>
              <a:t> we go any further, it is important to get some terminology out of the way.  Whether you have seen previous versions of SharePoint or not, please pay attention to these two slides, terminology has changed since the last version and it will be used frequently in this class.  Each of these terms will be discussed in more detail as we progress through the class.</a:t>
            </a:r>
          </a:p>
          <a:p>
            <a:endParaRPr lang="en-US" b="0" baseline="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u="sng"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Acronyms:</a:t>
            </a:r>
          </a:p>
          <a:p>
            <a:r>
              <a:rPr lang="en-US" sz="1200" b="0" dirty="0" smtClean="0"/>
              <a:t>STS –</a:t>
            </a:r>
            <a:r>
              <a:rPr lang="en-US" sz="1200" b="0" baseline="0" dirty="0" smtClean="0"/>
              <a:t> SharePoint Team Services</a:t>
            </a:r>
          </a:p>
          <a:p>
            <a:r>
              <a:rPr lang="en-US" sz="1200" b="0" baseline="0" dirty="0" smtClean="0"/>
              <a:t>SPS – SharePoint Portal Server</a:t>
            </a:r>
          </a:p>
          <a:p>
            <a:r>
              <a:rPr lang="en-US" sz="1200" b="0" baseline="0" dirty="0" smtClean="0"/>
              <a:t>WSS – Windows SharePoint Services</a:t>
            </a:r>
          </a:p>
          <a:p>
            <a:r>
              <a:rPr lang="en-US" sz="1200" b="0" baseline="0" dirty="0" smtClean="0"/>
              <a:t>MOSS – Microsoft Office SharePoint Server</a:t>
            </a:r>
          </a:p>
          <a:p>
            <a:endParaRPr lang="en-US" sz="1200" dirty="0" smtClean="0"/>
          </a:p>
          <a:p>
            <a:r>
              <a:rPr lang="en-US" sz="1200" b="0" dirty="0" smtClean="0"/>
              <a:t>Before</a:t>
            </a:r>
            <a:r>
              <a:rPr lang="en-US" sz="1200" b="0" baseline="0" dirty="0" smtClean="0"/>
              <a:t> making the purchase of SharePoint it is important to determine which version of SharePoint is best for your organization.  To help with this process, visit http://office.microsoft.com/en-us/sharepointtechnology/FX101758691033.aspx</a:t>
            </a:r>
          </a:p>
          <a:p>
            <a:endParaRPr lang="en-US" sz="1200" b="0" dirty="0" smtClean="0"/>
          </a:p>
          <a:p>
            <a:endParaRPr lang="en-US" sz="1200" dirty="0" smtClean="0"/>
          </a:p>
          <a:p>
            <a:endParaRPr lang="en-US" sz="12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CAL</a:t>
            </a:r>
            <a:r>
              <a:rPr lang="en-US" sz="1200" b="0" baseline="0" dirty="0" smtClean="0"/>
              <a:t> refers to </a:t>
            </a:r>
            <a:r>
              <a:rPr lang="en-US" sz="1200" b="0" dirty="0" smtClean="0"/>
              <a:t>Client Access License,</a:t>
            </a:r>
            <a:r>
              <a:rPr lang="en-US" sz="1200" b="0" baseline="0" dirty="0" smtClean="0"/>
              <a:t> f</a:t>
            </a:r>
            <a:r>
              <a:rPr lang="en-US" sz="1200" b="0" dirty="0" smtClean="0"/>
              <a:t>or</a:t>
            </a:r>
            <a:r>
              <a:rPr lang="en-US" sz="1200" b="0" baseline="0" dirty="0" smtClean="0"/>
              <a:t> more details on Windows Server 2003 licensing please see http://www.microsoft.com/windowsserver2003/howtobuy/licensing/overview.mspx.  Basically if you have a CAL’s for Windows Server 2003 for all of your users, you have the ability to build WSS v3 sites.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101</a:t>
            </a:r>
          </a:p>
        </p:txBody>
      </p:sp>
      <p:sp>
        <p:nvSpPr>
          <p:cNvPr id="3" name="Subtitle 2"/>
          <p:cNvSpPr>
            <a:spLocks noGrp="1"/>
          </p:cNvSpPr>
          <p:nvPr>
            <p:ph type="subTitle" idx="1"/>
          </p:nvPr>
        </p:nvSpPr>
        <p:spPr/>
        <p:txBody>
          <a:bodyPr/>
          <a:lstStyle/>
          <a:p>
            <a:r>
              <a:rPr lang="en-US" dirty="0" smtClean="0"/>
              <a:t>Module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with WSS</a:t>
            </a:r>
            <a:endParaRPr lang="en-US" dirty="0"/>
          </a:p>
        </p:txBody>
      </p:sp>
      <p:sp>
        <p:nvSpPr>
          <p:cNvPr id="3" name="Text Placeholder 2"/>
          <p:cNvSpPr>
            <a:spLocks noGrp="1"/>
          </p:cNvSpPr>
          <p:nvPr>
            <p:ph type="body" idx="1"/>
          </p:nvPr>
        </p:nvSpPr>
        <p:spPr/>
        <p:txBody>
          <a:bodyPr/>
          <a:lstStyle/>
          <a:p>
            <a:r>
              <a:rPr lang="en-US" dirty="0" smtClean="0"/>
              <a:t>WSS provides Collaboration Tools</a:t>
            </a:r>
          </a:p>
          <a:p>
            <a:pPr lvl="1"/>
            <a:r>
              <a:rPr lang="en-US" dirty="0" smtClean="0"/>
              <a:t>Collaboration templates for lists and libraries</a:t>
            </a:r>
          </a:p>
          <a:p>
            <a:pPr lvl="1"/>
            <a:r>
              <a:rPr lang="en-US" dirty="0" smtClean="0"/>
              <a:t>Provides basis for collaboration across teams</a:t>
            </a:r>
          </a:p>
          <a:p>
            <a:r>
              <a:rPr lang="en-US" dirty="0" smtClean="0"/>
              <a:t>Team Site can be designed with…</a:t>
            </a:r>
          </a:p>
          <a:p>
            <a:pPr lvl="1"/>
            <a:r>
              <a:rPr lang="en-US" dirty="0" smtClean="0"/>
              <a:t>Document Libraries (file sharing)</a:t>
            </a:r>
          </a:p>
          <a:p>
            <a:pPr lvl="1"/>
            <a:r>
              <a:rPr lang="en-US" dirty="0" smtClean="0"/>
              <a:t>Lists (calendars, contacts, links)</a:t>
            </a:r>
          </a:p>
          <a:p>
            <a:pPr lvl="1"/>
            <a:r>
              <a:rPr lang="en-US" dirty="0" smtClean="0"/>
              <a:t>Surveys, discussion forms</a:t>
            </a:r>
          </a:p>
          <a:p>
            <a:pPr lvl="1"/>
            <a:r>
              <a:rPr lang="en-US" dirty="0" smtClean="0"/>
              <a:t>Web 2.0 (RSS, wikis, blogs)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WSS v3 Team Site</a:t>
            </a:r>
            <a:endParaRPr lang="en-US" dirty="0"/>
          </a:p>
        </p:txBody>
      </p:sp>
      <p:sp>
        <p:nvSpPr>
          <p:cNvPr id="3" name="Text Placeholder 2"/>
          <p:cNvSpPr>
            <a:spLocks noGrp="1"/>
          </p:cNvSpPr>
          <p:nvPr>
            <p:ph type="body" idx="1"/>
          </p:nvPr>
        </p:nvSpPr>
        <p:spPr/>
        <p:txBody>
          <a:bodyPr/>
          <a:lstStyle/>
          <a:p>
            <a:r>
              <a:rPr lang="en-US" dirty="0" smtClean="0"/>
              <a:t>Walkthrough of basic collaboration site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4800" y="2895600"/>
            <a:ext cx="8414501" cy="2590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a:t>
            </a:r>
            <a:endParaRPr lang="en-US" dirty="0"/>
          </a:p>
        </p:txBody>
      </p:sp>
      <p:sp>
        <p:nvSpPr>
          <p:cNvPr id="3" name="Text Placeholder 2"/>
          <p:cNvSpPr>
            <a:spLocks noGrp="1"/>
          </p:cNvSpPr>
          <p:nvPr>
            <p:ph type="body" idx="1"/>
          </p:nvPr>
        </p:nvSpPr>
        <p:spPr/>
        <p:txBody>
          <a:bodyPr/>
          <a:lstStyle/>
          <a:p>
            <a:r>
              <a:rPr lang="en-US" dirty="0" smtClean="0"/>
              <a:t>Microsoft Office SharePoint Server 2007</a:t>
            </a:r>
          </a:p>
          <a:p>
            <a:r>
              <a:rPr lang="en-US" dirty="0" smtClean="0"/>
              <a:t>Requires both a per server license and CALs</a:t>
            </a:r>
          </a:p>
          <a:p>
            <a:r>
              <a:rPr lang="en-US" dirty="0" smtClean="0"/>
              <a:t>Usage:</a:t>
            </a:r>
          </a:p>
          <a:p>
            <a:pPr lvl="1"/>
            <a:r>
              <a:rPr lang="en-US" dirty="0" smtClean="0"/>
              <a:t>Organization and aggregation (Intranet site)</a:t>
            </a:r>
          </a:p>
          <a:p>
            <a:pPr lvl="1"/>
            <a:r>
              <a:rPr lang="en-US" dirty="0" smtClean="0"/>
              <a:t>Publishing controlled sites (Internet site)</a:t>
            </a:r>
          </a:p>
          <a:p>
            <a:r>
              <a:rPr lang="en-US" dirty="0" smtClean="0"/>
              <a:t>Has reusable, centrally managed 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MOSS come from?</a:t>
            </a:r>
            <a:endParaRPr lang="en-US" dirty="0"/>
          </a:p>
        </p:txBody>
      </p:sp>
      <p:sp>
        <p:nvSpPr>
          <p:cNvPr id="3" name="Text Placeholder 2"/>
          <p:cNvSpPr>
            <a:spLocks noGrp="1"/>
          </p:cNvSpPr>
          <p:nvPr>
            <p:ph type="body" idx="1"/>
          </p:nvPr>
        </p:nvSpPr>
        <p:spPr/>
        <p:txBody>
          <a:bodyPr/>
          <a:lstStyle/>
          <a:p>
            <a:r>
              <a:rPr lang="en-US" dirty="0" smtClean="0"/>
              <a:t>A collaboration of several Microsoft technologies</a:t>
            </a:r>
          </a:p>
          <a:p>
            <a:pPr lvl="1"/>
            <a:r>
              <a:rPr lang="en-US" dirty="0" smtClean="0"/>
              <a:t>WSS (collaboration)</a:t>
            </a:r>
          </a:p>
          <a:p>
            <a:pPr lvl="1"/>
            <a:r>
              <a:rPr lang="en-US" dirty="0" smtClean="0"/>
              <a:t>SPS 2003 (aggregation)</a:t>
            </a:r>
          </a:p>
          <a:p>
            <a:pPr lvl="1"/>
            <a:r>
              <a:rPr lang="en-US" dirty="0" smtClean="0"/>
              <a:t>CMS 2001 (web publishing)</a:t>
            </a:r>
          </a:p>
          <a:p>
            <a:endParaRPr lang="en-US" dirty="0" smtClean="0"/>
          </a:p>
          <a:p>
            <a:r>
              <a:rPr lang="en-US" dirty="0" smtClean="0"/>
              <a:t>Opens </a:t>
            </a:r>
            <a:r>
              <a:rPr lang="en-US" smtClean="0"/>
              <a:t>doors for </a:t>
            </a:r>
            <a:r>
              <a:rPr lang="en-US" dirty="0" smtClean="0"/>
              <a:t>standardizing of one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several options to choose from</a:t>
            </a:r>
            <a:endParaRPr lang="en-US" dirty="0"/>
          </a:p>
        </p:txBody>
      </p:sp>
      <p:sp>
        <p:nvSpPr>
          <p:cNvPr id="3" name="Text Placeholder 2"/>
          <p:cNvSpPr>
            <a:spLocks noGrp="1"/>
          </p:cNvSpPr>
          <p:nvPr>
            <p:ph type="body" idx="1"/>
          </p:nvPr>
        </p:nvSpPr>
        <p:spPr/>
        <p:txBody>
          <a:bodyPr/>
          <a:lstStyle/>
          <a:p>
            <a:r>
              <a:rPr lang="en-US" dirty="0" smtClean="0"/>
              <a:t>Two Main Choices</a:t>
            </a:r>
          </a:p>
          <a:p>
            <a:pPr lvl="1"/>
            <a:r>
              <a:rPr lang="en-US" dirty="0" smtClean="0"/>
              <a:t>MOSS 2007 Standard</a:t>
            </a:r>
          </a:p>
          <a:p>
            <a:pPr lvl="1"/>
            <a:r>
              <a:rPr lang="en-US" dirty="0" smtClean="0"/>
              <a:t>MOSS 2007 Enterprise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Standard</a:t>
            </a:r>
            <a:endParaRPr lang="en-US" dirty="0"/>
          </a:p>
        </p:txBody>
      </p:sp>
      <p:sp>
        <p:nvSpPr>
          <p:cNvPr id="3" name="Text Placeholder 2"/>
          <p:cNvSpPr>
            <a:spLocks noGrp="1"/>
          </p:cNvSpPr>
          <p:nvPr>
            <p:ph type="body" idx="1"/>
          </p:nvPr>
        </p:nvSpPr>
        <p:spPr/>
        <p:txBody>
          <a:bodyPr>
            <a:normAutofit/>
          </a:bodyPr>
          <a:lstStyle/>
          <a:p>
            <a:r>
              <a:rPr lang="en-US" dirty="0" smtClean="0"/>
              <a:t>Some key features</a:t>
            </a:r>
          </a:p>
          <a:p>
            <a:pPr lvl="1"/>
            <a:r>
              <a:rPr lang="en-US" dirty="0" smtClean="0"/>
              <a:t>Portal template for building your intranet</a:t>
            </a:r>
          </a:p>
          <a:p>
            <a:pPr lvl="1"/>
            <a:r>
              <a:rPr lang="en-US" dirty="0" smtClean="0"/>
              <a:t>User Profiles, Social networking and My Sites</a:t>
            </a:r>
          </a:p>
          <a:p>
            <a:pPr lvl="1"/>
            <a:r>
              <a:rPr lang="en-US" dirty="0" smtClean="0"/>
              <a:t>Site Directory for organizing sites in the enterprise</a:t>
            </a:r>
          </a:p>
          <a:p>
            <a:pPr lvl="1"/>
            <a:r>
              <a:rPr lang="en-US" dirty="0" smtClean="0"/>
              <a:t>Rollup web parts for aggregating info</a:t>
            </a:r>
          </a:p>
          <a:p>
            <a:pPr lvl="1"/>
            <a:r>
              <a:rPr lang="en-US" dirty="0" smtClean="0"/>
              <a:t>Enterprise search</a:t>
            </a:r>
          </a:p>
          <a:p>
            <a:pPr lvl="1"/>
            <a:r>
              <a:rPr lang="en-US" dirty="0" smtClean="0"/>
              <a:t>Publishing features</a:t>
            </a:r>
          </a:p>
          <a:p>
            <a:pPr lvl="1"/>
            <a:r>
              <a:rPr lang="en-US" dirty="0" smtClean="0"/>
              <a:t>Built in Workflows</a:t>
            </a:r>
          </a:p>
          <a:p>
            <a:pPr lvl="1"/>
            <a:r>
              <a:rPr lang="en-US" dirty="0" smtClean="0"/>
              <a:t>Records Management</a:t>
            </a:r>
          </a:p>
          <a:p>
            <a:pPr lvl="1">
              <a:buNone/>
            </a:pPr>
            <a:endParaRPr lang="en-US" dirty="0" smtClean="0"/>
          </a:p>
          <a:p>
            <a:pPr lvl="1"/>
            <a:endParaRPr lang="en-US" dirty="0" smtClean="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Enterprise</a:t>
            </a:r>
            <a:endParaRPr lang="en-US" dirty="0"/>
          </a:p>
        </p:txBody>
      </p:sp>
      <p:sp>
        <p:nvSpPr>
          <p:cNvPr id="3" name="Text Placeholder 2"/>
          <p:cNvSpPr>
            <a:spLocks noGrp="1"/>
          </p:cNvSpPr>
          <p:nvPr>
            <p:ph type="body" idx="1"/>
          </p:nvPr>
        </p:nvSpPr>
        <p:spPr/>
        <p:txBody>
          <a:bodyPr>
            <a:normAutofit/>
          </a:bodyPr>
          <a:lstStyle/>
          <a:p>
            <a:r>
              <a:rPr lang="en-US" dirty="0" smtClean="0"/>
              <a:t>Everything from standard edition plus</a:t>
            </a:r>
          </a:p>
          <a:p>
            <a:pPr lvl="1"/>
            <a:r>
              <a:rPr lang="en-US" dirty="0" smtClean="0"/>
              <a:t>BDC </a:t>
            </a:r>
          </a:p>
          <a:p>
            <a:pPr lvl="1"/>
            <a:r>
              <a:rPr lang="en-US" dirty="0" smtClean="0"/>
              <a:t>Forms Server </a:t>
            </a:r>
          </a:p>
          <a:p>
            <a:pPr lvl="1"/>
            <a:r>
              <a:rPr lang="en-US" dirty="0" smtClean="0"/>
              <a:t>Excel Services</a:t>
            </a:r>
          </a:p>
          <a:p>
            <a:pPr lvl="1"/>
            <a:r>
              <a:rPr lang="en-US" dirty="0" smtClean="0"/>
              <a:t>More web parts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Server 2007</a:t>
            </a:r>
            <a:endParaRPr lang="en-US" dirty="0"/>
          </a:p>
        </p:txBody>
      </p:sp>
      <p:sp>
        <p:nvSpPr>
          <p:cNvPr id="3" name="Text Placeholder 2"/>
          <p:cNvSpPr>
            <a:spLocks noGrp="1"/>
          </p:cNvSpPr>
          <p:nvPr>
            <p:ph type="body" idx="1"/>
          </p:nvPr>
        </p:nvSpPr>
        <p:spPr/>
        <p:txBody>
          <a:bodyPr/>
          <a:lstStyle/>
          <a:p>
            <a:r>
              <a:rPr lang="en-US" dirty="0" smtClean="0"/>
              <a:t>Can be bought separate from MOSS</a:t>
            </a:r>
          </a:p>
          <a:p>
            <a:r>
              <a:rPr lang="en-US" dirty="0" smtClean="0"/>
              <a:t>Licensed per server + CALs</a:t>
            </a:r>
          </a:p>
          <a:p>
            <a:r>
              <a:rPr lang="en-US" dirty="0" smtClean="0"/>
              <a:t>Unlimited Internet edition available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for Search</a:t>
            </a:r>
            <a:endParaRPr lang="en-US" dirty="0"/>
          </a:p>
        </p:txBody>
      </p:sp>
      <p:sp>
        <p:nvSpPr>
          <p:cNvPr id="3" name="Text Placeholder 2"/>
          <p:cNvSpPr>
            <a:spLocks noGrp="1"/>
          </p:cNvSpPr>
          <p:nvPr>
            <p:ph type="body" idx="1"/>
          </p:nvPr>
        </p:nvSpPr>
        <p:spPr/>
        <p:txBody>
          <a:bodyPr/>
          <a:lstStyle/>
          <a:p>
            <a:r>
              <a:rPr lang="en-US" dirty="0" smtClean="0"/>
              <a:t>Purchase MOSS search functionality standalone</a:t>
            </a:r>
          </a:p>
          <a:p>
            <a:r>
              <a:rPr lang="en-US" dirty="0" smtClean="0"/>
              <a:t>Comes in two flavors:</a:t>
            </a:r>
          </a:p>
          <a:p>
            <a:pPr lvl="1"/>
            <a:r>
              <a:rPr lang="en-US" dirty="0" smtClean="0"/>
              <a:t>Standard - index up to 500,000 items</a:t>
            </a:r>
          </a:p>
          <a:p>
            <a:pPr lvl="1"/>
            <a:r>
              <a:rPr lang="en-US" dirty="0" smtClean="0"/>
              <a:t>Enterprise - index unlimited items</a:t>
            </a:r>
          </a:p>
          <a:p>
            <a:pPr lvl="1"/>
            <a:endParaRPr lang="en-US" dirty="0" smtClean="0"/>
          </a:p>
          <a:p>
            <a:r>
              <a:rPr lang="en-US" dirty="0" smtClean="0"/>
              <a:t>No BDC</a:t>
            </a:r>
          </a:p>
          <a:p>
            <a:r>
              <a:rPr lang="en-US" dirty="0" smtClean="0"/>
              <a:t>Licensed per server, no CALs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Internet Edition</a:t>
            </a:r>
            <a:endParaRPr lang="en-US" dirty="0"/>
          </a:p>
        </p:txBody>
      </p:sp>
      <p:sp>
        <p:nvSpPr>
          <p:cNvPr id="3" name="Text Placeholder 2"/>
          <p:cNvSpPr>
            <a:spLocks noGrp="1"/>
          </p:cNvSpPr>
          <p:nvPr>
            <p:ph type="body" idx="1"/>
          </p:nvPr>
        </p:nvSpPr>
        <p:spPr/>
        <p:txBody>
          <a:bodyPr/>
          <a:lstStyle/>
          <a:p>
            <a:r>
              <a:rPr lang="en-US" dirty="0" smtClean="0"/>
              <a:t>Same features as MOSS Enterprise.</a:t>
            </a:r>
          </a:p>
          <a:p>
            <a:r>
              <a:rPr lang="en-US" dirty="0" smtClean="0"/>
              <a:t>Allows unlimited </a:t>
            </a:r>
            <a:r>
              <a:rPr lang="en-US" u="sng" dirty="0" smtClean="0"/>
              <a:t>NON EMPLOYEE</a:t>
            </a:r>
            <a:r>
              <a:rPr lang="en-US" dirty="0" smtClean="0"/>
              <a:t> access</a:t>
            </a:r>
          </a:p>
          <a:p>
            <a:r>
              <a:rPr lang="en-US" dirty="0" smtClean="0"/>
              <a:t>Licensed per server, no CALs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SharePoint</a:t>
            </a:r>
          </a:p>
          <a:p>
            <a:r>
              <a:rPr lang="en-US" dirty="0" smtClean="0"/>
              <a:t>Ideas and Examples of Uses</a:t>
            </a:r>
          </a:p>
          <a:p>
            <a:r>
              <a:rPr lang="en-US" dirty="0" smtClean="0"/>
              <a:t>Commonly Used Terms</a:t>
            </a:r>
          </a:p>
          <a:p>
            <a:r>
              <a:rPr lang="en-US" dirty="0" smtClean="0"/>
              <a:t>WSS vs. MOSS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Text Placeholder 2"/>
          <p:cNvSpPr>
            <a:spLocks noGrp="1"/>
          </p:cNvSpPr>
          <p:nvPr>
            <p:ph type="body" idx="1"/>
          </p:nvPr>
        </p:nvSpPr>
        <p:spPr/>
        <p:txBody>
          <a:bodyPr/>
          <a:lstStyle/>
          <a:p>
            <a:pPr algn="ctr"/>
            <a:r>
              <a:rPr lang="en-US" dirty="0" smtClean="0"/>
              <a:t>Walkthrough the MOSS 2007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Outline</a:t>
            </a:r>
            <a:endParaRPr lang="en-US" dirty="0"/>
          </a:p>
        </p:txBody>
      </p:sp>
      <p:sp>
        <p:nvSpPr>
          <p:cNvPr id="3" name="Content Placeholder 2"/>
          <p:cNvSpPr>
            <a:spLocks noGrp="1"/>
          </p:cNvSpPr>
          <p:nvPr>
            <p:ph idx="1"/>
          </p:nvPr>
        </p:nvSpPr>
        <p:spPr/>
        <p:txBody>
          <a:bodyPr/>
          <a:lstStyle/>
          <a:p>
            <a:r>
              <a:rPr lang="en-US" dirty="0" smtClean="0"/>
              <a:t>Day 1</a:t>
            </a:r>
          </a:p>
          <a:p>
            <a:pPr lvl="1"/>
            <a:r>
              <a:rPr lang="en-US" dirty="0" smtClean="0"/>
              <a:t>SharePoint 101</a:t>
            </a:r>
          </a:p>
          <a:p>
            <a:pPr lvl="1"/>
            <a:r>
              <a:rPr lang="en-US" dirty="0" smtClean="0"/>
              <a:t>Lists and Web Parts</a:t>
            </a:r>
          </a:p>
          <a:p>
            <a:pPr lvl="1"/>
            <a:r>
              <a:rPr lang="en-US" dirty="0" smtClean="0"/>
              <a:t>Document Management</a:t>
            </a:r>
          </a:p>
          <a:p>
            <a:pPr lvl="1"/>
            <a:endParaRPr lang="en-US" dirty="0" smtClean="0"/>
          </a:p>
          <a:p>
            <a:r>
              <a:rPr lang="en-US" dirty="0" smtClean="0"/>
              <a:t>Day 2</a:t>
            </a:r>
          </a:p>
          <a:p>
            <a:pPr lvl="1"/>
            <a:r>
              <a:rPr lang="en-US" dirty="0" smtClean="0"/>
              <a:t>Advanced List Management</a:t>
            </a:r>
          </a:p>
          <a:p>
            <a:pPr lvl="1"/>
            <a:r>
              <a:rPr lang="en-US" dirty="0" smtClean="0"/>
              <a:t>Sites and Security</a:t>
            </a:r>
          </a:p>
          <a:p>
            <a:pPr lvl="1"/>
            <a:r>
              <a:rPr lang="en-US" dirty="0" smtClean="0"/>
              <a:t>Navigation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Outline Cont.	</a:t>
            </a:r>
            <a:endParaRPr lang="en-US" dirty="0"/>
          </a:p>
        </p:txBody>
      </p:sp>
      <p:sp>
        <p:nvSpPr>
          <p:cNvPr id="3" name="Content Placeholder 2"/>
          <p:cNvSpPr>
            <a:spLocks noGrp="1"/>
          </p:cNvSpPr>
          <p:nvPr>
            <p:ph idx="1"/>
          </p:nvPr>
        </p:nvSpPr>
        <p:spPr/>
        <p:txBody>
          <a:bodyPr/>
          <a:lstStyle/>
          <a:p>
            <a:r>
              <a:rPr lang="en-US" dirty="0" smtClean="0"/>
              <a:t>Day 3</a:t>
            </a:r>
          </a:p>
          <a:p>
            <a:pPr lvl="1"/>
            <a:r>
              <a:rPr lang="en-US" dirty="0" smtClean="0"/>
              <a:t>Information Architecture and Governance</a:t>
            </a:r>
          </a:p>
          <a:p>
            <a:pPr lvl="1"/>
            <a:r>
              <a:rPr lang="en-US" dirty="0" smtClean="0"/>
              <a:t>Web 2.0</a:t>
            </a:r>
          </a:p>
          <a:p>
            <a:pPr lvl="1"/>
            <a:r>
              <a:rPr lang="en-US" dirty="0" smtClean="0"/>
              <a:t>Search</a:t>
            </a:r>
          </a:p>
          <a:p>
            <a:endParaRPr lang="en-US" dirty="0" smtClean="0"/>
          </a:p>
          <a:p>
            <a:r>
              <a:rPr lang="en-US" dirty="0" smtClean="0"/>
              <a:t>Day 4</a:t>
            </a:r>
          </a:p>
          <a:p>
            <a:pPr lvl="1"/>
            <a:r>
              <a:rPr lang="en-US" dirty="0" smtClean="0"/>
              <a:t>Meeting Workspaces</a:t>
            </a:r>
          </a:p>
          <a:p>
            <a:pPr lvl="1"/>
            <a:r>
              <a:rPr lang="en-US" dirty="0" smtClean="0"/>
              <a:t>Enterprise Features</a:t>
            </a:r>
          </a:p>
          <a:p>
            <a:pPr lvl="1"/>
            <a:r>
              <a:rPr lang="en-US" dirty="0" smtClean="0"/>
              <a:t>Building a Portal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noChangeArrowheads="1"/>
          </p:cNvSpPr>
          <p:nvPr>
            <p:ph type="title"/>
          </p:nvPr>
        </p:nvSpPr>
        <p:spPr/>
        <p:txBody>
          <a:bodyPr/>
          <a:lstStyle/>
          <a:p>
            <a:r>
              <a:rPr lang="en-US" dirty="0" smtClean="0"/>
              <a:t>Student Questionnaire</a:t>
            </a:r>
          </a:p>
        </p:txBody>
      </p:sp>
      <p:sp>
        <p:nvSpPr>
          <p:cNvPr id="6" name="Content Placeholder 5"/>
          <p:cNvSpPr>
            <a:spLocks noGrp="1"/>
          </p:cNvSpPr>
          <p:nvPr>
            <p:ph idx="1"/>
          </p:nvPr>
        </p:nvSpPr>
        <p:spPr/>
        <p:txBody>
          <a:bodyPr>
            <a:normAutofit/>
          </a:bodyPr>
          <a:lstStyle/>
          <a:p>
            <a:r>
              <a:rPr lang="en-US" sz="2200" dirty="0" smtClean="0"/>
              <a:t>What's Your Name?</a:t>
            </a:r>
          </a:p>
          <a:p>
            <a:endParaRPr lang="en-US" sz="2200" dirty="0" smtClean="0"/>
          </a:p>
          <a:p>
            <a:r>
              <a:rPr lang="en-US" sz="2200" dirty="0" smtClean="0"/>
              <a:t>What Company are you with?</a:t>
            </a:r>
          </a:p>
          <a:p>
            <a:endParaRPr lang="en-US" sz="2200" dirty="0" smtClean="0"/>
          </a:p>
          <a:p>
            <a:r>
              <a:rPr lang="en-US" sz="2200" dirty="0" smtClean="0"/>
              <a:t>What is your current experience with SharePoint?</a:t>
            </a:r>
          </a:p>
          <a:p>
            <a:endParaRPr lang="en-US" sz="2200" dirty="0" smtClean="0"/>
          </a:p>
          <a:p>
            <a:r>
              <a:rPr lang="en-US" sz="2200" dirty="0" smtClean="0"/>
              <a:t>What is the one question you came to class wanting the answer to?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SharePoint thing?</a:t>
            </a:r>
            <a:endParaRPr lang="en-US" dirty="0"/>
          </a:p>
        </p:txBody>
      </p:sp>
      <p:sp>
        <p:nvSpPr>
          <p:cNvPr id="3" name="Content Placeholder 2"/>
          <p:cNvSpPr>
            <a:spLocks noGrp="1"/>
          </p:cNvSpPr>
          <p:nvPr>
            <p:ph idx="1"/>
          </p:nvPr>
        </p:nvSpPr>
        <p:spPr/>
        <p:txBody>
          <a:bodyPr/>
          <a:lstStyle/>
          <a:p>
            <a:r>
              <a:rPr lang="en-US" dirty="0" smtClean="0"/>
              <a:t>A solution for:</a:t>
            </a:r>
          </a:p>
          <a:p>
            <a:pPr lvl="1"/>
            <a:r>
              <a:rPr lang="en-US" dirty="0" smtClean="0"/>
              <a:t>Document Management</a:t>
            </a:r>
          </a:p>
          <a:p>
            <a:pPr lvl="1"/>
            <a:r>
              <a:rPr lang="en-US" dirty="0" smtClean="0"/>
              <a:t>Collaboration</a:t>
            </a:r>
          </a:p>
          <a:p>
            <a:pPr lvl="1"/>
            <a:r>
              <a:rPr lang="en-US" dirty="0" smtClean="0"/>
              <a:t>Sharing and Publishing Information (Internet)</a:t>
            </a:r>
          </a:p>
          <a:p>
            <a:pPr lvl="1"/>
            <a:r>
              <a:rPr lang="en-US" dirty="0" smtClean="0"/>
              <a:t>Enterprise Search</a:t>
            </a:r>
          </a:p>
          <a:p>
            <a:pPr lvl="1"/>
            <a:r>
              <a:rPr lang="en-US" dirty="0" smtClean="0"/>
              <a:t>Business Intelligence (Dashboards)</a:t>
            </a:r>
          </a:p>
          <a:p>
            <a:pPr lvl="1"/>
            <a:r>
              <a:rPr lang="en-US" dirty="0" smtClean="0"/>
              <a:t>Business Processes and Electronically creating and storing Forms</a:t>
            </a:r>
          </a:p>
          <a:p>
            <a:pPr lvl="1"/>
            <a:endParaRPr lang="en-US" dirty="0" smtClean="0"/>
          </a:p>
          <a:p>
            <a:r>
              <a:rPr lang="en-US" dirty="0" smtClean="0"/>
              <a:t>What are your plans for SharePoint?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I seen it before?</a:t>
            </a:r>
            <a:endParaRPr lang="en-US" dirty="0"/>
          </a:p>
        </p:txBody>
      </p:sp>
      <p:sp>
        <p:nvSpPr>
          <p:cNvPr id="3" name="Content Placeholder 2"/>
          <p:cNvSpPr>
            <a:spLocks noGrp="1"/>
          </p:cNvSpPr>
          <p:nvPr>
            <p:ph idx="1"/>
          </p:nvPr>
        </p:nvSpPr>
        <p:spPr/>
        <p:txBody>
          <a:bodyPr/>
          <a:lstStyle/>
          <a:p>
            <a:r>
              <a:rPr lang="en-US" dirty="0" smtClean="0"/>
              <a:t>Check out typical collaboration environment</a:t>
            </a:r>
          </a:p>
          <a:p>
            <a:r>
              <a:rPr lang="en-US" dirty="0" smtClean="0"/>
              <a:t>Check out public websites</a:t>
            </a:r>
          </a:p>
          <a:p>
            <a:pPr lvl="1"/>
            <a:r>
              <a:rPr lang="en-US" dirty="0" smtClean="0"/>
              <a:t>www.sharepoint911.com</a:t>
            </a:r>
          </a:p>
          <a:p>
            <a:pPr lvl="1"/>
            <a:r>
              <a:rPr lang="en-US" dirty="0" smtClean="0"/>
              <a:t>www.sqlpass.org</a:t>
            </a:r>
          </a:p>
          <a:p>
            <a:pPr lvl="1"/>
            <a:r>
              <a:rPr lang="en-US" dirty="0" smtClean="0"/>
              <a:t>www.paulmitchell.com</a:t>
            </a:r>
          </a:p>
          <a:p>
            <a:pPr lvl="1"/>
            <a:r>
              <a:rPr lang="en-US" dirty="0" smtClean="0"/>
              <a:t>www.hedkandi.com</a:t>
            </a:r>
          </a:p>
          <a:p>
            <a:pPr lvl="1"/>
            <a:r>
              <a:rPr lang="en-US" dirty="0" smtClean="0"/>
              <a:t>www.ocps.net</a:t>
            </a:r>
          </a:p>
          <a:p>
            <a:pPr lvl="1"/>
            <a:r>
              <a:rPr lang="en-US" dirty="0" smtClean="0"/>
              <a:t>www.directenergy.com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 Used Terms</a:t>
            </a:r>
            <a:endParaRPr lang="en-US" dirty="0"/>
          </a:p>
        </p:txBody>
      </p:sp>
      <p:graphicFrame>
        <p:nvGraphicFramePr>
          <p:cNvPr id="4" name="Content Placeholder 3"/>
          <p:cNvGraphicFramePr>
            <a:graphicFrameLocks noGrp="1"/>
          </p:cNvGraphicFramePr>
          <p:nvPr>
            <p:ph idx="1"/>
          </p:nvPr>
        </p:nvGraphicFramePr>
        <p:xfrm>
          <a:off x="381000" y="1447800"/>
          <a:ext cx="8382000" cy="4937760"/>
        </p:xfrm>
        <a:graphic>
          <a:graphicData uri="http://schemas.openxmlformats.org/drawingml/2006/table">
            <a:tbl>
              <a:tblPr firstRow="1" bandRow="1">
                <a:tableStyleId>{5C22544A-7EE6-4342-B048-85BDC9FD1C3A}</a:tableStyleId>
              </a:tblPr>
              <a:tblGrid>
                <a:gridCol w="2743200"/>
                <a:gridCol w="5638800"/>
              </a:tblGrid>
              <a:tr h="822960">
                <a:tc>
                  <a:txBody>
                    <a:bodyPr/>
                    <a:lstStyle/>
                    <a:p>
                      <a:pPr algn="ctr"/>
                      <a:r>
                        <a:rPr lang="en-US" dirty="0" smtClean="0"/>
                        <a:t>Term</a:t>
                      </a:r>
                      <a:endParaRPr lang="en-US" dirty="0"/>
                    </a:p>
                  </a:txBody>
                  <a:tcPr anchor="ctr"/>
                </a:tc>
                <a:tc>
                  <a:txBody>
                    <a:bodyPr/>
                    <a:lstStyle/>
                    <a:p>
                      <a:pPr algn="ctr"/>
                      <a:r>
                        <a:rPr lang="en-US" dirty="0" smtClean="0"/>
                        <a:t>Definition</a:t>
                      </a:r>
                      <a:endParaRPr lang="en-US" dirty="0"/>
                    </a:p>
                  </a:txBody>
                  <a:tcPr anchor="ctr"/>
                </a:tc>
              </a:tr>
              <a:tr h="822960">
                <a:tc>
                  <a:txBody>
                    <a:bodyPr/>
                    <a:lstStyle/>
                    <a:p>
                      <a:pPr algn="ctr"/>
                      <a:r>
                        <a:rPr lang="en-US" dirty="0" smtClean="0"/>
                        <a:t>MOSS</a:t>
                      </a:r>
                      <a:endParaRPr lang="en-US" dirty="0"/>
                    </a:p>
                  </a:txBody>
                  <a:tcPr anchor="ctr"/>
                </a:tc>
                <a:tc>
                  <a:txBody>
                    <a:bodyPr/>
                    <a:lstStyle/>
                    <a:p>
                      <a:r>
                        <a:rPr lang="en-US" dirty="0" smtClean="0"/>
                        <a:t>Microsoft</a:t>
                      </a:r>
                      <a:r>
                        <a:rPr lang="en-US" baseline="0" dirty="0" smtClean="0"/>
                        <a:t> Office SharePoint Server </a:t>
                      </a:r>
                      <a:endParaRPr lang="en-US" dirty="0"/>
                    </a:p>
                  </a:txBody>
                  <a:tcPr/>
                </a:tc>
              </a:tr>
              <a:tr h="822960">
                <a:tc>
                  <a:txBody>
                    <a:bodyPr/>
                    <a:lstStyle/>
                    <a:p>
                      <a:pPr algn="ctr"/>
                      <a:r>
                        <a:rPr lang="en-US" dirty="0" smtClean="0"/>
                        <a:t>WSS</a:t>
                      </a:r>
                      <a:endParaRPr lang="en-US" dirty="0"/>
                    </a:p>
                  </a:txBody>
                  <a:tcPr anchor="ctr"/>
                </a:tc>
                <a:tc>
                  <a:txBody>
                    <a:bodyPr/>
                    <a:lstStyle/>
                    <a:p>
                      <a:r>
                        <a:rPr lang="en-US" dirty="0" smtClean="0"/>
                        <a:t>Windows SharePoint</a:t>
                      </a:r>
                      <a:r>
                        <a:rPr lang="en-US" baseline="0" dirty="0" smtClean="0"/>
                        <a:t> Services</a:t>
                      </a:r>
                      <a:endParaRPr lang="en-US" dirty="0"/>
                    </a:p>
                  </a:txBody>
                  <a:tcPr/>
                </a:tc>
              </a:tr>
              <a:tr h="822960">
                <a:tc>
                  <a:txBody>
                    <a:bodyPr/>
                    <a:lstStyle/>
                    <a:p>
                      <a:pPr algn="ctr"/>
                      <a:r>
                        <a:rPr lang="en-US" dirty="0" smtClean="0"/>
                        <a:t>Central Administration</a:t>
                      </a:r>
                      <a:endParaRPr lang="en-US" dirty="0"/>
                    </a:p>
                  </a:txBody>
                  <a:tcPr anchor="ctr"/>
                </a:tc>
                <a:tc>
                  <a:txBody>
                    <a:bodyPr/>
                    <a:lstStyle/>
                    <a:p>
                      <a:r>
                        <a:rPr lang="en-US" dirty="0" smtClean="0"/>
                        <a:t>Where settings are configured</a:t>
                      </a:r>
                      <a:r>
                        <a:rPr lang="en-US" baseline="0" dirty="0" smtClean="0"/>
                        <a:t> that affect the entire SharePoint Server</a:t>
                      </a:r>
                      <a:endParaRPr lang="en-US" dirty="0"/>
                    </a:p>
                  </a:txBody>
                  <a:tcPr/>
                </a:tc>
              </a:tr>
              <a:tr h="822960">
                <a:tc>
                  <a:txBody>
                    <a:bodyPr/>
                    <a:lstStyle/>
                    <a:p>
                      <a:pPr algn="ctr"/>
                      <a:r>
                        <a:rPr lang="en-US" dirty="0" smtClean="0"/>
                        <a:t>Shared Services</a:t>
                      </a:r>
                      <a:endParaRPr lang="en-US" dirty="0"/>
                    </a:p>
                  </a:txBody>
                  <a:tcPr anchor="ctr"/>
                </a:tc>
                <a:tc>
                  <a:txBody>
                    <a:bodyPr/>
                    <a:lstStyle/>
                    <a:p>
                      <a:r>
                        <a:rPr lang="en-US" dirty="0" smtClean="0"/>
                        <a:t>Centrally reusable common services. </a:t>
                      </a:r>
                      <a:endParaRPr lang="en-US" dirty="0"/>
                    </a:p>
                  </a:txBody>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Site Collection</a:t>
                      </a:r>
                    </a:p>
                    <a:p>
                      <a:pPr algn="ctr"/>
                      <a:endParaRPr lang="en-US" dirty="0"/>
                    </a:p>
                  </a:txBody>
                  <a:tcPr anchor="ctr"/>
                </a:tc>
                <a:tc>
                  <a:txBody>
                    <a:bodyPr/>
                    <a:lstStyle/>
                    <a:p>
                      <a:r>
                        <a:rPr lang="en-US" baseline="0" dirty="0" smtClean="0"/>
                        <a:t>  A container made up of sites, which share administrative settings.</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 Used Terms</a:t>
            </a:r>
            <a:endParaRPr lang="en-US" dirty="0"/>
          </a:p>
        </p:txBody>
      </p:sp>
      <p:graphicFrame>
        <p:nvGraphicFramePr>
          <p:cNvPr id="4" name="Content Placeholder 3"/>
          <p:cNvGraphicFramePr>
            <a:graphicFrameLocks noGrp="1"/>
          </p:cNvGraphicFramePr>
          <p:nvPr>
            <p:ph idx="1"/>
          </p:nvPr>
        </p:nvGraphicFramePr>
        <p:xfrm>
          <a:off x="381000" y="1447800"/>
          <a:ext cx="8382000" cy="4114800"/>
        </p:xfrm>
        <a:graphic>
          <a:graphicData uri="http://schemas.openxmlformats.org/drawingml/2006/table">
            <a:tbl>
              <a:tblPr firstRow="1" bandRow="1">
                <a:tableStyleId>{5C22544A-7EE6-4342-B048-85BDC9FD1C3A}</a:tableStyleId>
              </a:tblPr>
              <a:tblGrid>
                <a:gridCol w="2743200"/>
                <a:gridCol w="5638800"/>
              </a:tblGrid>
              <a:tr h="822960">
                <a:tc>
                  <a:txBody>
                    <a:bodyPr/>
                    <a:lstStyle/>
                    <a:p>
                      <a:pPr algn="ctr"/>
                      <a:r>
                        <a:rPr lang="en-US" dirty="0" smtClean="0"/>
                        <a:t>Term</a:t>
                      </a:r>
                      <a:endParaRPr lang="en-US" dirty="0"/>
                    </a:p>
                  </a:txBody>
                  <a:tcPr anchor="ctr"/>
                </a:tc>
                <a:tc>
                  <a:txBody>
                    <a:bodyPr/>
                    <a:lstStyle/>
                    <a:p>
                      <a:pPr algn="ctr"/>
                      <a:r>
                        <a:rPr lang="en-US" dirty="0" smtClean="0"/>
                        <a:t>Definition</a:t>
                      </a:r>
                      <a:endParaRPr lang="en-US" dirty="0"/>
                    </a:p>
                  </a:txBody>
                  <a:tcPr anchor="ctr"/>
                </a:tc>
              </a:tr>
              <a:tr h="822960">
                <a:tc>
                  <a:txBody>
                    <a:bodyPr/>
                    <a:lstStyle/>
                    <a:p>
                      <a:pPr algn="ctr"/>
                      <a:r>
                        <a:rPr lang="en-US" dirty="0" smtClean="0"/>
                        <a:t>Site</a:t>
                      </a:r>
                      <a:endParaRPr lang="en-US" dirty="0"/>
                    </a:p>
                  </a:txBody>
                  <a:tcPr anchor="ctr"/>
                </a:tc>
                <a:tc>
                  <a:txBody>
                    <a:bodyPr/>
                    <a:lstStyle/>
                    <a:p>
                      <a:r>
                        <a:rPr lang="en-US" dirty="0" smtClean="0"/>
                        <a:t>A grouping of lists</a:t>
                      </a:r>
                      <a:r>
                        <a:rPr lang="en-US" baseline="0" dirty="0" smtClean="0"/>
                        <a:t> and libraries around a common topic.  The site uses pages to display the content.</a:t>
                      </a:r>
                      <a:endParaRPr lang="en-US" dirty="0"/>
                    </a:p>
                  </a:txBody>
                  <a:tcPr/>
                </a:tc>
              </a:tr>
              <a:tr h="822960">
                <a:tc>
                  <a:txBody>
                    <a:bodyPr/>
                    <a:lstStyle/>
                    <a:p>
                      <a:pPr algn="ctr"/>
                      <a:r>
                        <a:rPr lang="en-US" dirty="0" smtClean="0"/>
                        <a:t>Page</a:t>
                      </a:r>
                      <a:endParaRPr lang="en-US" dirty="0"/>
                    </a:p>
                  </a:txBody>
                  <a:tcPr anchor="ctr"/>
                </a:tc>
                <a:tc>
                  <a:txBody>
                    <a:bodyPr/>
                    <a:lstStyle/>
                    <a:p>
                      <a:r>
                        <a:rPr lang="en-US" dirty="0" smtClean="0"/>
                        <a:t>An area for displaying</a:t>
                      </a:r>
                      <a:r>
                        <a:rPr lang="en-US" baseline="0" dirty="0" smtClean="0"/>
                        <a:t> the lists and libraries created on a site.</a:t>
                      </a:r>
                      <a:endParaRPr lang="en-US" dirty="0"/>
                    </a:p>
                  </a:txBody>
                  <a:tcPr/>
                </a:tc>
              </a:tr>
              <a:tr h="822960">
                <a:tc>
                  <a:txBody>
                    <a:bodyPr/>
                    <a:lstStyle/>
                    <a:p>
                      <a:pPr algn="ctr"/>
                      <a:r>
                        <a:rPr lang="en-US" dirty="0" smtClean="0"/>
                        <a:t>Document</a:t>
                      </a:r>
                      <a:r>
                        <a:rPr lang="en-US" baseline="0" dirty="0" smtClean="0"/>
                        <a:t> Library</a:t>
                      </a:r>
                      <a:endParaRPr lang="en-US" dirty="0"/>
                    </a:p>
                  </a:txBody>
                  <a:tcPr anchor="ctr"/>
                </a:tc>
                <a:tc>
                  <a:txBody>
                    <a:bodyPr/>
                    <a:lstStyle/>
                    <a:p>
                      <a:r>
                        <a:rPr lang="en-US" dirty="0" smtClean="0"/>
                        <a:t>An area to create, store, and manage files on a site.</a:t>
                      </a:r>
                      <a:endParaRPr lang="en-US" dirty="0"/>
                    </a:p>
                  </a:txBody>
                  <a:tcPr/>
                </a:tc>
              </a:tr>
              <a:tr h="822960">
                <a:tc>
                  <a:txBody>
                    <a:bodyPr/>
                    <a:lstStyle/>
                    <a:p>
                      <a:pPr algn="ctr"/>
                      <a:r>
                        <a:rPr lang="en-US" dirty="0" smtClean="0"/>
                        <a:t>List</a:t>
                      </a:r>
                      <a:endParaRPr lang="en-US" dirty="0"/>
                    </a:p>
                  </a:txBody>
                  <a:tcPr anchor="ctr"/>
                </a:tc>
                <a:tc>
                  <a:txBody>
                    <a:bodyPr/>
                    <a:lstStyle/>
                    <a:p>
                      <a:r>
                        <a:rPr lang="en-US" dirty="0" smtClean="0"/>
                        <a:t>An area to store,</a:t>
                      </a:r>
                      <a:r>
                        <a:rPr lang="en-US" baseline="0" dirty="0" smtClean="0"/>
                        <a:t> create, and manage items on a site.  Think of a database.</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SharePoint Story</a:t>
            </a:r>
            <a:endParaRPr lang="en-US" dirty="0"/>
          </a:p>
        </p:txBody>
      </p:sp>
      <p:sp>
        <p:nvSpPr>
          <p:cNvPr id="3" name="Text Placeholder 2"/>
          <p:cNvSpPr>
            <a:spLocks noGrp="1"/>
          </p:cNvSpPr>
          <p:nvPr>
            <p:ph type="body" idx="1"/>
          </p:nvPr>
        </p:nvSpPr>
        <p:spPr/>
        <p:txBody>
          <a:bodyPr/>
          <a:lstStyle/>
          <a:p>
            <a:r>
              <a:rPr lang="en-US" dirty="0" smtClean="0"/>
              <a:t>Where did SharePoint come from?</a:t>
            </a:r>
          </a:p>
          <a:p>
            <a:pPr lvl="1"/>
            <a:r>
              <a:rPr lang="en-US" dirty="0" smtClean="0"/>
              <a:t>V1 – STS and SPS 2001</a:t>
            </a:r>
          </a:p>
          <a:p>
            <a:pPr lvl="1"/>
            <a:r>
              <a:rPr lang="en-US" dirty="0" smtClean="0"/>
              <a:t>V2 – WSS v2 and SPS 2003</a:t>
            </a:r>
          </a:p>
          <a:p>
            <a:pPr lvl="1"/>
            <a:r>
              <a:rPr lang="en-US" dirty="0" smtClean="0"/>
              <a:t>V3 – WSS v3 and MOSS 2007</a:t>
            </a:r>
          </a:p>
          <a:p>
            <a:pPr lvl="1"/>
            <a:endParaRPr lang="en-US" dirty="0" smtClean="0"/>
          </a:p>
          <a:p>
            <a:r>
              <a:rPr lang="en-US" dirty="0" smtClean="0"/>
              <a:t>There is no such thing as SharePoint 2007</a:t>
            </a:r>
          </a:p>
          <a:p>
            <a:pPr lvl="1"/>
            <a:r>
              <a:rPr lang="en-US" dirty="0" smtClean="0"/>
              <a:t>However, people often say the term out loud</a:t>
            </a:r>
          </a:p>
          <a:p>
            <a:pPr lvl="1"/>
            <a:r>
              <a:rPr lang="en-US" dirty="0" smtClean="0"/>
              <a:t>Term represents related technologies not a product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Windows SharePoint Service 3.0 (WSS)</a:t>
            </a:r>
            <a:endParaRPr lang="en-US" sz="2800" dirty="0"/>
          </a:p>
        </p:txBody>
      </p:sp>
      <p:sp>
        <p:nvSpPr>
          <p:cNvPr id="3" name="Text Placeholder 2"/>
          <p:cNvSpPr>
            <a:spLocks noGrp="1"/>
          </p:cNvSpPr>
          <p:nvPr>
            <p:ph type="body" idx="1"/>
          </p:nvPr>
        </p:nvSpPr>
        <p:spPr/>
        <p:txBody>
          <a:bodyPr/>
          <a:lstStyle/>
          <a:p>
            <a:r>
              <a:rPr lang="en-US" dirty="0" smtClean="0"/>
              <a:t>WSS often referred to as a “free” product</a:t>
            </a:r>
          </a:p>
          <a:p>
            <a:pPr lvl="1"/>
            <a:r>
              <a:rPr lang="en-US" dirty="0" smtClean="0"/>
              <a:t>Licensed as part of Windows 2003 Server (Win2K3)</a:t>
            </a:r>
          </a:p>
          <a:p>
            <a:pPr lvl="1"/>
            <a:r>
              <a:rPr lang="en-US" dirty="0" smtClean="0"/>
              <a:t>Win2K3 CAL applies to sites running on WSS</a:t>
            </a:r>
          </a:p>
          <a:p>
            <a:r>
              <a:rPr lang="en-US" dirty="0" smtClean="0"/>
              <a:t>WSS is platform for building web-based solutions</a:t>
            </a:r>
          </a:p>
          <a:p>
            <a:pPr lvl="1"/>
            <a:r>
              <a:rPr lang="en-US" dirty="0" smtClean="0"/>
              <a:t>Storage and Web Presentation</a:t>
            </a:r>
          </a:p>
          <a:p>
            <a:pPr lvl="1"/>
            <a:r>
              <a:rPr lang="en-US" dirty="0" smtClean="0"/>
              <a:t>Authorization/User management</a:t>
            </a:r>
          </a:p>
          <a:p>
            <a:pPr lvl="1"/>
            <a:r>
              <a:rPr lang="en-US" dirty="0" smtClean="0"/>
              <a:t>Interface to the Windows Workflow Foundation</a:t>
            </a:r>
          </a:p>
          <a:p>
            <a:pPr lvl="1"/>
            <a:r>
              <a:rPr lang="en-US" dirty="0" smtClean="0"/>
              <a:t>APIs, Web Services that can be extended</a:t>
            </a:r>
          </a:p>
          <a:p>
            <a:pPr lvl="1"/>
            <a:r>
              <a:rPr lang="en-US" dirty="0" smtClean="0"/>
              <a:t>Collaboration Tools and features</a:t>
            </a:r>
          </a:p>
          <a:p>
            <a:pPr lvl="1"/>
            <a:endParaRPr lang="en-US" dirty="0" smtClean="0"/>
          </a:p>
        </p:txBody>
      </p:sp>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http://intranet.sharepointblackops.com/Courses/SBU201/_layouts/DocIdRedir.aspx?ID=3CC2HQU7XWNV-62-2</Url>
      <Description>3CC2HQU7XWNV-62-2</Description>
    </_dlc_DocIdUrl>
    <_dlc_DocId xmlns="c83d3ea4-1015-4b4b-bfa9-09fbcd7aa64d">3CC2HQU7XWNV-62-2</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CA8E4D2-EC38-4BDC-B522-8D9CE8B0279B}"/>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77A89931-E5F8-46E2-9713-05EC2A70DF4C}"/>
</file>

<file path=docProps/app.xml><?xml version="1.0" encoding="utf-8"?>
<Properties xmlns="http://schemas.openxmlformats.org/officeDocument/2006/extended-properties" xmlns:vt="http://schemas.openxmlformats.org/officeDocument/2006/docPropsVTypes">
  <Template>CPT_TEMPLATE</Template>
  <TotalTime>1</TotalTime>
  <Words>2387</Words>
  <Application>Microsoft Office PowerPoint</Application>
  <PresentationFormat>On-screen Show (4:3)</PresentationFormat>
  <Paragraphs>247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CPT_TEMPLATE</vt:lpstr>
      <vt:lpstr>SharePoint 101</vt:lpstr>
      <vt:lpstr>Agenda</vt:lpstr>
      <vt:lpstr>Student Questionnaire</vt:lpstr>
      <vt:lpstr>What is this SharePoint thing?</vt:lpstr>
      <vt:lpstr>Have I seen it before?</vt:lpstr>
      <vt:lpstr>Commonly Used Terms</vt:lpstr>
      <vt:lpstr>Commonly Used Terms</vt:lpstr>
      <vt:lpstr>The Great SharePoint Story</vt:lpstr>
      <vt:lpstr>Windows SharePoint Service 3.0 (WSS)</vt:lpstr>
      <vt:lpstr>Collaboration with WSS</vt:lpstr>
      <vt:lpstr>Demo: WSS v3 Team Site</vt:lpstr>
      <vt:lpstr>MOSS 2007</vt:lpstr>
      <vt:lpstr>Where did MOSS come from?</vt:lpstr>
      <vt:lpstr>There are several options to choose from</vt:lpstr>
      <vt:lpstr>MOSS 2007 Standard</vt:lpstr>
      <vt:lpstr>MOSS 2007 Enterprise</vt:lpstr>
      <vt:lpstr>Forms Server 2007</vt:lpstr>
      <vt:lpstr>SharePoint Server for Search</vt:lpstr>
      <vt:lpstr>MOSS 2007 Internet Edition</vt:lpstr>
      <vt:lpstr>Demo! </vt:lpstr>
      <vt:lpstr>Class Outline</vt:lpstr>
      <vt:lpstr>Class Outline Cont.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TedP</dc:creator>
  <cp:lastModifiedBy>TedP</cp:lastModifiedBy>
  <cp:revision>2</cp:revision>
  <dcterms:created xsi:type="dcterms:W3CDTF">2009-07-09T15:25:23Z</dcterms:created>
  <dcterms:modified xsi:type="dcterms:W3CDTF">2009-07-09T15:27:15Z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6f1634f5-06fc-4c8e-9510-f4a31d2c0092</vt:lpwstr>
  </property>
</Properties>
</file>