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s/slide1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slideLayouts/slideLayout5.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slideLayouts/slideLayout4.xml" ContentType="application/vnd.openxmlformats-officedocument.presentationml.slideLayout+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clrMru>
    <a:srgbClr val="4C2710"/>
    <a:srgbClr val="87451D"/>
    <a:srgbClr val="1F100B"/>
    <a:srgbClr val="9F002D"/>
    <a:srgbClr val="002100"/>
    <a:srgbClr val="2E3917"/>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0033" autoAdjust="0"/>
  </p:normalViewPr>
  <p:slideViewPr>
    <p:cSldViewPr>
      <p:cViewPr varScale="1">
        <p:scale>
          <a:sx n="114" d="100"/>
          <a:sy n="114" d="100"/>
        </p:scale>
        <p:origin x="-8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24"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ustomXml" Target="../customXml/item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02 - Storing Data in Lists and Utilizing Web Parts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02 - Storing Data in Lists and Utilizing Web Parts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v3.0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a:xfrm>
            <a:off x="787400" y="479425"/>
            <a:ext cx="5765800" cy="4325938"/>
          </a:xfrm>
        </p:spPr>
      </p:sp>
      <p:sp>
        <p:nvSpPr>
          <p:cNvPr id="7" name="Notes Placeholder 6"/>
          <p:cNvSpPr>
            <a:spLocks noGrp="1"/>
          </p:cNvSpPr>
          <p:nvPr>
            <p:ph type="body" idx="1"/>
          </p:nvPr>
        </p:nvSpPr>
        <p:spPr/>
        <p:txBody>
          <a:bodyPr>
            <a:normAutofit/>
          </a:bodyPr>
          <a:lstStyle/>
          <a:p>
            <a:endParaRPr lang="en-US"/>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list settings</a:t>
            </a:r>
            <a:r>
              <a:rPr lang="en-US" sz="1200" b="0" baseline="0" dirty="0" smtClean="0"/>
              <a:t> menu presents you with all of the settings available for the entire list.  Throughout this class you will become familiar with most of the options listed on this page.  It would benefit you to take time during each lab, to check out the settings available.  In addition to the settings you see here, the options to edit or create new columns and views are also found on this page.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Web Parts</a:t>
            </a:r>
            <a:r>
              <a:rPr lang="en-US" sz="1200" b="0" baseline="0" dirty="0" smtClean="0"/>
              <a:t> are the method with which the data held in the lists and libraries is presented to the user.  In the first lab, when you viewed the sales team site, the list of announcements and events are both web parts.  Web parts are controls that allow you to modify the appearance, content, and behavior of the pages.</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List View</a:t>
            </a:r>
            <a:r>
              <a:rPr lang="en-US" sz="1200" b="0" baseline="0" dirty="0" smtClean="0"/>
              <a:t> web parts are web parts that display SharePoint lists and libraries.  Some may wonder, why would you present a web part on a page if you have the data already stored in a list?  Using a web part allows you to show a tailored view to users.  You may have a document library that holds all of the documents for new product, but using web parts you may create a entire page that shows ordering instructions, expected delivery dates, and only the marketing related documents from the document library to the sales team.  For the accounting team, they are going to want to  see a completely different set of documents and items related to profit, and number of hours spent developing this particular product.</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Functional</a:t>
            </a:r>
            <a:r>
              <a:rPr lang="en-US" sz="1200" b="0" baseline="0" dirty="0" smtClean="0"/>
              <a:t> web parts perform different actions.  They may in the case of the core results web part do a search, or content editor web part transform a page using html.  The web parts available vary with the version of SharePoint.  To see a great list of what is included with WSS v3 </a:t>
            </a:r>
            <a:r>
              <a:rPr lang="en-US" sz="1200" b="0" baseline="0" dirty="0" err="1" smtClean="0"/>
              <a:t>vs</a:t>
            </a:r>
            <a:r>
              <a:rPr lang="en-US" sz="1200" b="0" baseline="0" dirty="0" smtClean="0"/>
              <a:t> MOSS 2007 see here http://www.wssdemo.com/Pages/webparts.aspx.  It is important to note that there are also differences between the Standard and Enterprise versions of MOSS.  For instance, the filter web parts only come with Enterprise.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smtClean="0"/>
              <a:t>© 2008 Ted Pattison Group, Inc - All Rights Reserved</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479425"/>
            <a:ext cx="5765800" cy="432593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a:t>
            </a:fld>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A list</a:t>
            </a:r>
            <a:r>
              <a:rPr lang="en-US" sz="1200" b="0" baseline="0" dirty="0" smtClean="0"/>
              <a:t> is a very easy method for the used to store and create items.  There are probably many things you do/use everyday that would be useful if they were stored in a list that you could sort and filter.  Think of task lists, contacts lists, lists of customers, potential sales calls, all of these items could be created and stored in SharePoint.  This may be a lot of the things you are currently storing in Excel, but in Excel you need to email around the workbook to share it with us, with SharePoint you point to the URL and everyone is viewing the same current data.</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drop down on a</a:t>
            </a:r>
            <a:r>
              <a:rPr lang="en-US" sz="1200" b="0" baseline="0" dirty="0" smtClean="0"/>
              <a:t> item is also referred to as the ECB (Edit Control Block).  You may see it referred to as both when you are doing research.  This menu allows you to access options for a particular item, such as edit and manage permissions.  You will see in future modules you may also see commands here for workflows, this command allows you to see workflows running on an item and start a new workflow.  If we have turned on versioning, you would also see a command for version history which allows you to see previous versions.  When you are looking for a command for a single item, check the drop down menu first.</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lists you see</a:t>
            </a:r>
            <a:r>
              <a:rPr lang="en-US" sz="1200" b="0" baseline="0" dirty="0" smtClean="0"/>
              <a:t> in the screenshot above are from a site using the team site template with the Enterprise version.  All of the lists you see here are templates to get you started.  They have already configured the columns you would likely need for that type of list, however after you create the list you will be able to customize the columns.  For Example, you may decide you would like to maintain a list of vendors your organization uses.  To do this, you would use the Contacts list template, once the template is create you may decide to add a column for what they supply your organization with.  If none of the templates fit what you are trying to create, then use the custom list template and build your own columns.</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Meta</a:t>
            </a:r>
            <a:r>
              <a:rPr lang="en-US" sz="1200" b="0" baseline="0" dirty="0" smtClean="0"/>
              <a:t>data is data about the items or documents you are created.  An example of metadata for a document might be who created it, when it was created, and what version it is.  If you are familiar with using Microsoft Office Word, you might recognize this as the properties.  In SharePoint this metadata is represented using columns on a list.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Creating views</a:t>
            </a:r>
            <a:r>
              <a:rPr lang="en-US" sz="1200" b="0" baseline="0" dirty="0" smtClean="0"/>
              <a:t> on your SharePoint lists allows you to present the data in the most meaningful way based on what the user is attempting to accomplish basis.  For example, if you are a homebuilder and you have one list of all of the vendors for the entire company, it may be more efficient if you create a view of the vendor list that is sorted by what the vendor supplied rather then an alphabetical list of the vendors.  Or a task list dedicated to the launch of a new store, may hold 300 task items to be completed.  It would be more useful for your users to created a view of the task list that filtered the list to only show their task items.</a:t>
            </a:r>
            <a:endParaRPr lang="en-US" sz="1200" b="0" dirty="0" smtClean="0"/>
          </a:p>
          <a:p>
            <a:endParaRPr lang="en-US" sz="1200" b="0" dirty="0" smtClean="0"/>
          </a:p>
          <a:p>
            <a:r>
              <a:rPr lang="en-US" sz="1200" b="0" dirty="0" smtClean="0"/>
              <a:t>The final thing</a:t>
            </a:r>
            <a:r>
              <a:rPr lang="en-US" sz="1200" b="0" baseline="0" dirty="0" smtClean="0"/>
              <a:t> to know about views, is there is a 2000 item limit per view.  The performance of your list is a inverse relationship, as the number of items per view increases, the performance of your list decreases. </a:t>
            </a:r>
            <a:r>
              <a:rPr lang="en-US" sz="1200" b="0" dirty="0" smtClean="0"/>
              <a:t>This article</a:t>
            </a:r>
            <a:r>
              <a:rPr lang="en-US" sz="1200" b="0" baseline="0" dirty="0" smtClean="0"/>
              <a:t> describes this relationship further as well as some other limitations to be aware of when planning your SharePoint Architecture.</a:t>
            </a:r>
            <a:endParaRPr lang="en-US" sz="1200" b="0" dirty="0" smtClean="0"/>
          </a:p>
          <a:p>
            <a:r>
              <a:rPr lang="en-US" sz="1200" b="0" dirty="0" smtClean="0"/>
              <a:t>http://technet2.microsoft.com/Office/en-us/library/6a13cd9f-4b44-40d6-85aa-c70a8e5c34fe1033.mspx?mfr=true</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This is a decision</a:t>
            </a:r>
            <a:r>
              <a:rPr lang="en-US" sz="1200" b="0" baseline="0" dirty="0" smtClean="0"/>
              <a:t> for you to make as an entire company.  If you choose to go with the metadata method it will likely be a paradigm shift for your users, however you will likely be very happy with the change.  Using Metadata allows you to be very flexible and fluid with your data.  The presentation of the data can change as quickly as the users need.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The action menu on a list</a:t>
            </a:r>
            <a:r>
              <a:rPr lang="en-US" sz="1200" b="0" baseline="0" dirty="0" smtClean="0"/>
              <a:t> or library presents you with different commands for editing the list as a whole.  You may use the edit in datasheet command to edit the columns on the entire list at once rather than using the edit properties command on the item.  Or use the “export to spreadsheet” or the “open with access commands” to take the data offline and manipulate it with all of the familiar options which Excel and Access present you with.  The actions menu will also present the “Connect to Outlook” command when a list or library is available to be taken offline.  </a:t>
            </a:r>
            <a:endParaRPr lang="en-US" sz="1200" b="0" dirty="0"/>
          </a:p>
        </p:txBody>
      </p:sp>
      <p:sp>
        <p:nvSpPr>
          <p:cNvPr id="6" name="Footer Placeholder 5"/>
          <p:cNvSpPr>
            <a:spLocks noGrp="1"/>
          </p:cNvSpPr>
          <p:nvPr>
            <p:ph type="ftr" sz="quarter" idx="12"/>
          </p:nvPr>
        </p:nvSpPr>
        <p:spPr/>
        <p:txBody>
          <a:bodyPr/>
          <a:lstStyle/>
          <a:p>
            <a:r>
              <a:rPr lang="en-US" smtClean="0"/>
              <a:t>© 2008 Ted Pattison Group, Inc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0" name="Group 19"/>
          <p:cNvGrpSpPr/>
          <p:nvPr/>
        </p:nvGrpSpPr>
        <p:grpSpPr>
          <a:xfrm>
            <a:off x="8615362" y="6379369"/>
            <a:ext cx="353784" cy="328514"/>
            <a:chOff x="8615362" y="6379369"/>
            <a:chExt cx="353784" cy="328514"/>
          </a:xfrm>
        </p:grpSpPr>
        <p:pic>
          <p:nvPicPr>
            <p:cNvPr id="12" name="Picture 11"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7" name="Rectangle 16"/>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7"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Storing Data in Lists and Utilizing Web Parts</a:t>
            </a:r>
          </a:p>
        </p:txBody>
      </p:sp>
      <p:sp>
        <p:nvSpPr>
          <p:cNvPr id="3" name="Subtitle 2"/>
          <p:cNvSpPr>
            <a:spLocks noGrp="1"/>
          </p:cNvSpPr>
          <p:nvPr>
            <p:ph type="subTitle" idx="1"/>
          </p:nvPr>
        </p:nvSpPr>
        <p:spPr/>
        <p:txBody>
          <a:bodyPr/>
          <a:lstStyle/>
          <a:p>
            <a:r>
              <a:rPr lang="en-US" dirty="0" smtClean="0"/>
              <a:t>Module 2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Settings Menu</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733550" y="1771650"/>
            <a:ext cx="5676900" cy="3314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381000" y="1447800"/>
            <a:ext cx="8382000" cy="2209800"/>
          </a:xfrm>
        </p:spPr>
        <p:txBody>
          <a:bodyPr/>
          <a:lstStyle/>
          <a:p>
            <a:r>
              <a:rPr lang="en-US" dirty="0" smtClean="0"/>
              <a:t>Manipulate out of the box list</a:t>
            </a:r>
          </a:p>
          <a:p>
            <a:r>
              <a:rPr lang="en-US" dirty="0" smtClean="0"/>
              <a:t>Folders &amp; Metadata</a:t>
            </a:r>
          </a:p>
          <a:p>
            <a:r>
              <a:rPr lang="en-US" dirty="0" smtClean="0"/>
              <a:t>Create a view</a:t>
            </a:r>
          </a:p>
          <a:p>
            <a:r>
              <a:rPr lang="en-US" dirty="0" smtClean="0"/>
              <a:t>Create a custom list</a:t>
            </a:r>
          </a:p>
          <a:p>
            <a:pPr>
              <a:buNone/>
            </a:pP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95400" y="3505200"/>
            <a:ext cx="6781800" cy="31096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Parts</a:t>
            </a:r>
            <a:endParaRPr lang="en-US" dirty="0"/>
          </a:p>
        </p:txBody>
      </p:sp>
      <p:sp>
        <p:nvSpPr>
          <p:cNvPr id="3" name="Content Placeholder 2"/>
          <p:cNvSpPr>
            <a:spLocks noGrp="1"/>
          </p:cNvSpPr>
          <p:nvPr>
            <p:ph idx="1"/>
          </p:nvPr>
        </p:nvSpPr>
        <p:spPr/>
        <p:txBody>
          <a:bodyPr/>
          <a:lstStyle/>
          <a:p>
            <a:r>
              <a:rPr lang="en-US" dirty="0" smtClean="0"/>
              <a:t>The basis of building the user experience</a:t>
            </a:r>
          </a:p>
          <a:p>
            <a:r>
              <a:rPr lang="en-US" dirty="0" smtClean="0"/>
              <a:t>Control that can be added to a page</a:t>
            </a:r>
          </a:p>
          <a:p>
            <a:r>
              <a:rPr lang="en-US" dirty="0" smtClean="0"/>
              <a:t>2 “types” of Web Parts</a:t>
            </a:r>
          </a:p>
          <a:p>
            <a:pPr lvl="1"/>
            <a:r>
              <a:rPr lang="en-US" dirty="0" smtClean="0"/>
              <a:t>List view Web Parts</a:t>
            </a:r>
          </a:p>
          <a:p>
            <a:pPr lvl="1"/>
            <a:r>
              <a:rPr lang="en-US" dirty="0" smtClean="0"/>
              <a:t>Functional Web Parts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View Web Parts</a:t>
            </a:r>
            <a:endParaRPr lang="en-US" dirty="0"/>
          </a:p>
        </p:txBody>
      </p:sp>
      <p:sp>
        <p:nvSpPr>
          <p:cNvPr id="3" name="Content Placeholder 2"/>
          <p:cNvSpPr>
            <a:spLocks noGrp="1"/>
          </p:cNvSpPr>
          <p:nvPr>
            <p:ph idx="1"/>
          </p:nvPr>
        </p:nvSpPr>
        <p:spPr>
          <a:xfrm>
            <a:off x="381000" y="1447800"/>
            <a:ext cx="8382000" cy="1524000"/>
          </a:xfrm>
        </p:spPr>
        <p:txBody>
          <a:bodyPr/>
          <a:lstStyle/>
          <a:p>
            <a:r>
              <a:rPr lang="en-US" dirty="0" smtClean="0"/>
              <a:t>List view WPs display SharePoint Lists</a:t>
            </a:r>
          </a:p>
          <a:p>
            <a:r>
              <a:rPr lang="en-US" dirty="0" smtClean="0"/>
              <a:t>Every time you create a new list you get a new Web part</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457200" y="2971800"/>
            <a:ext cx="8142287" cy="18764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3352800" y="5257800"/>
            <a:ext cx="5210175" cy="1257300"/>
          </a:xfrm>
          <a:prstGeom prst="rect">
            <a:avLst/>
          </a:prstGeom>
          <a:noFill/>
          <a:ln w="9525">
            <a:noFill/>
            <a:miter lim="800000"/>
            <a:headEnd/>
            <a:tailEnd/>
          </a:ln>
          <a:effectLst/>
        </p:spPr>
      </p:pic>
      <p:sp>
        <p:nvSpPr>
          <p:cNvPr id="6" name="TextBox 5"/>
          <p:cNvSpPr txBox="1"/>
          <p:nvPr/>
        </p:nvSpPr>
        <p:spPr>
          <a:xfrm>
            <a:off x="533400" y="5181600"/>
            <a:ext cx="2667000" cy="923330"/>
          </a:xfrm>
          <a:prstGeom prst="rect">
            <a:avLst/>
          </a:prstGeom>
          <a:noFill/>
        </p:spPr>
        <p:txBody>
          <a:bodyPr wrap="square" rtlCol="0">
            <a:spAutoFit/>
          </a:bodyPr>
          <a:lstStyle/>
          <a:p>
            <a:r>
              <a:rPr lang="en-US" dirty="0" smtClean="0"/>
              <a:t>List</a:t>
            </a:r>
          </a:p>
          <a:p>
            <a:endParaRPr lang="en-US" dirty="0" smtClean="0"/>
          </a:p>
          <a:p>
            <a:r>
              <a:rPr lang="en-US" dirty="0" smtClean="0"/>
              <a:t>Web Part  </a:t>
            </a:r>
            <a:endParaRPr lang="en-US" dirty="0"/>
          </a:p>
        </p:txBody>
      </p:sp>
      <p:sp>
        <p:nvSpPr>
          <p:cNvPr id="7" name="Down Arrow 6"/>
          <p:cNvSpPr/>
          <p:nvPr/>
        </p:nvSpPr>
        <p:spPr>
          <a:xfrm rot="10800000">
            <a:off x="1066800" y="5181600"/>
            <a:ext cx="3048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16200000">
            <a:off x="1714500" y="5753100"/>
            <a:ext cx="3048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Web Parts</a:t>
            </a:r>
            <a:endParaRPr lang="en-US" dirty="0"/>
          </a:p>
        </p:txBody>
      </p:sp>
      <p:sp>
        <p:nvSpPr>
          <p:cNvPr id="3" name="Content Placeholder 2"/>
          <p:cNvSpPr>
            <a:spLocks noGrp="1"/>
          </p:cNvSpPr>
          <p:nvPr>
            <p:ph idx="1"/>
          </p:nvPr>
        </p:nvSpPr>
        <p:spPr/>
        <p:txBody>
          <a:bodyPr/>
          <a:lstStyle/>
          <a:p>
            <a:r>
              <a:rPr lang="en-US" smtClean="0"/>
              <a:t>Does Work</a:t>
            </a:r>
            <a:endParaRPr lang="en-US" dirty="0" smtClean="0"/>
          </a:p>
          <a:p>
            <a:r>
              <a:rPr lang="en-US" dirty="0" smtClean="0"/>
              <a:t>Examples</a:t>
            </a:r>
          </a:p>
          <a:p>
            <a:pPr lvl="1"/>
            <a:r>
              <a:rPr lang="en-US" dirty="0" smtClean="0"/>
              <a:t>Display data from a database, RSS feed, or user input</a:t>
            </a:r>
          </a:p>
          <a:p>
            <a:pPr lvl="1"/>
            <a:r>
              <a:rPr lang="en-US" dirty="0" smtClean="0"/>
              <a:t>Transform the look of the page</a:t>
            </a:r>
          </a:p>
          <a:p>
            <a:pPr lvl="1"/>
            <a:r>
              <a:rPr lang="en-US" dirty="0" smtClean="0"/>
              <a:t>Perform a search</a:t>
            </a:r>
          </a:p>
          <a:p>
            <a:r>
              <a:rPr lang="en-US" dirty="0" smtClean="0"/>
              <a:t>Lots of 3</a:t>
            </a:r>
            <a:r>
              <a:rPr lang="en-US" baseline="30000" dirty="0" smtClean="0"/>
              <a:t>rd</a:t>
            </a:r>
            <a:r>
              <a:rPr lang="en-US" dirty="0" smtClean="0"/>
              <a:t> party and free web parts available</a:t>
            </a:r>
          </a:p>
          <a:p>
            <a:r>
              <a:rPr lang="en-US" dirty="0" smtClean="0"/>
              <a:t>Different SharePoint SKUs = different WPs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381000" y="1447800"/>
            <a:ext cx="8382000" cy="1371600"/>
          </a:xfrm>
        </p:spPr>
        <p:txBody>
          <a:bodyPr/>
          <a:lstStyle/>
          <a:p>
            <a:r>
              <a:rPr lang="en-US" dirty="0" smtClean="0"/>
              <a:t>List Web Parts</a:t>
            </a:r>
          </a:p>
          <a:p>
            <a:r>
              <a:rPr lang="en-US" dirty="0" smtClean="0"/>
              <a:t>Functional Web Parts</a:t>
            </a:r>
          </a:p>
          <a:p>
            <a:pPr>
              <a:buNone/>
            </a:pPr>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3009900" y="3281363"/>
            <a:ext cx="3124200" cy="2952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Creating Custom Lists to Store and Collect Data</a:t>
            </a:r>
          </a:p>
          <a:p>
            <a:r>
              <a:rPr lang="en-US" dirty="0" smtClean="0"/>
              <a:t>Determining the Metadata to collect</a:t>
            </a:r>
          </a:p>
          <a:p>
            <a:r>
              <a:rPr lang="en-US" dirty="0" smtClean="0"/>
              <a:t>Using Views to present the data</a:t>
            </a:r>
          </a:p>
          <a:p>
            <a:r>
              <a:rPr lang="en-US" dirty="0" smtClean="0"/>
              <a:t>The Web Parts-Lists Relationship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is a list</a:t>
            </a:r>
            <a:endParaRPr lang="en-US" dirty="0"/>
          </a:p>
        </p:txBody>
      </p:sp>
      <p:sp>
        <p:nvSpPr>
          <p:cNvPr id="3" name="Content Placeholder 2"/>
          <p:cNvSpPr>
            <a:spLocks noGrp="1"/>
          </p:cNvSpPr>
          <p:nvPr>
            <p:ph idx="1"/>
          </p:nvPr>
        </p:nvSpPr>
        <p:spPr/>
        <p:txBody>
          <a:bodyPr/>
          <a:lstStyle/>
          <a:p>
            <a:r>
              <a:rPr lang="en-US" dirty="0" smtClean="0"/>
              <a:t>List are used to store information</a:t>
            </a:r>
          </a:p>
          <a:p>
            <a:r>
              <a:rPr lang="en-US" dirty="0" smtClean="0"/>
              <a:t>Think of them as a database table</a:t>
            </a:r>
          </a:p>
          <a:p>
            <a:r>
              <a:rPr lang="en-US" dirty="0" smtClean="0"/>
              <a:t>They are very easy to customize</a:t>
            </a:r>
          </a:p>
          <a:p>
            <a:r>
              <a:rPr lang="en-US" dirty="0" smtClean="0"/>
              <a:t>Experience is always the same</a:t>
            </a:r>
          </a:p>
          <a:p>
            <a:endParaRPr lang="en-US" dirty="0" smtClean="0"/>
          </a:p>
          <a:p>
            <a:endParaRPr lang="en-US" dirty="0" smtClean="0"/>
          </a:p>
        </p:txBody>
      </p:sp>
      <p:pic>
        <p:nvPicPr>
          <p:cNvPr id="1027" name="Picture 3"/>
          <p:cNvPicPr>
            <a:picLocks noChangeAspect="1" noChangeArrowheads="1"/>
          </p:cNvPicPr>
          <p:nvPr/>
        </p:nvPicPr>
        <p:blipFill>
          <a:blip r:embed="rId3" cstate="print"/>
          <a:srcRect/>
          <a:stretch>
            <a:fillRect/>
          </a:stretch>
        </p:blipFill>
        <p:spPr bwMode="auto">
          <a:xfrm>
            <a:off x="457200" y="3657600"/>
            <a:ext cx="8047037" cy="23050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List Item Settings on the Drop Down </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3200400" y="2286000"/>
            <a:ext cx="2647619" cy="281904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list</a:t>
            </a:r>
            <a:endParaRPr lang="en-US" dirty="0"/>
          </a:p>
        </p:txBody>
      </p:sp>
      <p:sp>
        <p:nvSpPr>
          <p:cNvPr id="3" name="Content Placeholder 2"/>
          <p:cNvSpPr>
            <a:spLocks noGrp="1"/>
          </p:cNvSpPr>
          <p:nvPr>
            <p:ph idx="1"/>
          </p:nvPr>
        </p:nvSpPr>
        <p:spPr>
          <a:xfrm>
            <a:off x="381000" y="1447800"/>
            <a:ext cx="8382000" cy="609600"/>
          </a:xfrm>
        </p:spPr>
        <p:txBody>
          <a:bodyPr>
            <a:normAutofit/>
          </a:bodyPr>
          <a:lstStyle/>
          <a:p>
            <a:r>
              <a:rPr lang="en-US" dirty="0" smtClean="0"/>
              <a:t>Varies by site template and version of SharePoint</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81000" y="1981200"/>
            <a:ext cx="8305800" cy="415901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and Columns	</a:t>
            </a:r>
            <a:endParaRPr lang="en-US" dirty="0"/>
          </a:p>
        </p:txBody>
      </p:sp>
      <p:sp>
        <p:nvSpPr>
          <p:cNvPr id="3" name="Content Placeholder 2"/>
          <p:cNvSpPr>
            <a:spLocks noGrp="1"/>
          </p:cNvSpPr>
          <p:nvPr>
            <p:ph idx="1"/>
          </p:nvPr>
        </p:nvSpPr>
        <p:spPr/>
        <p:txBody>
          <a:bodyPr/>
          <a:lstStyle/>
          <a:p>
            <a:r>
              <a:rPr lang="en-US" dirty="0" smtClean="0"/>
              <a:t>Metadata is data about data</a:t>
            </a:r>
          </a:p>
          <a:p>
            <a:pPr lvl="1"/>
            <a:r>
              <a:rPr lang="en-US" dirty="0" smtClean="0"/>
              <a:t>It allows you to capture information about an item or document.  The information will make it easier to search, sort, filter, and group.</a:t>
            </a:r>
          </a:p>
          <a:p>
            <a:r>
              <a:rPr lang="en-US" dirty="0" smtClean="0"/>
              <a:t>Want more metadata?</a:t>
            </a:r>
          </a:p>
          <a:p>
            <a:pPr lvl="1"/>
            <a:r>
              <a:rPr lang="en-US" dirty="0" smtClean="0"/>
              <a:t>Add a column</a:t>
            </a:r>
          </a:p>
          <a:p>
            <a:pPr lvl="1">
              <a:buNone/>
            </a:pPr>
            <a:endParaRPr lang="en-US" dirty="0" smtClean="0"/>
          </a:p>
        </p:txBody>
      </p:sp>
      <p:pic>
        <p:nvPicPr>
          <p:cNvPr id="4098" name="Picture 2"/>
          <p:cNvPicPr>
            <a:picLocks noChangeAspect="1" noChangeArrowheads="1"/>
          </p:cNvPicPr>
          <p:nvPr/>
        </p:nvPicPr>
        <p:blipFill>
          <a:blip r:embed="rId3" cstate="print"/>
          <a:srcRect/>
          <a:stretch>
            <a:fillRect/>
          </a:stretch>
        </p:blipFill>
        <p:spPr bwMode="auto">
          <a:xfrm>
            <a:off x="2438400" y="4038600"/>
            <a:ext cx="4029075" cy="2600325"/>
          </a:xfrm>
          <a:prstGeom prst="rect">
            <a:avLst/>
          </a:prstGeom>
          <a:noFill/>
          <a:ln w="9525">
            <a:noFill/>
            <a:miter lim="800000"/>
            <a:headEnd/>
            <a:tailEnd/>
          </a:ln>
          <a:effectLst/>
        </p:spPr>
      </p:pic>
      <p:cxnSp>
        <p:nvCxnSpPr>
          <p:cNvPr id="6" name="Straight Arrow Connector 5"/>
          <p:cNvCxnSpPr/>
          <p:nvPr/>
        </p:nvCxnSpPr>
        <p:spPr>
          <a:xfrm rot="10800000" flipV="1">
            <a:off x="5715000" y="4572000"/>
            <a:ext cx="838200" cy="533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br>
              <a:rPr lang="en-US" dirty="0" smtClean="0"/>
            </a:br>
            <a:r>
              <a:rPr lang="en-US" dirty="0" smtClean="0"/>
              <a:t>Using views to present the data</a:t>
            </a:r>
            <a:br>
              <a:rPr lang="en-US" dirty="0" smtClean="0"/>
            </a:br>
            <a:endParaRPr lang="en-US" dirty="0"/>
          </a:p>
        </p:txBody>
      </p:sp>
      <p:sp>
        <p:nvSpPr>
          <p:cNvPr id="3" name="Content Placeholder 2"/>
          <p:cNvSpPr>
            <a:spLocks noGrp="1"/>
          </p:cNvSpPr>
          <p:nvPr>
            <p:ph idx="1"/>
          </p:nvPr>
        </p:nvSpPr>
        <p:spPr/>
        <p:txBody>
          <a:bodyPr/>
          <a:lstStyle/>
          <a:p>
            <a:pPr>
              <a:buNone/>
            </a:pP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685800" y="1371600"/>
            <a:ext cx="7789863" cy="52863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vs. Folders</a:t>
            </a:r>
            <a:endParaRPr lang="en-US" dirty="0"/>
          </a:p>
        </p:txBody>
      </p:sp>
      <p:sp>
        <p:nvSpPr>
          <p:cNvPr id="3" name="Content Placeholder 2"/>
          <p:cNvSpPr>
            <a:spLocks noGrp="1"/>
          </p:cNvSpPr>
          <p:nvPr>
            <p:ph idx="1"/>
          </p:nvPr>
        </p:nvSpPr>
        <p:spPr/>
        <p:txBody>
          <a:bodyPr/>
          <a:lstStyle/>
          <a:p>
            <a:r>
              <a:rPr lang="en-US" dirty="0" smtClean="0"/>
              <a:t>A fun debate</a:t>
            </a:r>
          </a:p>
          <a:p>
            <a:r>
              <a:rPr lang="en-US" dirty="0" smtClean="0"/>
              <a:t>Folders</a:t>
            </a:r>
          </a:p>
          <a:p>
            <a:pPr lvl="1"/>
            <a:r>
              <a:rPr lang="en-US" dirty="0" smtClean="0"/>
              <a:t>Traditional way of organizing content</a:t>
            </a:r>
          </a:p>
          <a:p>
            <a:pPr lvl="1"/>
            <a:r>
              <a:rPr lang="en-US" dirty="0" smtClean="0"/>
              <a:t>Very easy for users</a:t>
            </a:r>
          </a:p>
          <a:p>
            <a:r>
              <a:rPr lang="en-US" dirty="0" smtClean="0"/>
              <a:t>Metadata</a:t>
            </a:r>
          </a:p>
          <a:p>
            <a:pPr lvl="1"/>
            <a:r>
              <a:rPr lang="en-US" dirty="0" smtClean="0"/>
              <a:t>New hip way to organize</a:t>
            </a:r>
          </a:p>
          <a:p>
            <a:pPr lvl="1"/>
            <a:r>
              <a:rPr lang="en-US" dirty="0" smtClean="0"/>
              <a:t>Requires users to input data</a:t>
            </a:r>
          </a:p>
          <a:p>
            <a:pPr lvl="1"/>
            <a:r>
              <a:rPr lang="en-US" dirty="0" smtClean="0"/>
              <a:t>Allows better search relevance</a:t>
            </a:r>
          </a:p>
          <a:p>
            <a:pPr lvl="1"/>
            <a:r>
              <a:rPr lang="en-US" dirty="0" smtClean="0"/>
              <a:t>More flexible for creating views</a:t>
            </a:r>
          </a:p>
          <a:p>
            <a:r>
              <a:rPr lang="en-US" dirty="0" smtClean="0"/>
              <a:t>SharePoint lists support both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 Menu</a:t>
            </a:r>
            <a:endParaRPr lang="en-US"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2724381" y="2362409"/>
            <a:ext cx="3695238" cy="335238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PT_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638537E1677742ADC59123D8DCD814" ma:contentTypeVersion="1" ma:contentTypeDescription="Create a new document." ma:contentTypeScope="" ma:versionID="1790b0ff3f07460cc83abd78ff15556e">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Url xmlns="c83d3ea4-1015-4b4b-bfa9-09fbcd7aa64d">
      <Url>http://intranet.sharepointblackops.com/Courses/SBU201/_layouts/DocIdRedir.aspx?ID=3CC2HQU7XWNV-62-3</Url>
      <Description>3CC2HQU7XWNV-62-3</Description>
    </_dlc_DocIdUrl>
    <_dlc_DocId xmlns="c83d3ea4-1015-4b4b-bfa9-09fbcd7aa64d">3CC2HQU7XWNV-62-3</_dlc_DocId>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569ED47-F7DA-40FC-B9E7-28A19D430563}"/>
</file>

<file path=customXml/itemProps2.xml><?xml version="1.0" encoding="utf-8"?>
<ds:datastoreItem xmlns:ds="http://schemas.openxmlformats.org/officeDocument/2006/customXml" ds:itemID="{6034B84F-8F8E-48B7-9EFF-C7DE1A66BD73}"/>
</file>

<file path=customXml/itemProps3.xml><?xml version="1.0" encoding="utf-8"?>
<ds:datastoreItem xmlns:ds="http://schemas.openxmlformats.org/officeDocument/2006/customXml" ds:itemID="{A5547237-B119-45CA-BEFC-A2DA2BDB03E7}"/>
</file>

<file path=customXml/itemProps4.xml><?xml version="1.0" encoding="utf-8"?>
<ds:datastoreItem xmlns:ds="http://schemas.openxmlformats.org/officeDocument/2006/customXml" ds:itemID="{0A0007ED-7AB9-4E37-B057-1108CA757763}"/>
</file>

<file path=docProps/app.xml><?xml version="1.0" encoding="utf-8"?>
<Properties xmlns="http://schemas.openxmlformats.org/officeDocument/2006/extended-properties" xmlns:vt="http://schemas.openxmlformats.org/officeDocument/2006/docPropsVTypes">
  <Template>CPT_TEMPLATE</Template>
  <TotalTime>1</TotalTime>
  <Words>1688</Words>
  <Application>Microsoft Office PowerPoint</Application>
  <PresentationFormat>On-screen Show (4:3)</PresentationFormat>
  <Paragraphs>106</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CPT_TEMPLATE</vt:lpstr>
      <vt:lpstr>Storing Data in Lists and Utilizing Web Parts</vt:lpstr>
      <vt:lpstr>Agenda</vt:lpstr>
      <vt:lpstr>Everything is a list</vt:lpstr>
      <vt:lpstr>Change List Item Settings on the Drop Down </vt:lpstr>
      <vt:lpstr>Types of list</vt:lpstr>
      <vt:lpstr>Metadata and Columns </vt:lpstr>
      <vt:lpstr>  Using views to present the data </vt:lpstr>
      <vt:lpstr>Metadata vs. Folders</vt:lpstr>
      <vt:lpstr>Actions Menu</vt:lpstr>
      <vt:lpstr>List Settings Menu</vt:lpstr>
      <vt:lpstr>Demo!</vt:lpstr>
      <vt:lpstr>Web Parts</vt:lpstr>
      <vt:lpstr>List View Web Parts</vt:lpstr>
      <vt:lpstr>Functional Web Parts</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dc:title>
  <dc:creator>TedP</dc:creator>
  <cp:lastModifiedBy>TedP</cp:lastModifiedBy>
  <cp:revision>2</cp:revision>
  <dcterms:created xsi:type="dcterms:W3CDTF">2009-07-09T15:27:44Z</dcterms:created>
  <dcterms:modified xsi:type="dcterms:W3CDTF">2009-07-09T15:28:56Z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0x01010001638537E1677742ADC59123D8DCD814</vt:lpwstr>
  </property>
  <property fmtid="{D5CDD505-2E9C-101B-9397-08002B2CF9AE}" pid="4" name="_dlc_DocIdItemGuid">
    <vt:lpwstr>be96fd31-d43b-47aa-bb69-8bcdbdacc941</vt:lpwstr>
  </property>
</Properties>
</file>