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04 - Advanced List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Advanced List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dirty="0"/>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dirty="0" smtClean="0"/>
              <a:t>Once the content type is created, on the advanced settings of the list you can allow for the management of content types.  This will allow</a:t>
            </a:r>
            <a:r>
              <a:rPr lang="en-US" sz="1200" b="0" i="0" baseline="0" dirty="0" smtClean="0"/>
              <a:t> you to use more than one content type in a list.  Why is this important?  Going back to our earlier proposals, even though there are several different proposals collecting different pieces of information, it still may make sense for document management purposes to store all of the proposals in one library.  You may want to create a view and see all of the East Proposals no matter what product the proposal is for.  If the proposals were stored in separate libraries this would not be as easy to accomplish.</a:t>
            </a:r>
            <a:endParaRPr lang="en-US" sz="1200" b="0" i="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Content Query Web Part (CQWP) is a</a:t>
            </a:r>
            <a:r>
              <a:rPr lang="en-US" sz="1200" b="0" baseline="0" dirty="0" smtClean="0"/>
              <a:t> web part that allows you to aggregate content from within a single site collection.  In the example used in the previous slide about the proposals, if you were storing them in separate libraries the CQWP allows you to aggregate them and show them on a page.  You can even set it to filter the proposals to East.</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At</a:t>
            </a:r>
            <a:r>
              <a:rPr lang="en-US" sz="1200" b="0" baseline="0" dirty="0" smtClean="0"/>
              <a:t> </a:t>
            </a:r>
            <a:r>
              <a:rPr lang="en-US" sz="1200" b="0" baseline="0" dirty="0" err="1" smtClean="0"/>
              <a:t>Litware</a:t>
            </a:r>
            <a:r>
              <a:rPr lang="en-US" sz="1200" b="0" baseline="0" dirty="0" smtClean="0"/>
              <a:t> Inc, before there were workflows, when there was a change to a piece of product documentation a user would print the change take it to their managers office place it in a bin, wait for the change to be signed off on, and returned to their desk. Once the change was approved go back in and post the change for the rest of the company to see.  Sound familiar?  With the built-in workflow in MOSS, you can create an approval workflow that automatically starts when an item is changed, and once the approver marks it approved the document will be automatically published.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table</a:t>
            </a:r>
            <a:r>
              <a:rPr lang="en-US" sz="1200" b="0" baseline="0" dirty="0" smtClean="0"/>
              <a:t> above lists all of the built in workflows available in MOSS.  If you do not see these workflows available on your site, look at the features for the site and site collection and ensure all of the workflow features are activated.  The last workflow, “the three-state workflow “can be activated in WSS only implementations.</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 2008 Ted Pattison Group, Inc - All Rights Reserved</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If</a:t>
            </a:r>
            <a:r>
              <a:rPr lang="en-US" sz="1200" b="0" baseline="0" dirty="0" smtClean="0"/>
              <a:t> the built-in workflows do not accomplish what you would like, a power user could create you a more complex workflow using SharePoint Designer or a developer could create you an even more complex workflow using Visual Studio.</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Over</a:t>
            </a:r>
            <a:r>
              <a:rPr lang="en-US" sz="1200" b="0" baseline="0" dirty="0" smtClean="0"/>
              <a:t> time, there will hopefully be many document libraries and lists on your sites.  It would be quite tedious for a person to go out everyday and check to make sure no changes where made to the documents or list items.  To help with this management issue we have alerts.  New to 2007, an owner of a site can assign alerts to users.  Frequently managers would like to ensure their team members are notified of changes to a list, until now they would need to rely on the users going to the list and signing themselves up.</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When setting up alerts,</a:t>
            </a:r>
            <a:r>
              <a:rPr lang="en-US" sz="1200" b="0" baseline="0" dirty="0" smtClean="0"/>
              <a:t> you have the ability to determine what type of changes you would like to be alerted for and then you can filter the type of alert based on certain criteria.  For example, if you were a member of the IT staff and in charge of writing help documentation.  You may want to know when an existing help document you created is modified by someone else.  An option that is not shown here is the availability to filter these changes to a particular view.  In the previous lab you created a proposal library, as an East region sales representative you may want to only subscribe to changes to the East view of the proposal library.  Finally, you have the ability to set when you will receive the changes.  It may be necessary if there are ten changes a day to receive the changes in one email daily rather than ten different emails.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p:txBody>
          <a:bodyPr>
            <a:normAutofit/>
          </a:bodyPr>
          <a:lstStyle/>
          <a:p>
            <a:r>
              <a:rPr lang="en-US" sz="1200" b="0" dirty="0" smtClean="0"/>
              <a:t>As it is stated above a site column is a reusable column definition.  This means instead of recreating a column ten times to use is in ten different lists, you can create it once and update it once.  Metadata columns provide a very powerful means of capturing information about items, but if every time there is a change to the column you need to go to each and every list that is using it across several sites. It is going to become a management nightmare.  Take for instance a growing store chain, a useful metadata column may be a list of all of the stores.  If you are adding a new store each month, can you imagine going to ten different sites with three or four lists per site and adding the new store.</a:t>
            </a:r>
            <a:endParaRPr lang="en-US" sz="1200" b="0" dirty="0"/>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7" name="Slide Image Placeholder 6"/>
          <p:cNvSpPr>
            <a:spLocks noGrp="1" noRot="1" noChangeAspect="1"/>
          </p:cNvSpPr>
          <p:nvPr>
            <p:ph type="sldImg"/>
          </p:nvPr>
        </p:nvSpPr>
        <p:spPr>
          <a:xfrm>
            <a:off x="787400" y="479425"/>
            <a:ext cx="5765800" cy="4325938"/>
          </a:xfrm>
        </p:spPr>
      </p:sp>
      <p:sp>
        <p:nvSpPr>
          <p:cNvPr id="8" name="Slide Number Placeholder 7"/>
          <p:cNvSpPr>
            <a:spLocks noGrp="1"/>
          </p:cNvSpPr>
          <p:nvPr>
            <p:ph type="sldNum" sz="quarter" idx="11"/>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As</a:t>
            </a:r>
            <a:r>
              <a:rPr lang="en-US" sz="1200" b="0" baseline="0" dirty="0" smtClean="0"/>
              <a:t> you can see from the screen shot, when you create a new site column you have many of the same choices you have available to you when you create a column on a single document library.  In addition, you have four new types that are only available as site columns.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787400" y="479425"/>
            <a:ext cx="5765800" cy="4325938"/>
          </a:xfrm>
          <a:ln/>
        </p:spPr>
      </p:sp>
      <p:sp>
        <p:nvSpPr>
          <p:cNvPr id="221187" name="Rectangle 3"/>
          <p:cNvSpPr>
            <a:spLocks noGrp="1" noChangeArrowheads="1"/>
          </p:cNvSpPr>
          <p:nvPr>
            <p:ph type="body" idx="1"/>
          </p:nvPr>
        </p:nvSpPr>
        <p:spPr/>
        <p:txBody>
          <a:bodyPr/>
          <a:lstStyle/>
          <a:p>
            <a:r>
              <a:rPr lang="en-US" sz="1200" b="0" dirty="0" smtClean="0"/>
              <a:t>Our</a:t>
            </a:r>
            <a:r>
              <a:rPr lang="en-US" sz="1200" b="0" baseline="0" dirty="0" smtClean="0"/>
              <a:t> demo company </a:t>
            </a:r>
            <a:r>
              <a:rPr lang="en-US" sz="1200" b="0" baseline="0" dirty="0" err="1" smtClean="0"/>
              <a:t>Litware</a:t>
            </a:r>
            <a:r>
              <a:rPr lang="en-US" sz="1200" b="0" baseline="0" dirty="0" smtClean="0"/>
              <a:t> Inc, creates new software products.  They have several products each product has a proposal that is given to potential customers that is specific to that client.  Information such as how much the licensing is per user, information about the client, desired purchase date, etc.  Since content types inherit, by using a general </a:t>
            </a:r>
            <a:r>
              <a:rPr lang="en-US" sz="1200" b="0" baseline="0" dirty="0" err="1" smtClean="0"/>
              <a:t>Litware</a:t>
            </a:r>
            <a:r>
              <a:rPr lang="en-US" sz="1200" b="0" baseline="0" dirty="0" smtClean="0"/>
              <a:t> Proposal Content Type, we need to make a changes to the proposal, such as changing the information we collect about a client, we can change it once it is on the </a:t>
            </a:r>
            <a:r>
              <a:rPr lang="en-US" sz="1200" b="0" baseline="0" dirty="0" err="1" smtClean="0"/>
              <a:t>Litware</a:t>
            </a:r>
            <a:r>
              <a:rPr lang="en-US" sz="1200" b="0" baseline="0" dirty="0" smtClean="0"/>
              <a:t> Proposal content type and then set all of the children product proposal content types to inherit the change.  Like content types, creating an easier way to manage the robust amount of content our company produces.</a:t>
            </a:r>
            <a:endParaRPr lang="en-US" sz="1200" b="0" dirty="0" smtClean="0"/>
          </a:p>
          <a:p>
            <a:endParaRPr lang="en-US" sz="1200" b="0" dirty="0" smtClean="0"/>
          </a:p>
          <a:p>
            <a:endParaRPr lang="en-US" sz="1200" b="0" dirty="0" smtClean="0"/>
          </a:p>
          <a:p>
            <a:endParaRPr lang="en-US" sz="1200" b="0" dirty="0" smtClean="0"/>
          </a:p>
          <a:p>
            <a:r>
              <a:rPr lang="en-US" sz="1200" b="0" dirty="0" smtClean="0"/>
              <a:t>Office</a:t>
            </a:r>
            <a:r>
              <a:rPr lang="en-US" sz="1200" b="0" baseline="0" dirty="0" smtClean="0"/>
              <a:t> Zealot has a couple of nice diagrams to help further explain content types:</a:t>
            </a:r>
            <a:endParaRPr lang="en-US" sz="1200" b="0" dirty="0" smtClean="0"/>
          </a:p>
          <a:p>
            <a:r>
              <a:rPr lang="en-US" sz="1200" b="0" dirty="0" smtClean="0"/>
              <a:t>http://www.officezealot.com/downloads/moss/ContentTypesandColumnsBeta2Conceptual.pdf </a:t>
            </a:r>
          </a:p>
          <a:p>
            <a:r>
              <a:rPr lang="en-US" sz="1200" b="0" dirty="0" smtClean="0"/>
              <a:t>http://www.officezealot.com/downloads/moss/ContentTypesBeta2Conceptual.pdf</a:t>
            </a:r>
            <a:endParaRPr lang="en-US" sz="1200" b="0" dirty="0"/>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As</a:t>
            </a:r>
            <a:r>
              <a:rPr lang="en-US" sz="1200" b="0" baseline="0" dirty="0" smtClean="0"/>
              <a:t> it was stated before a content type is a series of reusable collections of settings applied to a piece of content.  Many of the settings you see above are similar to the settings found in a list or library.  You can define a workflow, the metadata collected about an item, and in the case of a document you can even upload a template for it to use.  </a:t>
            </a:r>
          </a:p>
          <a:p>
            <a:endParaRPr lang="en-US" sz="1200" b="0" baseline="0" dirty="0" smtClean="0"/>
          </a:p>
          <a:p>
            <a:r>
              <a:rPr lang="en-US" sz="1200" b="0" baseline="0" dirty="0" smtClean="0"/>
              <a:t>For example, you may create an expense report content type.  You would configure a workflow that sends the item to accounting to be approved.  It is important to know the ending date of the expense report, so you would add that as a piece of metadata and finally you would configure it to use the excel expense report template (your users are used to using.)  </a:t>
            </a:r>
          </a:p>
          <a:p>
            <a:endParaRPr lang="en-US" sz="1200" b="0" baseline="0" dirty="0" smtClean="0"/>
          </a:p>
          <a:p>
            <a:r>
              <a:rPr lang="en-US" sz="1200" b="0" baseline="0" dirty="0" smtClean="0"/>
              <a:t>As a final note, it is important to see that content types can only use site columns.  If you create a new column on a content type, it will create a new site column.  Probably the most important part of this is knowing what site columns already existing and duplicating the names.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List Management</a:t>
            </a:r>
          </a:p>
        </p:txBody>
      </p:sp>
      <p:sp>
        <p:nvSpPr>
          <p:cNvPr id="3" name="Subtitle 2"/>
          <p:cNvSpPr>
            <a:spLocks noGrp="1"/>
          </p:cNvSpPr>
          <p:nvPr>
            <p:ph type="subTitle" idx="1"/>
          </p:nvPr>
        </p:nvSpPr>
        <p:spPr/>
        <p:txBody>
          <a:bodyPr/>
          <a:lstStyle/>
          <a:p>
            <a:r>
              <a:rPr lang="en-US" dirty="0" smtClean="0"/>
              <a:t>Module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Allowing for Multiple Content Types</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2243428" y="2414790"/>
            <a:ext cx="4657143" cy="324761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Query Web Part</a:t>
            </a:r>
            <a:endParaRPr lang="en-US" dirty="0"/>
          </a:p>
        </p:txBody>
      </p:sp>
      <p:sp>
        <p:nvSpPr>
          <p:cNvPr id="3" name="Content Placeholder 2"/>
          <p:cNvSpPr>
            <a:spLocks noGrp="1"/>
          </p:cNvSpPr>
          <p:nvPr>
            <p:ph idx="1"/>
          </p:nvPr>
        </p:nvSpPr>
        <p:spPr/>
        <p:txBody>
          <a:bodyPr/>
          <a:lstStyle/>
          <a:p>
            <a:r>
              <a:rPr lang="en-US" dirty="0" smtClean="0"/>
              <a:t>Used to display a dynamic view of content </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505200" y="2057400"/>
            <a:ext cx="2133600" cy="43624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 Content Type and Using the Content Query Web Part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Workflow do for your company?</a:t>
            </a:r>
            <a:endParaRPr lang="en-US" dirty="0"/>
          </a:p>
        </p:txBody>
      </p:sp>
      <p:sp>
        <p:nvSpPr>
          <p:cNvPr id="3" name="Content Placeholder 2"/>
          <p:cNvSpPr>
            <a:spLocks noGrp="1"/>
          </p:cNvSpPr>
          <p:nvPr>
            <p:ph idx="1"/>
          </p:nvPr>
        </p:nvSpPr>
        <p:spPr/>
        <p:txBody>
          <a:bodyPr/>
          <a:lstStyle/>
          <a:p>
            <a:r>
              <a:rPr lang="en-US" dirty="0" smtClean="0"/>
              <a:t>Business Process Management</a:t>
            </a:r>
          </a:p>
          <a:p>
            <a:r>
              <a:rPr lang="en-US" dirty="0" smtClean="0"/>
              <a:t>Create Structure</a:t>
            </a:r>
          </a:p>
          <a:p>
            <a:r>
              <a:rPr lang="en-US" dirty="0" smtClean="0"/>
              <a:t>Reliability</a:t>
            </a:r>
          </a:p>
          <a:p>
            <a:r>
              <a:rPr lang="en-US" dirty="0" smtClean="0"/>
              <a:t>Records Management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ltGray">
          <a:xfrm>
            <a:off x="368301" y="1347788"/>
            <a:ext cx="8407400" cy="5283200"/>
          </a:xfrm>
          <a:prstGeom prst="roundRect">
            <a:avLst>
              <a:gd name="adj" fmla="val 6255"/>
            </a:avLst>
          </a:prstGeom>
          <a:gradFill flip="none" rotWithShape="1">
            <a:gsLst>
              <a:gs pos="0">
                <a:schemeClr val="bg1">
                  <a:alpha val="50000"/>
                </a:schemeClr>
              </a:gs>
              <a:gs pos="100000">
                <a:schemeClr val="bg1">
                  <a:alpha val="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graphicFrame>
        <p:nvGraphicFramePr>
          <p:cNvPr id="6" name="Content Placeholder 5"/>
          <p:cNvGraphicFramePr>
            <a:graphicFrameLocks noGrp="1"/>
          </p:cNvGraphicFramePr>
          <p:nvPr>
            <p:ph idx="1"/>
          </p:nvPr>
        </p:nvGraphicFramePr>
        <p:xfrm>
          <a:off x="368300" y="1347788"/>
          <a:ext cx="8407400" cy="5283200"/>
        </p:xfrm>
        <a:graphic>
          <a:graphicData uri="http://schemas.openxmlformats.org/drawingml/2006/table">
            <a:tbl>
              <a:tblPr firstRow="1" bandRow="1">
                <a:tableStyleId>{5A111915-BE36-4E01-A7E5-04B1672EAD32}</a:tableStyleId>
              </a:tblPr>
              <a:tblGrid>
                <a:gridCol w="2277798"/>
                <a:gridCol w="6129602"/>
              </a:tblGrid>
              <a:tr h="525598">
                <a:tc>
                  <a:txBody>
                    <a:bodyPr/>
                    <a:lstStyle/>
                    <a:p>
                      <a:endParaRPr lang="en-US" sz="1200" dirty="0">
                        <a:latin typeface="+mn-lt"/>
                      </a:endParaRPr>
                    </a:p>
                  </a:txBody>
                  <a:tcP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solidFill>
                            <a:schemeClr val="tx1"/>
                          </a:solidFill>
                          <a:latin typeface="+mn-lt"/>
                        </a:rPr>
                        <a:t>Description</a:t>
                      </a:r>
                      <a:endParaRPr lang="en-US" sz="1100" b="0" dirty="0">
                        <a:solidFill>
                          <a:schemeClr val="tx1"/>
                        </a:solidFill>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a:gsLst>
                        <a:gs pos="0">
                          <a:schemeClr val="bg2">
                            <a:alpha val="40000"/>
                          </a:schemeClr>
                        </a:gs>
                        <a:gs pos="80000">
                          <a:schemeClr val="bg1">
                            <a:alpha val="0"/>
                          </a:schemeClr>
                        </a:gs>
                      </a:gsLst>
                      <a:lin ang="16200000" scaled="0"/>
                    </a:gradFill>
                  </a:tcPr>
                </a:tc>
              </a:tr>
              <a:tr h="531872">
                <a:tc>
                  <a:txBody>
                    <a:bodyPr/>
                    <a:lstStyle/>
                    <a:p>
                      <a:pPr algn="r"/>
                      <a:r>
                        <a:rPr lang="en-US" sz="1100" dirty="0" smtClean="0">
                          <a:latin typeface="+mn-lt"/>
                        </a:rPr>
                        <a:t>Approval</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Routes the content for approval. You can setup this workflow as serial or parallel plus preset the approvers.</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623329">
                <a:tc>
                  <a:txBody>
                    <a:bodyPr/>
                    <a:lstStyle/>
                    <a:p>
                      <a:pPr algn="r"/>
                      <a:r>
                        <a:rPr lang="en-US" sz="1100" dirty="0" smtClean="0">
                          <a:latin typeface="+mn-lt"/>
                        </a:rPr>
                        <a:t>Collect Feedback</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Routes the content for feedback. When the workflow completes all the feedback is sent to the originator of the workflow.</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15826">
                <a:tc>
                  <a:txBody>
                    <a:bodyPr/>
                    <a:lstStyle/>
                    <a:p>
                      <a:pPr algn="r"/>
                      <a:r>
                        <a:rPr lang="en-US" sz="1100" dirty="0" smtClean="0">
                          <a:latin typeface="+mn-lt"/>
                        </a:rPr>
                        <a:t>Collect Signatures</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Rather than just sending content for approval, this workflow requires digital signatures on the content. This workflow requires the Office 2007 client and can only be initiated from a client application.</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586661">
                <a:tc>
                  <a:txBody>
                    <a:bodyPr/>
                    <a:lstStyle/>
                    <a:p>
                      <a:pPr algn="r"/>
                      <a:r>
                        <a:rPr lang="en-US" sz="1100" dirty="0" smtClean="0">
                          <a:latin typeface="+mn-lt"/>
                        </a:rPr>
                        <a:t>Disposition Approval</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This workflow works with the records management capabilities of SharePoint. </a:t>
                      </a:r>
                      <a:br>
                        <a:rPr lang="en-US" sz="1200" dirty="0" smtClean="0">
                          <a:latin typeface="+mn-lt"/>
                        </a:rPr>
                      </a:br>
                      <a:r>
                        <a:rPr lang="en-US" sz="1200" dirty="0" smtClean="0">
                          <a:latin typeface="+mn-lt"/>
                        </a:rPr>
                        <a:t>It allows you to manage document expiration and retention.</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751662">
                <a:tc>
                  <a:txBody>
                    <a:bodyPr/>
                    <a:lstStyle/>
                    <a:p>
                      <a:pPr algn="r"/>
                      <a:r>
                        <a:rPr lang="en-US" sz="1100" dirty="0" smtClean="0">
                          <a:latin typeface="+mn-lt"/>
                        </a:rPr>
                        <a:t>Group Approval </a:t>
                      </a:r>
                      <a:br>
                        <a:rPr lang="en-US" sz="1100" dirty="0" smtClean="0">
                          <a:latin typeface="+mn-lt"/>
                        </a:rPr>
                      </a:br>
                      <a:r>
                        <a:rPr lang="en-US" sz="1100" dirty="0" smtClean="0">
                          <a:latin typeface="+mn-lt"/>
                        </a:rPr>
                        <a:t>(available in some languages)</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To support hierarchical approvals, this workflow presents a hierarchical control to select the approvers and stamping rather than signatures for approval.</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540829">
                <a:tc>
                  <a:txBody>
                    <a:bodyPr/>
                    <a:lstStyle/>
                    <a:p>
                      <a:pPr algn="r"/>
                      <a:r>
                        <a:rPr lang="en-US" sz="1100" dirty="0" smtClean="0">
                          <a:latin typeface="+mn-lt"/>
                        </a:rPr>
                        <a:t>Translation Management</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This workflow is used with the Web content management features of SharePoint to support a translation workflow for content to multiple languages.</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907423">
                <a:tc>
                  <a:txBody>
                    <a:bodyPr/>
                    <a:lstStyle/>
                    <a:p>
                      <a:pPr algn="r"/>
                      <a:r>
                        <a:rPr lang="en-US" sz="1100" dirty="0" smtClean="0">
                          <a:latin typeface="+mn-lt"/>
                        </a:rPr>
                        <a:t>Three-state (Included in Windows SharePoint Services; works with Issue Tracking list or any list with a Choice column with 3 values)</a:t>
                      </a:r>
                      <a:endParaRPr lang="en-US" sz="11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200" dirty="0" smtClean="0">
                          <a:latin typeface="+mn-lt"/>
                        </a:rPr>
                        <a:t>This workflow ships with Windows SharePoint Services and is a simple issue tracking workflow that shows status of active and resolved issues.</a:t>
                      </a:r>
                      <a:endParaRPr lang="en-US" sz="1200" dirty="0">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smtClean="0"/>
              <a:t>Out-of-the-Box Workflows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the next step</a:t>
            </a:r>
            <a:endParaRPr lang="en-US" dirty="0"/>
          </a:p>
        </p:txBody>
      </p:sp>
      <p:sp>
        <p:nvSpPr>
          <p:cNvPr id="3" name="Content Placeholder 2"/>
          <p:cNvSpPr>
            <a:spLocks noGrp="1"/>
          </p:cNvSpPr>
          <p:nvPr>
            <p:ph idx="1"/>
          </p:nvPr>
        </p:nvSpPr>
        <p:spPr/>
        <p:txBody>
          <a:bodyPr/>
          <a:lstStyle/>
          <a:p>
            <a:r>
              <a:rPr lang="en-US" dirty="0" smtClean="0"/>
              <a:t>SharePoint Designer Workflows</a:t>
            </a:r>
            <a:endParaRPr lang="en-US" dirty="0"/>
          </a:p>
          <a:p>
            <a:pPr lvl="1"/>
            <a:r>
              <a:rPr lang="en-US" dirty="0" smtClean="0"/>
              <a:t>Easy to use Wizard</a:t>
            </a:r>
          </a:p>
          <a:p>
            <a:pPr lvl="1"/>
            <a:r>
              <a:rPr lang="en-US" dirty="0" smtClean="0"/>
              <a:t>Create more dynamic workflows</a:t>
            </a:r>
          </a:p>
          <a:p>
            <a:pPr lvl="1"/>
            <a:r>
              <a:rPr lang="en-US" dirty="0" smtClean="0"/>
              <a:t>Not easy to reuse</a:t>
            </a:r>
          </a:p>
          <a:p>
            <a:endParaRPr lang="en-US" dirty="0" smtClean="0"/>
          </a:p>
          <a:p>
            <a:r>
              <a:rPr lang="en-US" dirty="0" smtClean="0"/>
              <a:t>Visual Studio Workflows</a:t>
            </a:r>
          </a:p>
          <a:p>
            <a:pPr lvl="1"/>
            <a:r>
              <a:rPr lang="en-US" dirty="0" smtClean="0"/>
              <a:t>Very customizable</a:t>
            </a:r>
          </a:p>
          <a:p>
            <a:pPr lvl="1"/>
            <a:r>
              <a:rPr lang="en-US" dirty="0" smtClean="0"/>
              <a:t>Can reuse</a:t>
            </a:r>
          </a:p>
          <a:p>
            <a:pPr lvl="1"/>
            <a:r>
              <a:rPr lang="en-US" dirty="0" smtClean="0"/>
              <a:t>Ability to attach to Content Types</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 Workflow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Receiving Notifications with Alerts</a:t>
            </a:r>
          </a:p>
          <a:p>
            <a:r>
              <a:rPr lang="en-US" dirty="0" smtClean="0"/>
              <a:t>Easier Management of Changes with Site Columns</a:t>
            </a:r>
          </a:p>
          <a:p>
            <a:r>
              <a:rPr lang="en-US" dirty="0" smtClean="0"/>
              <a:t>Content Types</a:t>
            </a:r>
          </a:p>
          <a:p>
            <a:r>
              <a:rPr lang="en-US" dirty="0" smtClean="0"/>
              <a:t>Displaying Data using the Content Query Web Part</a:t>
            </a:r>
          </a:p>
          <a:p>
            <a:r>
              <a:rPr lang="en-US" dirty="0" smtClean="0"/>
              <a:t>Managing processes with Workflow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alerts?</a:t>
            </a:r>
            <a:endParaRPr lang="en-US" dirty="0"/>
          </a:p>
        </p:txBody>
      </p:sp>
      <p:sp>
        <p:nvSpPr>
          <p:cNvPr id="3" name="Content Placeholder 2"/>
          <p:cNvSpPr>
            <a:spLocks noGrp="1"/>
          </p:cNvSpPr>
          <p:nvPr>
            <p:ph idx="1"/>
          </p:nvPr>
        </p:nvSpPr>
        <p:spPr/>
        <p:txBody>
          <a:bodyPr/>
          <a:lstStyle/>
          <a:p>
            <a:r>
              <a:rPr lang="en-US" dirty="0" smtClean="0"/>
              <a:t>Allow for notification of changes to lists or libraries.</a:t>
            </a:r>
          </a:p>
          <a:p>
            <a:r>
              <a:rPr lang="en-US" dirty="0" smtClean="0"/>
              <a:t>Email will be sent to user depending on the preference of the alert </a:t>
            </a:r>
          </a:p>
          <a:p>
            <a:r>
              <a:rPr lang="en-US" dirty="0" smtClean="0"/>
              <a:t>Owners of the site can assign alerts to users, members can only sign themselves up for alerts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Alerts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291869" y="1447800"/>
            <a:ext cx="6560262" cy="5181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mtClean="0"/>
              <a:t>Site Columns</a:t>
            </a:r>
            <a:endParaRPr lang="en-US"/>
          </a:p>
        </p:txBody>
      </p:sp>
      <p:sp>
        <p:nvSpPr>
          <p:cNvPr id="195587" name="Rectangle 3"/>
          <p:cNvSpPr>
            <a:spLocks noGrp="1" noChangeArrowheads="1"/>
          </p:cNvSpPr>
          <p:nvPr>
            <p:ph type="body" idx="1"/>
          </p:nvPr>
        </p:nvSpPr>
        <p:spPr/>
        <p:txBody>
          <a:bodyPr/>
          <a:lstStyle/>
          <a:p>
            <a:r>
              <a:rPr lang="en-US" dirty="0" smtClean="0"/>
              <a:t>Site column is a reusable column definition</a:t>
            </a:r>
          </a:p>
          <a:p>
            <a:pPr lvl="1"/>
            <a:r>
              <a:rPr lang="en-US" dirty="0" smtClean="0"/>
              <a:t>Site columns can be reused across multiple lists</a:t>
            </a:r>
          </a:p>
          <a:p>
            <a:pPr lvl="1"/>
            <a:r>
              <a:rPr lang="en-US" dirty="0" smtClean="0"/>
              <a:t>Site columns can be scoped to a site </a:t>
            </a:r>
            <a:r>
              <a:rPr lang="en-US" smtClean="0"/>
              <a:t>in  the Site </a:t>
            </a:r>
            <a:r>
              <a:rPr lang="en-US" dirty="0" smtClean="0"/>
              <a:t>Column Gallery</a:t>
            </a:r>
          </a:p>
          <a:p>
            <a:pPr lvl="1"/>
            <a:r>
              <a:rPr lang="en-US" dirty="0" smtClean="0"/>
              <a:t>Site columns are visible within site collection to all child sites</a:t>
            </a:r>
          </a:p>
          <a:p>
            <a:pPr lvl="1"/>
            <a:r>
              <a:rPr lang="en-US" dirty="0" smtClean="0"/>
              <a:t>Updates to a site column can optionally be pushed out to lists, document libraries and content types to where it has been used.</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Site Columns</a:t>
            </a:r>
            <a:endParaRPr lang="en-US" dirty="0"/>
          </a:p>
        </p:txBody>
      </p:sp>
      <p:pic>
        <p:nvPicPr>
          <p:cNvPr id="1028" name="Picture 4"/>
          <p:cNvPicPr>
            <a:picLocks noGrp="1" noChangeAspect="1" noChangeArrowheads="1"/>
          </p:cNvPicPr>
          <p:nvPr>
            <p:ph idx="1"/>
          </p:nvPr>
        </p:nvPicPr>
        <p:blipFill>
          <a:blip r:embed="rId3" cstate="print"/>
          <a:srcRect/>
          <a:stretch>
            <a:fillRect/>
          </a:stretch>
        </p:blipFill>
        <p:spPr bwMode="auto">
          <a:xfrm>
            <a:off x="2168717" y="1447800"/>
            <a:ext cx="4806566"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and Updating Site Columns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dirty="0" smtClean="0"/>
              <a:t>Content </a:t>
            </a:r>
            <a:r>
              <a:rPr lang="en-US" dirty="0"/>
              <a:t>Types</a:t>
            </a:r>
          </a:p>
        </p:txBody>
      </p:sp>
      <p:sp>
        <p:nvSpPr>
          <p:cNvPr id="197635" name="Rectangle 3"/>
          <p:cNvSpPr>
            <a:spLocks noGrp="1" noChangeArrowheads="1"/>
          </p:cNvSpPr>
          <p:nvPr>
            <p:ph type="body" idx="1"/>
          </p:nvPr>
        </p:nvSpPr>
        <p:spPr/>
        <p:txBody>
          <a:bodyPr>
            <a:normAutofit/>
          </a:bodyPr>
          <a:lstStyle/>
          <a:p>
            <a:r>
              <a:rPr lang="en-US" dirty="0" smtClean="0"/>
              <a:t>Reusable collection of settings that are applied to a piece of content.</a:t>
            </a:r>
          </a:p>
          <a:p>
            <a:pPr>
              <a:buNone/>
            </a:pPr>
            <a:endParaRPr lang="en-US" dirty="0" smtClean="0"/>
          </a:p>
          <a:p>
            <a:r>
              <a:rPr lang="en-US" dirty="0" smtClean="0"/>
              <a:t>Examples of Content Types</a:t>
            </a:r>
          </a:p>
          <a:p>
            <a:pPr lvl="1"/>
            <a:r>
              <a:rPr lang="en-US" dirty="0" smtClean="0"/>
              <a:t>Proposals </a:t>
            </a:r>
            <a:r>
              <a:rPr lang="en-US" dirty="0"/>
              <a:t>for software projects</a:t>
            </a:r>
          </a:p>
          <a:p>
            <a:pPr lvl="2">
              <a:buFont typeface="Arial" pitchFamily="34" charset="0"/>
              <a:buChar char="•"/>
            </a:pPr>
            <a:r>
              <a:rPr lang="en-US" b="0" dirty="0">
                <a:latin typeface="+mn-lt"/>
              </a:rPr>
              <a:t>Requires </a:t>
            </a:r>
            <a:r>
              <a:rPr lang="en-US" b="0" dirty="0" smtClean="0">
                <a:latin typeface="+mn-lt"/>
              </a:rPr>
              <a:t>client assignment</a:t>
            </a:r>
            <a:endParaRPr lang="en-US" b="0" dirty="0">
              <a:latin typeface="+mn-lt"/>
            </a:endParaRPr>
          </a:p>
          <a:p>
            <a:pPr lvl="2">
              <a:buFont typeface="Arial" pitchFamily="34" charset="0"/>
              <a:buChar char="•"/>
            </a:pPr>
            <a:r>
              <a:rPr lang="en-US" b="0" dirty="0">
                <a:latin typeface="+mn-lt"/>
              </a:rPr>
              <a:t>Requires </a:t>
            </a:r>
            <a:r>
              <a:rPr lang="en-US" b="0" dirty="0" smtClean="0">
                <a:latin typeface="+mn-lt"/>
              </a:rPr>
              <a:t>review by legal department</a:t>
            </a:r>
            <a:endParaRPr lang="en-US" b="0" dirty="0">
              <a:latin typeface="+mn-lt"/>
            </a:endParaRPr>
          </a:p>
          <a:p>
            <a:pPr lvl="1"/>
            <a:r>
              <a:rPr lang="en-US" dirty="0"/>
              <a:t>Customer presentation</a:t>
            </a:r>
          </a:p>
          <a:p>
            <a:pPr lvl="2">
              <a:buFont typeface="Arial" pitchFamily="34" charset="0"/>
              <a:buChar char="•"/>
            </a:pPr>
            <a:r>
              <a:rPr lang="en-US" b="0" dirty="0" smtClean="0">
                <a:latin typeface="+mn-lt"/>
              </a:rPr>
              <a:t>Requires client assignment</a:t>
            </a:r>
          </a:p>
          <a:p>
            <a:pPr lvl="2">
              <a:buFont typeface="Arial" pitchFamily="34" charset="0"/>
              <a:buChar char="•"/>
            </a:pPr>
            <a:r>
              <a:rPr lang="en-US" b="0" dirty="0" smtClean="0">
                <a:latin typeface="+mn-lt"/>
              </a:rPr>
              <a:t>Requires review by art department</a:t>
            </a:r>
            <a:endParaRPr lang="en-US" b="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 The Settings</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500571" y="1462409"/>
            <a:ext cx="6142858" cy="515238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http://intranet.sharepointblackops.com/Courses/SBU201/_layouts/DocIdRedir.aspx?ID=3CC2HQU7XWNV-62-5</Url>
      <Description>3CC2HQU7XWNV-62-5</Description>
    </_dlc_DocIdUrl>
    <_dlc_DocId xmlns="c83d3ea4-1015-4b4b-bfa9-09fbcd7aa64d">3CC2HQU7XWNV-62-5</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0AA02FD-0488-4DFA-81E2-BC2FDE2EB570}"/>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E4BF6873-A24A-4225-916F-65807DE989C4}"/>
</file>

<file path=docProps/app.xml><?xml version="1.0" encoding="utf-8"?>
<Properties xmlns="http://schemas.openxmlformats.org/officeDocument/2006/extended-properties" xmlns:vt="http://schemas.openxmlformats.org/officeDocument/2006/docPropsVTypes">
  <Template>CPT_TEMPLATE</Template>
  <TotalTime>0</TotalTime>
  <Words>1909</Words>
  <Application>Microsoft Office PowerPoint</Application>
  <PresentationFormat>On-screen Show (4:3)</PresentationFormat>
  <Paragraphs>136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CPT_TEMPLATE</vt:lpstr>
      <vt:lpstr>Advanced List Management</vt:lpstr>
      <vt:lpstr>Agenda</vt:lpstr>
      <vt:lpstr>What are alerts?</vt:lpstr>
      <vt:lpstr>Setting up Alerts</vt:lpstr>
      <vt:lpstr>Site Columns</vt:lpstr>
      <vt:lpstr>Configuring Site Columns</vt:lpstr>
      <vt:lpstr>Demo</vt:lpstr>
      <vt:lpstr>Content Types</vt:lpstr>
      <vt:lpstr>Content Types: The Settings</vt:lpstr>
      <vt:lpstr>Allowing for Multiple Content Types</vt:lpstr>
      <vt:lpstr>Content Query Web Part</vt:lpstr>
      <vt:lpstr>Demo</vt:lpstr>
      <vt:lpstr>What Can Workflow do for your company?</vt:lpstr>
      <vt:lpstr>Out-of-the-Box Workflows</vt:lpstr>
      <vt:lpstr>Taking the next step</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List Management</dc:title>
  <dc:creator>TedP</dc:creator>
  <cp:lastModifiedBy>TedP</cp:lastModifiedBy>
  <cp:revision>1</cp:revision>
  <dcterms:created xsi:type="dcterms:W3CDTF">2009-07-09T15:32:47Z</dcterms:created>
  <dcterms:modified xsi:type="dcterms:W3CDTF">2009-07-09T15:33:38Z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af2c17a4-60fc-4b50-823d-a5a9437e6bd5</vt:lpwstr>
  </property>
</Properties>
</file>