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gif" ContentType="image/gif"/>
  <Override PartName="/ppt/slides/slide21.xml" ContentType="application/vnd.openxmlformats-officedocument.presentationml.slide+xml"/>
  <Override PartName="/ppt/slides/slide22.xml" ContentType="application/vnd.openxmlformats-officedocument.presentationml.slide+xml"/>
  <Override PartName="/ppt/presentation.xml" ContentType="application/vnd.openxmlformats-officedocument.presentationml.presentation.main+xml"/>
  <Override PartName="/ppt/slides/slide20.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22.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notesSlides/notesSlide21.xml" ContentType="application/vnd.openxmlformats-officedocument.presentationml.notesSlide+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docProps/core.xml" ContentType="application/vnd.openxmlformats-package.core-properties+xml"/>
  <Override PartName="/customXml/itemProps3.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946" autoAdjust="0"/>
    <p:restoredTop sz="90033" autoAdjust="0"/>
  </p:normalViewPr>
  <p:slideViewPr>
    <p:cSldViewPr>
      <p:cViewPr varScale="1">
        <p:scale>
          <a:sx n="114" d="100"/>
          <a:sy n="114" d="100"/>
        </p:scale>
        <p:origin x="-8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2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ustomXml" Target="../customXml/item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06 - Navigation</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06 - Navigation</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a:xfrm>
            <a:off x="787400" y="479425"/>
            <a:ext cx="5765800" cy="4325938"/>
          </a:xfrm>
        </p:spPr>
      </p:sp>
      <p:sp>
        <p:nvSpPr>
          <p:cNvPr id="7" name="Notes Placeholder 6"/>
          <p:cNvSpPr>
            <a:spLocks noGrp="1"/>
          </p:cNvSpPr>
          <p:nvPr>
            <p:ph type="body" idx="1"/>
          </p:nvPr>
        </p:nvSpPr>
        <p:spPr/>
        <p:txBody>
          <a:bodyPr>
            <a:normAutofit/>
          </a:bodyPr>
          <a:lstStyle/>
          <a:p>
            <a:endParaRPr lang="en-US"/>
          </a:p>
        </p:txBody>
      </p:sp>
      <p:sp>
        <p:nvSpPr>
          <p:cNvPr id="10" name="Footer Placeholder 9"/>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Another powerful feature in SharePoint is the ability</a:t>
            </a:r>
            <a:r>
              <a:rPr lang="en-US" b="0" baseline="0" dirty="0" smtClean="0"/>
              <a:t> to use Audience Targeting to create a personalized user experience.  So as the example above shows when the Sales Manager logs in he sees links pertinent to him, where as when the accounting manager logs in she will see link for her.  This is quite useful when attempting to create a personalized experience for you users.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a:t>
            </a:r>
            <a:r>
              <a:rPr lang="en-US" b="0" baseline="0" dirty="0" smtClean="0"/>
              <a:t>re are 3 main things you target. </a:t>
            </a:r>
          </a:p>
          <a:p>
            <a:endParaRPr lang="en-US" b="0" baseline="0" dirty="0" smtClean="0"/>
          </a:p>
          <a:p>
            <a:r>
              <a:rPr lang="en-US" b="0" baseline="0" dirty="0" smtClean="0"/>
              <a:t>Navigation – Allowing you to provide custom </a:t>
            </a:r>
            <a:r>
              <a:rPr lang="en-US" b="0" baseline="0" dirty="0" err="1" smtClean="0"/>
              <a:t>nav</a:t>
            </a:r>
            <a:r>
              <a:rPr lang="en-US" b="0" baseline="0" dirty="0" smtClean="0"/>
              <a:t> links to users.</a:t>
            </a:r>
          </a:p>
          <a:p>
            <a:endParaRPr lang="en-US" b="0" baseline="0" dirty="0" smtClean="0"/>
          </a:p>
          <a:p>
            <a:r>
              <a:rPr lang="en-US" b="0" baseline="0" dirty="0" smtClean="0"/>
              <a:t>Web Parts – This will allow you to choose which Web Parts a user sees when they come to a page.  Maybe you want to display a KPI to executives on the home page but you want to display the part-time policy update to the part time employees.</a:t>
            </a:r>
          </a:p>
          <a:p>
            <a:endParaRPr lang="en-US" b="0" baseline="0" dirty="0" smtClean="0"/>
          </a:p>
          <a:p>
            <a:r>
              <a:rPr lang="en-US" b="0" baseline="0" dirty="0" smtClean="0"/>
              <a:t>Actual content – Using the Content Query Web Part (CQWP) and the audience targeting feature of list you actually show audiences only targeted list items instead of all list items.  And the CQWP can scan the entire site collection or just a specific list, giving you complete control.</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When it comes</a:t>
            </a:r>
            <a:r>
              <a:rPr lang="en-US" b="0" baseline="0" dirty="0" smtClean="0"/>
              <a:t> to targeting you can choose between SharePoint Groups, Active Directory Security, Distribution groups, or you can compile your own Global Audiences.</a:t>
            </a:r>
          </a:p>
          <a:p>
            <a:endParaRPr lang="en-US" b="0" baseline="0" dirty="0" smtClean="0"/>
          </a:p>
          <a:p>
            <a:r>
              <a:rPr lang="en-US" b="0" baseline="0" dirty="0" smtClean="0"/>
              <a:t>Global Audiences are maintained through the Shared Services Provider (SSP).  Here you can build and compile an audience either based off of profile attributes, reporting structure, or group memberships.  Giving you the power to make very configurable audiences.  So maybe you want to make one called Executives.  This group might be made up of everyone who reports to the CEO or anyone who has VP in their title.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a:t>
            </a:r>
            <a:r>
              <a:rPr lang="en-US" b="0" baseline="0" dirty="0" smtClean="0"/>
              <a:t> table of Contents Web Part is a configurable web part that can show information from a location down.  Be careful using this web part.  If you have it displaying too much information it can affect server performance.</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 site directory is a special site template.  It is setup to help you create</a:t>
            </a:r>
            <a:r>
              <a:rPr lang="en-US" b="0" baseline="0" dirty="0" smtClean="0"/>
              <a:t> and categorize sites.  Once you have done this it has a convenient user interface to help people find sites based on their metadata.  By default when you create a site anywhere in the site collection it will prompt you if you would like to provide metadata for the site and list it in the site directory.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As a site collection administrator you can go to site collection administration and specify that listing in the site directory is required if you choose.  </a:t>
            </a:r>
            <a:endParaRPr lang="en-US" b="0" dirty="0" smtClean="0"/>
          </a:p>
          <a:p>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a:t>
            </a:r>
            <a:r>
              <a:rPr lang="en-US" b="0" baseline="0" dirty="0" smtClean="0"/>
              <a:t> categories tab will allow you to drill down the sites based on their metadata.</a:t>
            </a:r>
          </a:p>
          <a:p>
            <a:endParaRPr lang="en-US" b="0" baseline="0" dirty="0" smtClean="0"/>
          </a:p>
          <a:p>
            <a:r>
              <a:rPr lang="en-US" b="0" baseline="0" dirty="0" smtClean="0"/>
              <a:t>The top sites tab will show only sites that were specified as a top site when they were added to the directory.</a:t>
            </a:r>
          </a:p>
          <a:p>
            <a:endParaRPr lang="en-US" b="0" baseline="0" dirty="0" smtClean="0"/>
          </a:p>
          <a:p>
            <a:r>
              <a:rPr lang="en-US" b="0" baseline="0" dirty="0" smtClean="0"/>
              <a:t>The site map is a tab with a  table of contents web part on it.  By default it is showing you 2 levels deep.</a:t>
            </a:r>
          </a:p>
          <a:p>
            <a:endParaRPr lang="en-US" b="0" baseline="0" dirty="0" smtClean="0"/>
          </a:p>
          <a:p>
            <a:r>
              <a:rPr lang="en-US" b="0" baseline="0" dirty="0" smtClean="0"/>
              <a:t>You can add additional tabs by creating a page using the Site Directory Home page layout.  Then at the top of the face you will be given the option of adding a new tab or editing the current tabs.</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You</a:t>
            </a:r>
            <a:r>
              <a:rPr lang="en-US" b="0" baseline="0" dirty="0" smtClean="0"/>
              <a:t> are automatically prompted to add any new site you create to the site directory.  But sometimes you forget to do it when you create the site or you want to add sites that aren’t part of SharePoint.  This can be accomplished by clicking the link to Add Link to Site from the top right hand corner of the site directory.  </a:t>
            </a:r>
          </a:p>
          <a:p>
            <a:endParaRPr lang="en-US" b="0" baseline="0" dirty="0" smtClean="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In reality the site directory is just a list called sites.  So you can add columns and change their settings just like you can for any other list.  You could also </a:t>
            </a:r>
            <a:r>
              <a:rPr lang="en-US" b="0" baseline="0" smtClean="0"/>
              <a:t>add workflows </a:t>
            </a:r>
            <a:r>
              <a:rPr lang="en-US" b="0" baseline="0" dirty="0" smtClean="0"/>
              <a:t>or alerts.  It really is just another list.</a:t>
            </a:r>
            <a:endParaRPr lang="en-US" b="0" dirty="0" smtClean="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Good</a:t>
            </a:r>
            <a:r>
              <a:rPr lang="en-US" b="0" baseline="0" dirty="0" smtClean="0"/>
              <a:t> strong navigation is key to any good web solution.  You can have all the great content you want but if there isn’t a way for users to get to the data, then it doesn’t do your users any good.  </a:t>
            </a:r>
          </a:p>
          <a:p>
            <a:endParaRPr lang="en-US" b="0" baseline="0" dirty="0" smtClean="0"/>
          </a:p>
          <a:p>
            <a:r>
              <a:rPr lang="en-US" b="0" baseline="0" dirty="0" smtClean="0"/>
              <a:t>SharePoint goes above and beyond the call of duty when it comes to navigation.  It is very flexible in the way it can be configured.  While it can be completely self maintaining, it can just as easily be completely custom.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Since</a:t>
            </a:r>
            <a:r>
              <a:rPr lang="en-US" b="0" baseline="0" dirty="0" smtClean="0"/>
              <a:t> the picture is worth a 1000 words no need for them to be written down here.  (Of course we will cover all of these pieces individually over the next few slides.)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Global </a:t>
            </a:r>
            <a:r>
              <a:rPr lang="en-US" b="0" dirty="0" err="1" smtClean="0"/>
              <a:t>nav</a:t>
            </a:r>
            <a:r>
              <a:rPr lang="en-US" b="0" dirty="0" smtClean="0"/>
              <a:t> is where</a:t>
            </a:r>
            <a:r>
              <a:rPr lang="en-US" b="0" baseline="0" dirty="0" smtClean="0"/>
              <a:t> you provide the structure for the site.  The items appearing across the top of the page are generally consistent through out the site or at least for each section of the site. Giving your users a common feel as they move through your site.  By default when you create a sub site it will inherit the parents the navigation.  With just a simple click though, you can create a custom </a:t>
            </a:r>
            <a:r>
              <a:rPr lang="en-US" b="0" baseline="0" dirty="0" err="1" smtClean="0"/>
              <a:t>nav</a:t>
            </a:r>
            <a:r>
              <a:rPr lang="en-US" b="0" baseline="0" dirty="0" smtClean="0"/>
              <a:t> for a site.  Then you can completely control the links allowing SharePoint to automatically maintain them with sub-sites, and pages or use the interface to manually insert headings and/or links.  The choice is yours.</a:t>
            </a:r>
          </a:p>
          <a:p>
            <a:endParaRPr lang="en-US" b="0" baseline="0" dirty="0" smtClean="0"/>
          </a:p>
          <a:p>
            <a:r>
              <a:rPr lang="en-US" b="0" baseline="0" dirty="0" smtClean="0"/>
              <a:t>A quick design note.  If at all possible you do not want to have more than 7 links in the top nav.  Any more than that and usability starts to suffer.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Current</a:t>
            </a:r>
            <a:r>
              <a:rPr lang="en-US" b="0" baseline="0" dirty="0" smtClean="0"/>
              <a:t> Navigation is the navigation links usually located on the left hand side of the page.  They are just as flexible as global nav.  Usually though instead of inheriting from the parent this links should be unique to the site you are on.  They will help the user navigate through the current site.  In contrast global </a:t>
            </a:r>
            <a:r>
              <a:rPr lang="en-US" b="0" baseline="0" dirty="0" err="1" smtClean="0"/>
              <a:t>nav</a:t>
            </a:r>
            <a:r>
              <a:rPr lang="en-US" b="0" baseline="0" dirty="0" smtClean="0"/>
              <a:t> is going to help users move from site to site.</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 two breadcrumbs</a:t>
            </a:r>
            <a:r>
              <a:rPr lang="en-US" b="0" baseline="0" dirty="0" smtClean="0"/>
              <a:t> are completely self maintaining so not a lot for you to do here.  The global breadcrumb is incremented every time you break global </a:t>
            </a:r>
            <a:r>
              <a:rPr lang="en-US" b="0" baseline="0" dirty="0" err="1" smtClean="0"/>
              <a:t>nav</a:t>
            </a:r>
            <a:r>
              <a:rPr lang="en-US" b="0" baseline="0" dirty="0" smtClean="0"/>
              <a:t> through the site collection.  The current breadcrumb tells you where you are within the site you are currently on.</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a:t>
            </a:r>
            <a:r>
              <a:rPr lang="en-US" b="0" baseline="0" dirty="0" smtClean="0"/>
              <a:t> tree view provides you with a hierarchal view of your site.  So you can expand through the sections, and find what you are looking for.  The only down side to the tree view is it is either on or off.  There is no way to customize its behavior which is makes it a no go for most users.  If you do turn it on it appears below the quick launch (current </a:t>
            </a:r>
            <a:r>
              <a:rPr lang="en-US" b="0" baseline="0" dirty="0" err="1" smtClean="0"/>
              <a:t>nav</a:t>
            </a:r>
            <a:r>
              <a:rPr lang="en-US" b="0" baseline="0" dirty="0" smtClean="0"/>
              <a:t>).</a:t>
            </a:r>
          </a:p>
          <a:p>
            <a:endParaRPr lang="en-US" b="0" baseline="0" dirty="0" smtClean="0"/>
          </a:p>
          <a:p>
            <a:r>
              <a:rPr lang="en-US" b="0" baseline="0" dirty="0" smtClean="0"/>
              <a:t>Portal site connection just allows you to create a root link on the global breadcrumb.  This can actually be a link to anywhere and does not have to point to SharePoint.  </a:t>
            </a:r>
          </a:p>
          <a:p>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A very confusing point for many students!  If you create</a:t>
            </a:r>
            <a:r>
              <a:rPr lang="en-US" b="0" baseline="0" dirty="0" smtClean="0"/>
              <a:t> a site collection using a template other than collaboration portal or publishing portal then you do not have the Publishing Site Collection feature enabled by default.  In this case you get new navigations options that are not as powerful.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0" name="Group 19"/>
          <p:cNvGrpSpPr/>
          <p:nvPr/>
        </p:nvGrpSpPr>
        <p:grpSpPr>
          <a:xfrm>
            <a:off x="8615362" y="6379369"/>
            <a:ext cx="353784" cy="328514"/>
            <a:chOff x="8615362" y="6379369"/>
            <a:chExt cx="353784" cy="328514"/>
          </a:xfrm>
        </p:grpSpPr>
        <p:pic>
          <p:nvPicPr>
            <p:cNvPr id="12" name="Picture 11"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7" name="Rectangle 16"/>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 Consistent Navigation</a:t>
            </a:r>
          </a:p>
        </p:txBody>
      </p:sp>
      <p:sp>
        <p:nvSpPr>
          <p:cNvPr id="3" name="Subtitle 2"/>
          <p:cNvSpPr>
            <a:spLocks noGrp="1"/>
          </p:cNvSpPr>
          <p:nvPr>
            <p:ph type="subTitle" idx="1"/>
          </p:nvPr>
        </p:nvSpPr>
        <p:spPr/>
        <p:txBody>
          <a:bodyPr/>
          <a:lstStyle/>
          <a:p>
            <a:r>
              <a:rPr lang="en-US" dirty="0" smtClean="0"/>
              <a:t>Module 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algn="ctr">
              <a:buNone/>
            </a:pPr>
            <a:r>
              <a:rPr lang="en-US" dirty="0" smtClean="0"/>
              <a:t/>
            </a:r>
            <a:br>
              <a:rPr lang="en-US" dirty="0" smtClean="0"/>
            </a:br>
            <a:endParaRPr lang="en-US" dirty="0" smtClean="0"/>
          </a:p>
          <a:p>
            <a:pPr algn="ctr">
              <a:buNone/>
            </a:pPr>
            <a:endParaRPr lang="en-US" dirty="0" smtClean="0"/>
          </a:p>
          <a:p>
            <a:pPr algn="ctr">
              <a:buNone/>
            </a:pPr>
            <a:endParaRPr lang="en-US" dirty="0" smtClean="0"/>
          </a:p>
          <a:p>
            <a:pPr algn="ctr">
              <a:buNone/>
            </a:pPr>
            <a:r>
              <a:rPr lang="en-US" dirty="0" smtClean="0"/>
              <a:t>Walk through navigation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Audience Targeting</a:t>
            </a:r>
            <a:endParaRPr lang="en-US" dirty="0"/>
          </a:p>
        </p:txBody>
      </p:sp>
      <p:sp>
        <p:nvSpPr>
          <p:cNvPr id="3" name="Content Placeholder 2"/>
          <p:cNvSpPr>
            <a:spLocks noGrp="1"/>
          </p:cNvSpPr>
          <p:nvPr>
            <p:ph idx="1"/>
          </p:nvPr>
        </p:nvSpPr>
        <p:spPr/>
        <p:txBody>
          <a:bodyPr/>
          <a:lstStyle/>
          <a:p>
            <a:r>
              <a:rPr lang="en-US" dirty="0" smtClean="0"/>
              <a:t>Allows for the creation of a personalized experience</a:t>
            </a:r>
          </a:p>
          <a:p>
            <a:r>
              <a:rPr lang="en-US" dirty="0" smtClean="0"/>
              <a:t>The Sales Manager sees:</a:t>
            </a:r>
          </a:p>
          <a:p>
            <a:endParaRPr lang="en-US" dirty="0" smtClean="0"/>
          </a:p>
          <a:p>
            <a:endParaRPr lang="en-US" dirty="0" smtClean="0"/>
          </a:p>
          <a:p>
            <a:r>
              <a:rPr lang="en-US" dirty="0" smtClean="0"/>
              <a:t>While the Accounting Manager sees:</a:t>
            </a:r>
          </a:p>
          <a:p>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2486025" y="2943225"/>
            <a:ext cx="4171950" cy="9715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cstate="print"/>
          <a:srcRect/>
          <a:stretch>
            <a:fillRect/>
          </a:stretch>
        </p:blipFill>
        <p:spPr bwMode="auto">
          <a:xfrm>
            <a:off x="2514600" y="4724400"/>
            <a:ext cx="4019550" cy="9429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Targeted?</a:t>
            </a:r>
            <a:endParaRPr lang="en-US" dirty="0"/>
          </a:p>
        </p:txBody>
      </p:sp>
      <p:sp>
        <p:nvSpPr>
          <p:cNvPr id="3" name="Content Placeholder 2"/>
          <p:cNvSpPr>
            <a:spLocks noGrp="1"/>
          </p:cNvSpPr>
          <p:nvPr>
            <p:ph idx="1"/>
          </p:nvPr>
        </p:nvSpPr>
        <p:spPr/>
        <p:txBody>
          <a:bodyPr/>
          <a:lstStyle/>
          <a:p>
            <a:r>
              <a:rPr lang="en-US" dirty="0" smtClean="0"/>
              <a:t>Navigational Links on the Top Link Bar and Quick Launch Bar</a:t>
            </a:r>
          </a:p>
          <a:p>
            <a:r>
              <a:rPr lang="en-US" dirty="0" smtClean="0"/>
              <a:t>Web Parts</a:t>
            </a:r>
          </a:p>
          <a:p>
            <a:r>
              <a:rPr lang="en-US" dirty="0" smtClean="0"/>
              <a:t>Using the Content Query Web Part, you can target:</a:t>
            </a:r>
          </a:p>
          <a:p>
            <a:pPr lvl="1"/>
            <a:r>
              <a:rPr lang="en-US" dirty="0" smtClean="0"/>
              <a:t>List items</a:t>
            </a:r>
          </a:p>
          <a:p>
            <a:pPr lvl="1"/>
            <a:r>
              <a:rPr lang="en-US" dirty="0" smtClean="0"/>
              <a:t>Documents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can be targeted?	</a:t>
            </a:r>
            <a:endParaRPr lang="en-US" dirty="0"/>
          </a:p>
        </p:txBody>
      </p:sp>
      <p:sp>
        <p:nvSpPr>
          <p:cNvPr id="3" name="Content Placeholder 2"/>
          <p:cNvSpPr>
            <a:spLocks noGrp="1"/>
          </p:cNvSpPr>
          <p:nvPr>
            <p:ph idx="1"/>
          </p:nvPr>
        </p:nvSpPr>
        <p:spPr/>
        <p:txBody>
          <a:bodyPr/>
          <a:lstStyle/>
          <a:p>
            <a:r>
              <a:rPr lang="en-US" dirty="0" smtClean="0"/>
              <a:t>SharePoint Groups</a:t>
            </a:r>
          </a:p>
          <a:p>
            <a:r>
              <a:rPr lang="en-US" dirty="0" smtClean="0"/>
              <a:t>Active Directory Security Groups</a:t>
            </a:r>
          </a:p>
          <a:p>
            <a:r>
              <a:rPr lang="en-US" dirty="0" smtClean="0"/>
              <a:t>Active Directory Distribution Groups</a:t>
            </a:r>
          </a:p>
          <a:p>
            <a:r>
              <a:rPr lang="en-US" dirty="0" smtClean="0"/>
              <a:t>Global Audiences</a:t>
            </a:r>
          </a:p>
          <a:p>
            <a:pPr lvl="1"/>
            <a:r>
              <a:rPr lang="en-US" dirty="0" smtClean="0"/>
              <a:t>Created in Central Administration</a:t>
            </a:r>
          </a:p>
          <a:p>
            <a:pPr lvl="1"/>
            <a:r>
              <a:rPr lang="en-US" dirty="0" smtClean="0"/>
              <a:t>Based on user profile information from active directory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endParaRPr lang="en-US" dirty="0" smtClean="0"/>
          </a:p>
          <a:p>
            <a:pPr algn="ctr"/>
            <a:endParaRPr lang="en-US" dirty="0" smtClean="0"/>
          </a:p>
          <a:p>
            <a:pPr algn="ctr">
              <a:buNone/>
            </a:pPr>
            <a:r>
              <a:rPr lang="en-US" dirty="0" smtClean="0"/>
              <a:t>Audience Targeting</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 Web Part</a:t>
            </a:r>
            <a:endParaRPr lang="en-US" dirty="0"/>
          </a:p>
        </p:txBody>
      </p:sp>
      <p:sp>
        <p:nvSpPr>
          <p:cNvPr id="3" name="Content Placeholder 2"/>
          <p:cNvSpPr>
            <a:spLocks noGrp="1"/>
          </p:cNvSpPr>
          <p:nvPr>
            <p:ph idx="1"/>
          </p:nvPr>
        </p:nvSpPr>
        <p:spPr/>
        <p:txBody>
          <a:bodyPr/>
          <a:lstStyle/>
          <a:p>
            <a:r>
              <a:rPr lang="en-US" dirty="0" smtClean="0"/>
              <a:t>Used to show items below a site</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1295400" y="1905000"/>
            <a:ext cx="6315075" cy="4495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dirty="0" smtClean="0"/>
              <a:t>Table of Contents Web Part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Directory</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533400" y="2514600"/>
            <a:ext cx="8019048" cy="241904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Directory Cont.</a:t>
            </a:r>
            <a:endParaRPr lang="en-US" dirty="0"/>
          </a:p>
        </p:txBody>
      </p:sp>
      <p:sp>
        <p:nvSpPr>
          <p:cNvPr id="3" name="Content Placeholder 2"/>
          <p:cNvSpPr>
            <a:spLocks noGrp="1"/>
          </p:cNvSpPr>
          <p:nvPr>
            <p:ph idx="1"/>
          </p:nvPr>
        </p:nvSpPr>
        <p:spPr/>
        <p:txBody>
          <a:bodyPr/>
          <a:lstStyle/>
          <a:p>
            <a:r>
              <a:rPr lang="en-US" dirty="0" smtClean="0"/>
              <a:t>Defining the Site Directory</a:t>
            </a:r>
          </a:p>
          <a:p>
            <a:r>
              <a:rPr lang="en-US" dirty="0" smtClean="0"/>
              <a:t>Site Directory can be required </a:t>
            </a:r>
          </a:p>
          <a:p>
            <a:pPr lvl="1"/>
            <a:r>
              <a:rPr lang="en-US" dirty="0" smtClean="0"/>
              <a:t>Site Collection Setting</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609600" y="2971800"/>
            <a:ext cx="7789863" cy="3581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Tabs of the Site Directory</a:t>
            </a:r>
            <a:endParaRPr lang="en-US" dirty="0"/>
          </a:p>
        </p:txBody>
      </p:sp>
      <p:sp>
        <p:nvSpPr>
          <p:cNvPr id="3" name="Content Placeholder 2"/>
          <p:cNvSpPr>
            <a:spLocks noGrp="1"/>
          </p:cNvSpPr>
          <p:nvPr>
            <p:ph idx="1"/>
          </p:nvPr>
        </p:nvSpPr>
        <p:spPr/>
        <p:txBody>
          <a:bodyPr/>
          <a:lstStyle/>
          <a:p>
            <a:r>
              <a:rPr lang="en-US" dirty="0" smtClean="0"/>
              <a:t>Categories</a:t>
            </a:r>
          </a:p>
          <a:p>
            <a:endParaRPr lang="en-US" dirty="0" smtClean="0"/>
          </a:p>
          <a:p>
            <a:endParaRPr lang="en-US" dirty="0" smtClean="0"/>
          </a:p>
          <a:p>
            <a:r>
              <a:rPr lang="en-US" dirty="0" smtClean="0"/>
              <a:t>Top Sites</a:t>
            </a:r>
          </a:p>
          <a:p>
            <a:endParaRPr lang="en-US" dirty="0" smtClean="0"/>
          </a:p>
          <a:p>
            <a:endParaRPr lang="en-US" dirty="0" smtClean="0"/>
          </a:p>
          <a:p>
            <a:r>
              <a:rPr lang="en-US" dirty="0" smtClean="0"/>
              <a:t>Site Map</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Creating a Consistent Navigation</a:t>
            </a:r>
          </a:p>
          <a:p>
            <a:r>
              <a:rPr lang="en-US" dirty="0" smtClean="0"/>
              <a:t>Using the Audience Targeting feature</a:t>
            </a:r>
          </a:p>
          <a:p>
            <a:r>
              <a:rPr lang="en-US" dirty="0" smtClean="0"/>
              <a:t>Displaying the hierarchy throughout the Table of Contents Web Part</a:t>
            </a:r>
          </a:p>
          <a:p>
            <a:r>
              <a:rPr lang="en-US" dirty="0" smtClean="0"/>
              <a:t>Utilizing the Site Directory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Site to the Site Directory</a:t>
            </a:r>
            <a:endParaRPr lang="en-US" dirty="0"/>
          </a:p>
        </p:txBody>
      </p:sp>
      <p:sp>
        <p:nvSpPr>
          <p:cNvPr id="3" name="Content Placeholder 2"/>
          <p:cNvSpPr>
            <a:spLocks noGrp="1"/>
          </p:cNvSpPr>
          <p:nvPr>
            <p:ph idx="1"/>
          </p:nvPr>
        </p:nvSpPr>
        <p:spPr/>
        <p:txBody>
          <a:bodyPr/>
          <a:lstStyle/>
          <a:p>
            <a:r>
              <a:rPr lang="en-US" dirty="0" smtClean="0"/>
              <a:t>Site Creation Page</a:t>
            </a:r>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t>Can Manually Add</a:t>
            </a:r>
          </a:p>
          <a:p>
            <a:pPr lvl="1"/>
            <a:r>
              <a:rPr lang="en-US" dirty="0" smtClean="0"/>
              <a:t>Add a Link </a:t>
            </a:r>
          </a:p>
          <a:p>
            <a:pPr lvl="1"/>
            <a:r>
              <a:rPr lang="en-US" dirty="0" smtClean="0"/>
              <a:t>Add a list item to the Sites List</a:t>
            </a:r>
          </a:p>
          <a:p>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609600" y="2057400"/>
            <a:ext cx="7894637" cy="286226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the Site Directory</a:t>
            </a:r>
            <a:endParaRPr lang="en-US" dirty="0"/>
          </a:p>
        </p:txBody>
      </p:sp>
      <p:sp>
        <p:nvSpPr>
          <p:cNvPr id="3" name="Content Placeholder 2"/>
          <p:cNvSpPr>
            <a:spLocks noGrp="1"/>
          </p:cNvSpPr>
          <p:nvPr>
            <p:ph idx="1"/>
          </p:nvPr>
        </p:nvSpPr>
        <p:spPr/>
        <p:txBody>
          <a:bodyPr/>
          <a:lstStyle/>
          <a:p>
            <a:r>
              <a:rPr lang="en-US" dirty="0" smtClean="0"/>
              <a:t>Categories are columns on the Sites list</a:t>
            </a:r>
          </a:p>
          <a:p>
            <a:pPr lvl="1"/>
            <a:r>
              <a:rPr lang="en-US" dirty="0" smtClean="0"/>
              <a:t>To customize, add new columns or customize existing Division and Region columns </a:t>
            </a:r>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4100" name="Picture 4"/>
          <p:cNvPicPr>
            <a:picLocks noChangeAspect="1" noChangeArrowheads="1"/>
          </p:cNvPicPr>
          <p:nvPr/>
        </p:nvPicPr>
        <p:blipFill>
          <a:blip r:embed="rId3" cstate="print"/>
          <a:srcRect/>
          <a:stretch>
            <a:fillRect/>
          </a:stretch>
        </p:blipFill>
        <p:spPr bwMode="auto">
          <a:xfrm>
            <a:off x="533400" y="3429000"/>
            <a:ext cx="8037513" cy="15906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endParaRPr lang="en-US" dirty="0" smtClean="0"/>
          </a:p>
          <a:p>
            <a:pPr algn="ctr"/>
            <a:endParaRPr lang="en-US" dirty="0" smtClean="0"/>
          </a:p>
          <a:p>
            <a:pPr algn="ctr">
              <a:buNone/>
            </a:pPr>
            <a:r>
              <a:rPr lang="en-US" dirty="0" smtClean="0"/>
              <a:t>Creating and Customizing the Site Directory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a:t>
            </a:r>
            <a:endParaRPr lang="en-US" dirty="0"/>
          </a:p>
        </p:txBody>
      </p:sp>
      <p:sp>
        <p:nvSpPr>
          <p:cNvPr id="3" name="Content Placeholder 2"/>
          <p:cNvSpPr>
            <a:spLocks noGrp="1"/>
          </p:cNvSpPr>
          <p:nvPr>
            <p:ph idx="1"/>
          </p:nvPr>
        </p:nvSpPr>
        <p:spPr/>
        <p:txBody>
          <a:bodyPr/>
          <a:lstStyle/>
          <a:p>
            <a:r>
              <a:rPr lang="en-US" dirty="0" smtClean="0"/>
              <a:t>The key to finding things on the site</a:t>
            </a:r>
          </a:p>
          <a:p>
            <a:r>
              <a:rPr lang="en-US" dirty="0" smtClean="0"/>
              <a:t>Very flexible</a:t>
            </a:r>
          </a:p>
          <a:p>
            <a:pPr lvl="1"/>
            <a:r>
              <a:rPr lang="en-US" dirty="0" smtClean="0"/>
              <a:t>Targeting</a:t>
            </a:r>
          </a:p>
          <a:p>
            <a:pPr lvl="1"/>
            <a:r>
              <a:rPr lang="en-US" dirty="0" smtClean="0"/>
              <a:t>Security trimming</a:t>
            </a:r>
          </a:p>
          <a:p>
            <a:pPr lvl="1"/>
            <a:r>
              <a:rPr lang="en-US" dirty="0" smtClean="0"/>
              <a:t>Open in new window</a:t>
            </a:r>
          </a:p>
          <a:p>
            <a:pPr lvl="1"/>
            <a:r>
              <a:rPr lang="en-US" dirty="0" smtClean="0"/>
              <a:t>Fly-outs</a:t>
            </a:r>
          </a:p>
          <a:p>
            <a:r>
              <a:rPr lang="en-US" dirty="0" smtClean="0"/>
              <a:t>Navigation Elements</a:t>
            </a:r>
          </a:p>
          <a:p>
            <a:pPr lvl="1"/>
            <a:r>
              <a:rPr lang="en-US" dirty="0" smtClean="0"/>
              <a:t>Global Navigation</a:t>
            </a:r>
          </a:p>
          <a:p>
            <a:pPr lvl="1"/>
            <a:r>
              <a:rPr lang="en-US" dirty="0" smtClean="0"/>
              <a:t>Current Navigation</a:t>
            </a:r>
          </a:p>
          <a:p>
            <a:pPr lvl="1"/>
            <a:r>
              <a:rPr lang="en-US" dirty="0" smtClean="0"/>
              <a:t>Global Breadcrumb</a:t>
            </a:r>
          </a:p>
          <a:p>
            <a:pPr lvl="1"/>
            <a:r>
              <a:rPr lang="en-US" dirty="0" smtClean="0"/>
              <a:t>Current Site Breadcrumb</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3" cstate="print"/>
          <a:srcRect/>
          <a:stretch>
            <a:fillRect/>
          </a:stretch>
        </p:blipFill>
        <p:spPr bwMode="auto">
          <a:xfrm>
            <a:off x="381000" y="2590800"/>
            <a:ext cx="8305800" cy="284797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Picture worth 1000 words?</a:t>
            </a:r>
            <a:endParaRPr lang="en-US" dirty="0"/>
          </a:p>
        </p:txBody>
      </p:sp>
      <p:sp>
        <p:nvSpPr>
          <p:cNvPr id="6" name="TextBox 5"/>
          <p:cNvSpPr txBox="1"/>
          <p:nvPr/>
        </p:nvSpPr>
        <p:spPr>
          <a:xfrm>
            <a:off x="152400" y="1600200"/>
            <a:ext cx="2514600" cy="369332"/>
          </a:xfrm>
          <a:prstGeom prst="rect">
            <a:avLst/>
          </a:prstGeom>
          <a:noFill/>
        </p:spPr>
        <p:txBody>
          <a:bodyPr wrap="square" rtlCol="0">
            <a:spAutoFit/>
          </a:bodyPr>
          <a:lstStyle/>
          <a:p>
            <a:r>
              <a:rPr lang="en-US" dirty="0" smtClean="0"/>
              <a:t>1-Global Bread Crumb</a:t>
            </a:r>
            <a:endParaRPr lang="en-US" dirty="0"/>
          </a:p>
        </p:txBody>
      </p:sp>
      <p:cxnSp>
        <p:nvCxnSpPr>
          <p:cNvPr id="10" name="Straight Arrow Connector 9"/>
          <p:cNvCxnSpPr>
            <a:endCxn id="11" idx="0"/>
          </p:cNvCxnSpPr>
          <p:nvPr/>
        </p:nvCxnSpPr>
        <p:spPr>
          <a:xfrm rot="5400000">
            <a:off x="723900" y="2247900"/>
            <a:ext cx="533400" cy="1588"/>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1" name="Oval 10"/>
          <p:cNvSpPr/>
          <p:nvPr/>
        </p:nvSpPr>
        <p:spPr>
          <a:xfrm>
            <a:off x="228600" y="2514600"/>
            <a:ext cx="15240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52400" y="2819400"/>
            <a:ext cx="3505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5" idx="1"/>
          </p:cNvCxnSpPr>
          <p:nvPr/>
        </p:nvCxnSpPr>
        <p:spPr>
          <a:xfrm rot="10800000" flipV="1">
            <a:off x="3352800" y="2394466"/>
            <a:ext cx="228600" cy="34873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7" name="Oval 16"/>
          <p:cNvSpPr/>
          <p:nvPr/>
        </p:nvSpPr>
        <p:spPr>
          <a:xfrm>
            <a:off x="152400" y="3352800"/>
            <a:ext cx="1371600" cy="213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24000" y="3276600"/>
            <a:ext cx="27432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rot="10800000">
            <a:off x="1676400" y="4343400"/>
            <a:ext cx="1371600" cy="1588"/>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581400" y="2209800"/>
            <a:ext cx="2286000" cy="369332"/>
          </a:xfrm>
          <a:prstGeom prst="rect">
            <a:avLst/>
          </a:prstGeom>
          <a:noFill/>
        </p:spPr>
        <p:txBody>
          <a:bodyPr wrap="square" rtlCol="0">
            <a:spAutoFit/>
          </a:bodyPr>
          <a:lstStyle/>
          <a:p>
            <a:r>
              <a:rPr lang="en-US" dirty="0" smtClean="0"/>
              <a:t>2-Global Navigation</a:t>
            </a:r>
            <a:endParaRPr lang="en-US" dirty="0"/>
          </a:p>
        </p:txBody>
      </p:sp>
      <p:sp>
        <p:nvSpPr>
          <p:cNvPr id="19" name="TextBox 18"/>
          <p:cNvSpPr txBox="1"/>
          <p:nvPr/>
        </p:nvSpPr>
        <p:spPr>
          <a:xfrm>
            <a:off x="4648200" y="3505200"/>
            <a:ext cx="2514600" cy="369332"/>
          </a:xfrm>
          <a:prstGeom prst="rect">
            <a:avLst/>
          </a:prstGeom>
          <a:noFill/>
        </p:spPr>
        <p:txBody>
          <a:bodyPr wrap="square" rtlCol="0">
            <a:spAutoFit/>
          </a:bodyPr>
          <a:lstStyle/>
          <a:p>
            <a:r>
              <a:rPr lang="en-US" dirty="0" smtClean="0"/>
              <a:t>4-Current Breadcrumb</a:t>
            </a:r>
            <a:endParaRPr lang="en-US" dirty="0"/>
          </a:p>
        </p:txBody>
      </p:sp>
      <p:sp>
        <p:nvSpPr>
          <p:cNvPr id="26" name="TextBox 25"/>
          <p:cNvSpPr txBox="1"/>
          <p:nvPr/>
        </p:nvSpPr>
        <p:spPr>
          <a:xfrm>
            <a:off x="3048000" y="4191000"/>
            <a:ext cx="2895600" cy="369332"/>
          </a:xfrm>
          <a:prstGeom prst="rect">
            <a:avLst/>
          </a:prstGeom>
          <a:noFill/>
        </p:spPr>
        <p:txBody>
          <a:bodyPr wrap="square" rtlCol="0">
            <a:spAutoFit/>
          </a:bodyPr>
          <a:lstStyle/>
          <a:p>
            <a:r>
              <a:rPr lang="en-US" dirty="0" smtClean="0"/>
              <a:t>3-Current Navigation</a:t>
            </a:r>
            <a:endParaRPr lang="en-US" dirty="0"/>
          </a:p>
        </p:txBody>
      </p:sp>
      <p:cxnSp>
        <p:nvCxnSpPr>
          <p:cNvPr id="23" name="Straight Arrow Connector 22"/>
          <p:cNvCxnSpPr/>
          <p:nvPr/>
        </p:nvCxnSpPr>
        <p:spPr>
          <a:xfrm rot="10800000">
            <a:off x="4343400" y="3505200"/>
            <a:ext cx="381000" cy="152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Navigation</a:t>
            </a:r>
            <a:endParaRPr lang="en-US" dirty="0"/>
          </a:p>
        </p:txBody>
      </p:sp>
      <p:sp>
        <p:nvSpPr>
          <p:cNvPr id="3" name="Content Placeholder 2"/>
          <p:cNvSpPr>
            <a:spLocks noGrp="1"/>
          </p:cNvSpPr>
          <p:nvPr>
            <p:ph idx="1"/>
          </p:nvPr>
        </p:nvSpPr>
        <p:spPr/>
        <p:txBody>
          <a:bodyPr/>
          <a:lstStyle/>
          <a:p>
            <a:r>
              <a:rPr lang="en-US" dirty="0" smtClean="0"/>
              <a:t>Also called Horizontal </a:t>
            </a:r>
            <a:r>
              <a:rPr lang="en-US" dirty="0" err="1" smtClean="0"/>
              <a:t>Nav</a:t>
            </a:r>
            <a:r>
              <a:rPr lang="en-US" dirty="0" smtClean="0"/>
              <a:t> or Top Link Bar</a:t>
            </a:r>
          </a:p>
          <a:p>
            <a:r>
              <a:rPr lang="en-US" dirty="0" smtClean="0"/>
              <a:t>Should make this as consistent as possible</a:t>
            </a:r>
          </a:p>
          <a:p>
            <a:r>
              <a:rPr lang="en-US" dirty="0" smtClean="0"/>
              <a:t>Inherits from parent site by default</a:t>
            </a:r>
          </a:p>
          <a:p>
            <a:r>
              <a:rPr lang="en-US" dirty="0" smtClean="0"/>
              <a:t>Modify </a:t>
            </a:r>
          </a:p>
          <a:p>
            <a:pPr lvl="1"/>
            <a:r>
              <a:rPr lang="en-US" dirty="0" smtClean="0"/>
              <a:t>Site Actions &gt; Site Settings &gt; Modify Navigation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Navigation</a:t>
            </a:r>
            <a:endParaRPr lang="en-US" dirty="0"/>
          </a:p>
        </p:txBody>
      </p:sp>
      <p:sp>
        <p:nvSpPr>
          <p:cNvPr id="3" name="Content Placeholder 2"/>
          <p:cNvSpPr>
            <a:spLocks noGrp="1"/>
          </p:cNvSpPr>
          <p:nvPr>
            <p:ph idx="1"/>
          </p:nvPr>
        </p:nvSpPr>
        <p:spPr/>
        <p:txBody>
          <a:bodyPr/>
          <a:lstStyle/>
          <a:p>
            <a:r>
              <a:rPr lang="en-US" dirty="0" smtClean="0"/>
              <a:t>Called Quick Launch bar and Left hand </a:t>
            </a:r>
            <a:r>
              <a:rPr lang="en-US" dirty="0" err="1" smtClean="0"/>
              <a:t>Nav</a:t>
            </a:r>
            <a:endParaRPr lang="en-US" dirty="0" smtClean="0"/>
          </a:p>
          <a:p>
            <a:pPr lvl="1"/>
            <a:r>
              <a:rPr lang="en-US" dirty="0" smtClean="0"/>
              <a:t>Important since product varies name</a:t>
            </a:r>
          </a:p>
          <a:p>
            <a:r>
              <a:rPr lang="en-US" dirty="0" smtClean="0"/>
              <a:t>Provide links that are relevant to current site</a:t>
            </a:r>
          </a:p>
          <a:p>
            <a:r>
              <a:rPr lang="en-US" dirty="0" smtClean="0"/>
              <a:t>Customizable same as Global</a:t>
            </a:r>
          </a:p>
          <a:p>
            <a:r>
              <a:rPr lang="en-US" dirty="0" smtClean="0"/>
              <a:t>Can be disabled through site admin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Breadcrumbs</a:t>
            </a:r>
            <a:endParaRPr lang="en-US" dirty="0"/>
          </a:p>
        </p:txBody>
      </p:sp>
      <p:sp>
        <p:nvSpPr>
          <p:cNvPr id="3" name="Content Placeholder 2"/>
          <p:cNvSpPr>
            <a:spLocks noGrp="1"/>
          </p:cNvSpPr>
          <p:nvPr>
            <p:ph idx="1"/>
          </p:nvPr>
        </p:nvSpPr>
        <p:spPr/>
        <p:txBody>
          <a:bodyPr/>
          <a:lstStyle/>
          <a:p>
            <a:r>
              <a:rPr lang="en-US" dirty="0" smtClean="0"/>
              <a:t>Self maintaining</a:t>
            </a:r>
          </a:p>
          <a:p>
            <a:r>
              <a:rPr lang="en-US" dirty="0" smtClean="0"/>
              <a:t>Global is updated when you break global </a:t>
            </a:r>
            <a:r>
              <a:rPr lang="en-US" dirty="0" err="1" smtClean="0"/>
              <a:t>nav</a:t>
            </a:r>
            <a:endParaRPr lang="en-US" dirty="0" smtClean="0"/>
          </a:p>
          <a:p>
            <a:r>
              <a:rPr lang="en-US" dirty="0" smtClean="0"/>
              <a:t>Current just shows your path on the site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t>
            </a:r>
            <a:r>
              <a:rPr lang="en-US" dirty="0" err="1" smtClean="0"/>
              <a:t>nav</a:t>
            </a:r>
            <a:endParaRPr lang="en-US" dirty="0"/>
          </a:p>
        </p:txBody>
      </p:sp>
      <p:sp>
        <p:nvSpPr>
          <p:cNvPr id="3" name="Content Placeholder 2"/>
          <p:cNvSpPr>
            <a:spLocks noGrp="1"/>
          </p:cNvSpPr>
          <p:nvPr>
            <p:ph idx="1"/>
          </p:nvPr>
        </p:nvSpPr>
        <p:spPr>
          <a:xfrm>
            <a:off x="381000" y="1447800"/>
            <a:ext cx="7010400" cy="2819400"/>
          </a:xfrm>
        </p:spPr>
        <p:txBody>
          <a:bodyPr/>
          <a:lstStyle/>
          <a:p>
            <a:r>
              <a:rPr lang="en-US" dirty="0" smtClean="0"/>
              <a:t>Tree view</a:t>
            </a:r>
          </a:p>
          <a:p>
            <a:pPr lvl="1"/>
            <a:r>
              <a:rPr lang="en-US" dirty="0" smtClean="0"/>
              <a:t>Looks cool</a:t>
            </a:r>
          </a:p>
          <a:p>
            <a:pPr lvl="1"/>
            <a:r>
              <a:rPr lang="en-US" dirty="0" smtClean="0"/>
              <a:t>No settings</a:t>
            </a:r>
          </a:p>
          <a:p>
            <a:r>
              <a:rPr lang="en-US" dirty="0" smtClean="0"/>
              <a:t>Portal site connection (up to portal)</a:t>
            </a:r>
          </a:p>
          <a:p>
            <a:pPr lvl="1"/>
            <a:r>
              <a:rPr lang="en-US" dirty="0" smtClean="0"/>
              <a:t>Key for connecting separate Site Collections</a:t>
            </a:r>
          </a:p>
          <a:p>
            <a:pPr lvl="1"/>
            <a:r>
              <a:rPr lang="en-US" dirty="0" smtClean="0"/>
              <a:t>Site Collection Administrator setting</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7391400" y="1295400"/>
            <a:ext cx="1533525" cy="390525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cstate="print"/>
          <a:srcRect/>
          <a:stretch>
            <a:fillRect/>
          </a:stretch>
        </p:blipFill>
        <p:spPr bwMode="auto">
          <a:xfrm>
            <a:off x="381000" y="4572000"/>
            <a:ext cx="6837363" cy="19716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Publishing Feature – </a:t>
            </a:r>
            <a:r>
              <a:rPr lang="en-US" dirty="0" err="1" smtClean="0"/>
              <a:t>Nav</a:t>
            </a:r>
            <a:r>
              <a:rPr lang="en-US" dirty="0" smtClean="0"/>
              <a:t> Changes</a:t>
            </a:r>
            <a:endParaRPr lang="en-US" dirty="0"/>
          </a:p>
        </p:txBody>
      </p:sp>
      <p:sp>
        <p:nvSpPr>
          <p:cNvPr id="3" name="Content Placeholder 2"/>
          <p:cNvSpPr>
            <a:spLocks noGrp="1"/>
          </p:cNvSpPr>
          <p:nvPr>
            <p:ph idx="1"/>
          </p:nvPr>
        </p:nvSpPr>
        <p:spPr>
          <a:xfrm>
            <a:off x="381000" y="1447800"/>
            <a:ext cx="8382000" cy="1524000"/>
          </a:xfrm>
        </p:spPr>
        <p:txBody>
          <a:bodyPr/>
          <a:lstStyle/>
          <a:p>
            <a:r>
              <a:rPr lang="en-US" dirty="0" smtClean="0"/>
              <a:t>Instead of Site Settings &gt; Navigation use</a:t>
            </a:r>
          </a:p>
          <a:p>
            <a:pPr lvl="1"/>
            <a:r>
              <a:rPr lang="en-US" dirty="0" smtClean="0"/>
              <a:t>Site Settings &gt; Top link bar</a:t>
            </a:r>
          </a:p>
          <a:p>
            <a:pPr lvl="1"/>
            <a:r>
              <a:rPr lang="en-US" dirty="0" smtClean="0"/>
              <a:t>Site Settings &gt; Quick Launch</a:t>
            </a:r>
          </a:p>
          <a:p>
            <a:pPr lvl="1"/>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5562600" y="3429000"/>
            <a:ext cx="1514475" cy="16478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cstate="print"/>
          <a:srcRect/>
          <a:stretch>
            <a:fillRect/>
          </a:stretch>
        </p:blipFill>
        <p:spPr bwMode="auto">
          <a:xfrm>
            <a:off x="1066800" y="3200400"/>
            <a:ext cx="1552575" cy="21240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CPT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638537E1677742ADC59123D8DCD814" ma:contentTypeVersion="1" ma:contentTypeDescription="Create a new document." ma:contentTypeScope="" ma:versionID="1790b0ff3f07460cc83abd78ff15556e">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Url xmlns="c83d3ea4-1015-4b4b-bfa9-09fbcd7aa64d">
      <Url>http://intranet.sharepointblackops.com/Courses/SBU201/_layouts/DocIdRedir.aspx?ID=3CC2HQU7XWNV-62-7</Url>
      <Description>3CC2HQU7XWNV-62-7</Description>
    </_dlc_DocIdUrl>
    <_dlc_DocId xmlns="c83d3ea4-1015-4b4b-bfa9-09fbcd7aa64d">3CC2HQU7XWNV-62-7</_dlc_DocId>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8554618-CE19-47E3-A68E-7BF850A4C4E3}"/>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3CEAAC51-6880-4AF4-825B-4EDA06FE621F}"/>
</file>

<file path=docProps/app.xml><?xml version="1.0" encoding="utf-8"?>
<Properties xmlns="http://schemas.openxmlformats.org/officeDocument/2006/extended-properties" xmlns:vt="http://schemas.openxmlformats.org/officeDocument/2006/docPropsVTypes">
  <Template>CPT_TEMPLATE</Template>
  <TotalTime>0</TotalTime>
  <Words>1872</Words>
  <Application>Microsoft Office PowerPoint</Application>
  <PresentationFormat>On-screen Show (4:3)</PresentationFormat>
  <Paragraphs>205</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CPT_TEMPLATE</vt:lpstr>
      <vt:lpstr>Creating a Consistent Navigation</vt:lpstr>
      <vt:lpstr>Agenda</vt:lpstr>
      <vt:lpstr>Navigation</vt:lpstr>
      <vt:lpstr>Picture worth 1000 words?</vt:lpstr>
      <vt:lpstr>Global Navigation</vt:lpstr>
      <vt:lpstr>Current Navigation</vt:lpstr>
      <vt:lpstr>Breadcrumbs</vt:lpstr>
      <vt:lpstr>Other nav</vt:lpstr>
      <vt:lpstr>No Publishing Feature – Nav Changes</vt:lpstr>
      <vt:lpstr>Demo!</vt:lpstr>
      <vt:lpstr>Audience Targeting</vt:lpstr>
      <vt:lpstr>What Can be Targeted?</vt:lpstr>
      <vt:lpstr>Who can be targeted? </vt:lpstr>
      <vt:lpstr>Demo </vt:lpstr>
      <vt:lpstr>Table of Contents Web Part</vt:lpstr>
      <vt:lpstr>Demo</vt:lpstr>
      <vt:lpstr>Site Directory</vt:lpstr>
      <vt:lpstr>Site Directory Cont.</vt:lpstr>
      <vt:lpstr>Tabs of the Site Directory</vt:lpstr>
      <vt:lpstr>Adding a Site to the Site Directory</vt:lpstr>
      <vt:lpstr>Customizing the Site Directory</vt:lpstr>
      <vt:lpstr>Demo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Consistent Navigation</dc:title>
  <dc:creator>TedP</dc:creator>
  <cp:lastModifiedBy>TedP</cp:lastModifiedBy>
  <cp:revision>1</cp:revision>
  <dcterms:created xsi:type="dcterms:W3CDTF">2009-07-09T15:36:22Z</dcterms:created>
  <dcterms:modified xsi:type="dcterms:W3CDTF">2009-07-09T15:37:09Z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0x01010001638537E1677742ADC59123D8DCD814</vt:lpwstr>
  </property>
  <property fmtid="{D5CDD505-2E9C-101B-9397-08002B2CF9AE}" pid="4" name="_dlc_DocIdItemGuid">
    <vt:lpwstr>19cea333-da00-4579-8f34-888291120a23</vt:lpwstr>
  </property>
</Properties>
</file>