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jpeg" ContentType="image/jpeg"/>
  <Default Extension="xml" ContentType="application/xml"/>
  <Default Extension="gif" ContentType="image/gif"/>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s/slide1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customXml/itemProps1.xml" ContentType="application/vnd.openxmlformats-officedocument.customXmlProperties+xml"/>
  <Override PartName="/docProps/custom.xml" ContentType="application/vnd.openxmlformats-officedocument.custom-properties+xml"/>
  <Override PartName="/customXml/itemProps3.xml" ContentType="application/vnd.openxmlformats-officedocument.customXmlProperties+xml"/>
  <Override PartName="/docProps/core.xml" ContentType="application/vnd.openxmlformats-package.core-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46" autoAdjust="0"/>
    <p:restoredTop sz="90033" autoAdjust="0"/>
  </p:normalViewPr>
  <p:slideViewPr>
    <p:cSldViewPr>
      <p:cViewPr varScale="1">
        <p:scale>
          <a:sx n="114" d="100"/>
          <a:sy n="114" d="100"/>
        </p:scale>
        <p:origin x="-8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ustomXml" Target="../customXml/item4.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09 - Search</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09 - Search</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a:xfrm>
            <a:off x="733861" y="479404"/>
            <a:ext cx="5872554" cy="4326123"/>
          </a:xfrm>
        </p:spPr>
      </p:sp>
      <p:sp>
        <p:nvSpPr>
          <p:cNvPr id="7" name="Notes Placeholder 6"/>
          <p:cNvSpPr>
            <a:spLocks noGrp="1"/>
          </p:cNvSpPr>
          <p:nvPr>
            <p:ph type="body" idx="1"/>
          </p:nvPr>
        </p:nvSpPr>
        <p:spPr/>
        <p:txBody>
          <a:bodyPr>
            <a:normAutofit/>
          </a:bodyPr>
          <a:lstStyle/>
          <a:p>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For example, a commonly searched for item on many organizations’ portals may be the holiday schedule.  When a user goes to search for holiday schedule, first of all there many terms a user may search for: paid holidays, paid time off, vacation days, scheduling, etc.  Many of these terms many not return the correct result at all, or for a couple of the terms, the desired result may be far down on the list of return results.  By creating a keyword and best bet, you can include synonyms, provide a short definition of the term, Holiday Schedule, and provide a link to the holiday schedule.  This does two things, speeds up the users productivity by not wasting time searching, and improves their confidence in SharePoint.</a:t>
            </a:r>
            <a:endParaRPr lang="en-US" sz="13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The advanced search pages allows your users to customize what they are searching for.  Using Result Type, the user can identify what type of document they are searching for: documents, word document, excel documents, presentations.  The properties located beneath that can be customized to be the different columns you have create throughout your portal.  This customization is made in the SSP.</a:t>
            </a:r>
            <a:endParaRPr lang="en-US" sz="13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3861" y="479404"/>
            <a:ext cx="5872554" cy="4326123"/>
          </a:xfrm>
        </p:spPr>
      </p:sp>
      <p:sp>
        <p:nvSpPr>
          <p:cNvPr id="3" name="Notes Placeholder 2"/>
          <p:cNvSpPr>
            <a:spLocks noGrp="1"/>
          </p:cNvSpPr>
          <p:nvPr>
            <p:ph type="body" idx="1"/>
          </p:nvPr>
        </p:nvSpPr>
        <p:spPr/>
        <p:txBody>
          <a:bodyPr>
            <a:normAutofit/>
          </a:bodyPr>
          <a:lstStyle/>
          <a:p>
            <a:r>
              <a:rPr lang="en-US" sz="1300" dirty="0" smtClean="0"/>
              <a:t>The search center allows you to customize the search experience. Tabs can be added for different scopes and pages can be created for each tab.  </a:t>
            </a:r>
            <a:r>
              <a:rPr lang="en-US" sz="1300" dirty="0" smtClean="0"/>
              <a:t>This will allow you to determine how the search results will be presented.</a:t>
            </a:r>
            <a:endParaRPr lang="en-US" sz="1300" dirty="0" smtClean="0"/>
          </a:p>
          <a:p>
            <a:endParaRPr lang="en-US" sz="1300" dirty="0" smtClean="0"/>
          </a:p>
          <a:p>
            <a:endParaRPr lang="en-US" sz="1300" dirty="0" smtClean="0"/>
          </a:p>
          <a:p>
            <a:r>
              <a:rPr lang="en-US" sz="1300" dirty="0" smtClean="0"/>
              <a:t>Need to customize more?</a:t>
            </a:r>
          </a:p>
          <a:p>
            <a:endParaRPr lang="en-US" sz="1300" dirty="0" smtClean="0"/>
          </a:p>
          <a:p>
            <a:r>
              <a:rPr lang="en-US" sz="1300" dirty="0" smtClean="0"/>
              <a:t>Use XSLT and CSS to transform search results</a:t>
            </a:r>
          </a:p>
          <a:p>
            <a:r>
              <a:rPr lang="en-US" sz="1300" dirty="0" smtClean="0"/>
              <a:t>Write code against Object Model or Web Services</a:t>
            </a:r>
          </a:p>
          <a:p>
            <a:endParaRPr lang="en-US" sz="1300" dirty="0" smtClean="0"/>
          </a:p>
          <a:p>
            <a:r>
              <a:rPr lang="en-US" sz="1300" dirty="0" smtClean="0"/>
              <a:t>Look to 3</a:t>
            </a:r>
            <a:r>
              <a:rPr lang="en-US" sz="1300" baseline="30000" dirty="0" smtClean="0"/>
              <a:t>rd</a:t>
            </a:r>
            <a:r>
              <a:rPr lang="en-US" sz="1300" dirty="0" smtClean="0"/>
              <a:t> party</a:t>
            </a:r>
          </a:p>
          <a:p>
            <a:pPr lvl="1"/>
            <a:r>
              <a:rPr lang="en-US" sz="1300" dirty="0" smtClean="0"/>
              <a:t>http://www.codeplex.com/FacetedSearch </a:t>
            </a:r>
          </a:p>
          <a:p>
            <a:pPr lvl="2"/>
            <a:r>
              <a:rPr lang="en-US" sz="1300" dirty="0" smtClean="0"/>
              <a:t>Free Community Tool</a:t>
            </a:r>
          </a:p>
          <a:p>
            <a:pPr lvl="1"/>
            <a:r>
              <a:rPr lang="en-US" sz="1300" dirty="0" smtClean="0"/>
              <a:t>http://www.ontolica.com/</a:t>
            </a:r>
          </a:p>
          <a:p>
            <a:pPr lvl="2"/>
            <a:r>
              <a:rPr lang="en-US" sz="1300" dirty="0" smtClean="0"/>
              <a:t>Free Wild Card search/Pay full product</a:t>
            </a:r>
          </a:p>
          <a:p>
            <a:pPr lvl="1"/>
            <a:r>
              <a:rPr lang="en-US" sz="1300" dirty="0" smtClean="0"/>
              <a:t>http://www.coveo.com</a:t>
            </a:r>
          </a:p>
          <a:p>
            <a:pPr lvl="2"/>
            <a:r>
              <a:rPr lang="en-US" sz="1300" dirty="0" smtClean="0"/>
              <a:t>Replaces SharePoint Search Engine</a:t>
            </a:r>
          </a:p>
          <a:p>
            <a:pPr lvl="1"/>
            <a:r>
              <a:rPr lang="en-US" sz="1300" dirty="0" smtClean="0"/>
              <a:t>http://www.ba-insight.net</a:t>
            </a:r>
          </a:p>
          <a:p>
            <a:pPr lvl="2"/>
            <a:r>
              <a:rPr lang="en-US" sz="1300" dirty="0" smtClean="0"/>
              <a:t>Hit Highlighting, preview </a:t>
            </a:r>
          </a:p>
          <a:p>
            <a:pPr lvl="2"/>
            <a:r>
              <a:rPr lang="en-US" sz="1300" dirty="0" smtClean="0"/>
              <a:t> </a:t>
            </a:r>
            <a:endParaRPr lang="en-US" sz="13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8"/>
          <p:cNvSpPr>
            <a:spLocks noGrp="1" noRot="1" noChangeAspect="1" noTextEdit="1"/>
          </p:cNvSpPr>
          <p:nvPr>
            <p:ph type="sldImg"/>
          </p:nvPr>
        </p:nvSpPr>
        <p:spPr>
          <a:ln>
            <a:noFill/>
          </a:ln>
        </p:spPr>
      </p:sp>
      <p:sp>
        <p:nvSpPr>
          <p:cNvPr id="52226" name="Rectangle 10"/>
          <p:cNvSpPr>
            <a:spLocks noGrp="1" noChangeArrowheads="1"/>
          </p:cNvSpPr>
          <p:nvPr>
            <p:ph type="body" idx="1"/>
          </p:nvPr>
        </p:nvSpPr>
        <p:spPr>
          <a:ln/>
        </p:spPr>
        <p:txBody>
          <a:bodyPr/>
          <a:lstStyle/>
          <a:p>
            <a:r>
              <a:rPr lang="en-US" sz="1300" dirty="0" smtClean="0"/>
              <a:t>These web parts allow you to create customized search pages for your users.  You can also use them to create a static search page.  It is typical to get a request to see the last ten modified documents, search will allow you to do this.  These web parts can even be added to other sites they do not only need to be used on the search pages.  You might add the Core Results web part to the homepage to display the last ten modified documents.</a:t>
            </a:r>
            <a:endParaRPr lang="en-US" sz="1300" dirty="0"/>
          </a:p>
        </p:txBody>
      </p:sp>
      <p:sp>
        <p:nvSpPr>
          <p:cNvPr id="37891" name="Rectangle 11"/>
          <p:cNvSpPr>
            <a:spLocks noChangeArrowheads="1"/>
          </p:cNvSpPr>
          <p:nvPr/>
        </p:nvSpPr>
        <p:spPr bwMode="auto">
          <a:xfrm>
            <a:off x="4143587" y="1"/>
            <a:ext cx="3169920" cy="480060"/>
          </a:xfrm>
          <a:prstGeom prst="rect">
            <a:avLst/>
          </a:prstGeom>
          <a:noFill/>
          <a:ln w="9525">
            <a:noFill/>
            <a:miter lim="800000"/>
            <a:headEnd/>
            <a:tailEnd/>
          </a:ln>
        </p:spPr>
        <p:txBody>
          <a:bodyPr lIns="96651" tIns="48326" rIns="96651" bIns="48326"/>
          <a:lstStyle/>
          <a:p>
            <a:pPr algn="r">
              <a:lnSpc>
                <a:spcPct val="85000"/>
              </a:lnSpc>
              <a:spcBef>
                <a:spcPct val="20000"/>
              </a:spcBef>
            </a:pPr>
            <a:endParaRPr lang="en-US" dirty="0">
              <a:effectLst>
                <a:outerShdw blurRad="38100" dist="38100" dir="2700000" algn="tl">
                  <a:srgbClr val="C0C0C0"/>
                </a:outerShdw>
              </a:effectLst>
            </a:endParaRPr>
          </a:p>
        </p:txBody>
      </p:sp>
      <p:sp>
        <p:nvSpPr>
          <p:cNvPr id="37894" name="Rectangle 8"/>
          <p:cNvSpPr>
            <a:spLocks noChangeArrowheads="1"/>
          </p:cNvSpPr>
          <p:nvPr/>
        </p:nvSpPr>
        <p:spPr bwMode="auto">
          <a:xfrm>
            <a:off x="0" y="1"/>
            <a:ext cx="3169920" cy="480060"/>
          </a:xfrm>
          <a:prstGeom prst="rect">
            <a:avLst/>
          </a:prstGeom>
          <a:noFill/>
          <a:ln w="9525">
            <a:noFill/>
            <a:miter lim="800000"/>
            <a:headEnd/>
            <a:tailEnd/>
          </a:ln>
        </p:spPr>
        <p:txBody>
          <a:bodyPr lIns="96651" tIns="48326" rIns="96651" bIns="48326"/>
          <a:lstStyle/>
          <a:p>
            <a:pPr algn="ctr" eaLnBrk="0">
              <a:lnSpc>
                <a:spcPct val="85000"/>
              </a:lnSpc>
              <a:spcBef>
                <a:spcPct val="20000"/>
              </a:spcBef>
            </a:pPr>
            <a:endParaRPr lang="en-US">
              <a:effectLst>
                <a:outerShdw blurRad="38100" dist="38100" dir="2700000" algn="tl">
                  <a:srgbClr val="C0C0C0"/>
                </a:outerShdw>
              </a:effectLst>
            </a:endParaRPr>
          </a:p>
        </p:txBody>
      </p:sp>
      <p:sp>
        <p:nvSpPr>
          <p:cNvPr id="8" name="Slide Number Placeholder 7"/>
          <p:cNvSpPr>
            <a:spLocks noGrp="1"/>
          </p:cNvSpPr>
          <p:nvPr>
            <p:ph type="sldNum" sz="quarter" idx="10"/>
          </p:nvPr>
        </p:nvSpPr>
        <p:spPr/>
        <p:txBody>
          <a:bodyPr/>
          <a:lstStyle/>
          <a:p>
            <a:fld id="{073E6628-0705-4E34-90AA-D61A964D0AFD}" type="slidenum">
              <a:rPr lang="en-US" smtClean="0"/>
              <a:pPr/>
              <a:t>13</a:t>
            </a:fld>
            <a:endParaRPr lang="en-US" dirty="0"/>
          </a:p>
        </p:txBody>
      </p:sp>
      <p:sp>
        <p:nvSpPr>
          <p:cNvPr id="9" name="Footer Placeholder 8"/>
          <p:cNvSpPr>
            <a:spLocks noGrp="1"/>
          </p:cNvSpPr>
          <p:nvPr>
            <p:ph type="ftr" sz="quarter" idx="11"/>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Duplicate Collapsing-If there are duplicate results, only one will be shown.</a:t>
            </a:r>
          </a:p>
          <a:p>
            <a:r>
              <a:rPr lang="en-US" sz="1300" dirty="0" smtClean="0"/>
              <a:t>Hit Highlighting-Highlights the term searched for in the search results.</a:t>
            </a:r>
          </a:p>
          <a:p>
            <a:r>
              <a:rPr lang="en-US" sz="1300" dirty="0" smtClean="0"/>
              <a:t>Did you mean?-Provides with a best guess, when a word has been potentially misspelled.  For example, when I searched for </a:t>
            </a:r>
            <a:r>
              <a:rPr lang="en-US" sz="1300" dirty="0" err="1" smtClean="0"/>
              <a:t>PbZip</a:t>
            </a:r>
            <a:r>
              <a:rPr lang="en-US" sz="1300" dirty="0" smtClean="0"/>
              <a:t> it may give a “did you mean of </a:t>
            </a:r>
            <a:r>
              <a:rPr lang="en-US" sz="1300" dirty="0" err="1" smtClean="0"/>
              <a:t>PubZip</a:t>
            </a:r>
            <a:r>
              <a:rPr lang="en-US" sz="1300" dirty="0" smtClean="0"/>
              <a:t>?”.</a:t>
            </a:r>
            <a:endParaRPr lang="en-US" sz="13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The thesaurus file provides the synonyms for the search results.  In </a:t>
            </a:r>
            <a:r>
              <a:rPr lang="en-US" sz="1300" dirty="0" err="1" smtClean="0"/>
              <a:t>Litware</a:t>
            </a:r>
            <a:r>
              <a:rPr lang="en-US" sz="1300" dirty="0" smtClean="0"/>
              <a:t> Inc, we may add to the thesaurus, HR as a synonym for Human Resources.  The Noise words file is located in the same location as the thesaurus file.  This file allows us to place in words we do not want search results returned.  We might add “</a:t>
            </a:r>
            <a:r>
              <a:rPr lang="en-US" sz="1300" dirty="0" err="1" smtClean="0"/>
              <a:t>Litware</a:t>
            </a:r>
            <a:r>
              <a:rPr lang="en-US" sz="1300" dirty="0" smtClean="0"/>
              <a:t>” to the noise word file because almost every document we create is going to have “</a:t>
            </a:r>
            <a:r>
              <a:rPr lang="en-US" sz="1300" dirty="0" err="1" smtClean="0"/>
              <a:t>Litware</a:t>
            </a:r>
            <a:r>
              <a:rPr lang="en-US" sz="1300" dirty="0" smtClean="0"/>
              <a:t>” in it somewhere.</a:t>
            </a:r>
            <a:endParaRPr lang="en-US" sz="13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smtClean="0"/>
              <a:t>© 2008 Ted Pattison Group, Inc - All Rights Reserved</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In the same way users can sign up for alerts and subscribe to an RSS feed on a list, they can also do this same thing on search results.  The way this works, is if a user has signed up for the alerts or the RSS feed, when the portal indexes if a new item meets the search criteria the user will be notified by the method they have selected.  For instance, as the lead product manager for the </a:t>
            </a:r>
            <a:r>
              <a:rPr lang="en-US" sz="1300" dirty="0" err="1" smtClean="0"/>
              <a:t>Litware</a:t>
            </a:r>
            <a:r>
              <a:rPr lang="en-US" sz="1300" dirty="0" smtClean="0"/>
              <a:t> Sales Saver, I may want to be notified any time someone uploads an item referring to the Sales Saver product.</a:t>
            </a:r>
            <a:endParaRPr lang="en-US" sz="13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After the portal has been in production for awhile, the search reports will help you to constantly improve the user experience.  You might notice users are constantly searching for “sales figures” and not returning any results or not clicking on any of the results that are presented.  You could talk to the sales team and find out what someone might be trying to find when they are searching for “sales figures” and create a keyword and best bet.  </a:t>
            </a:r>
            <a:endParaRPr lang="en-US" sz="13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3861" y="479404"/>
            <a:ext cx="5872554" cy="432612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WSS Search</a:t>
            </a:r>
          </a:p>
          <a:p>
            <a:pPr lvl="1">
              <a:buFontTx/>
              <a:buChar char="•"/>
            </a:pPr>
            <a:r>
              <a:rPr lang="en-US" dirty="0" smtClean="0"/>
              <a:t>One of the key investments for this release is that WSS (v3) will be using the same search technology as in MOSS as opposed to WSS(v2) that used SQL full text search.</a:t>
            </a:r>
          </a:p>
          <a:p>
            <a:pPr lvl="1">
              <a:buFontTx/>
              <a:buChar char="•"/>
            </a:pPr>
            <a:r>
              <a:rPr lang="en-US" dirty="0" smtClean="0"/>
              <a:t>The WSS search functionality is a subset of MOSS search functionality</a:t>
            </a:r>
          </a:p>
          <a:p>
            <a:pPr lvl="1">
              <a:buFontTx/>
              <a:buChar char="•"/>
            </a:pPr>
            <a:r>
              <a:rPr lang="en-US" dirty="0" smtClean="0"/>
              <a:t>This adds ease of transition when you want to move from a WSS installation to a MOSS installation.</a:t>
            </a:r>
          </a:p>
          <a:p>
            <a:pPr lvl="1">
              <a:buFontTx/>
              <a:buChar char="•"/>
            </a:pPr>
            <a:r>
              <a:rPr lang="en-US" dirty="0" smtClean="0"/>
              <a:t>Only local content gets indexed and search is available at the individual site scope.</a:t>
            </a:r>
          </a:p>
          <a:p>
            <a:pPr lvl="1"/>
            <a:endParaRPr lang="en-US" dirty="0" smtClean="0"/>
          </a:p>
          <a:p>
            <a:r>
              <a:rPr lang="en-US" dirty="0" smtClean="0"/>
              <a:t>MOSS Search</a:t>
            </a:r>
          </a:p>
          <a:p>
            <a:pPr lvl="1">
              <a:buFontTx/>
              <a:buChar char="•"/>
            </a:pPr>
            <a:r>
              <a:rPr lang="en-US" dirty="0" smtClean="0"/>
              <a:t>MOSS search has more enhanced functionality than WSS – richer search results UI and customization control, crawls of local and external content supported and management of search configuration.</a:t>
            </a:r>
          </a:p>
          <a:p>
            <a:pPr lvl="1">
              <a:buFontTx/>
              <a:buChar char="•"/>
            </a:pPr>
            <a:r>
              <a:rPr lang="en-US" dirty="0" smtClean="0"/>
              <a:t>One important thing to note is the topological concepts are same across WSS and MOSS with certain differences based on the usage patterns of the portals/sites</a:t>
            </a:r>
          </a:p>
          <a:p>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One of the major differences between MOSS and WSS is the ability to configure the content sources.  With WSS, you are restricted to just the site collection.  This can be confusing for your users, since they are not likely to realize when they are switching through links they are switching from one site collection to another.  With MOSS, you can configure many different sources for your users creating an enterprise search experience.  And if you co with MOSS Enterprise, your users will learn to just go to SharePoint and search for what they are looking for rather than digging through databases and applications to find what they are looking for.</a:t>
            </a:r>
            <a:endParaRPr lang="en-US" sz="13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Scopes are the way you can search a specific portion of your index.  So instead of searching all of your index you could search just the HR site or just the Accounting Exchange Public Folder.  This allows your users to find exactly what they are looking for.  If a user knows a particular policy is located on the HR site, but does not want to sift through all 300 policies they can use the HR search scope to look for it.  You may also use search scopes to exclude content.  For example, you may want to exclude your archive folder from being searched</a:t>
            </a:r>
            <a:r>
              <a:rPr lang="en-US" b="0" baseline="0" dirty="0" smtClean="0"/>
              <a:t>.</a:t>
            </a:r>
            <a:endParaRPr lang="en-US" b="0" dirty="0" smtClean="0"/>
          </a:p>
          <a:p>
            <a:endParaRPr lang="en-US" b="0" dirty="0" smtClean="0"/>
          </a:p>
          <a:p>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SharePoint automatically creates for you a All Sites Scope, a People scope, and a This Site scope.  The All Sites scope allows your users to search all SharePoint sites at once as well as file shares, exchange public folders, and web sites.  The People scope allows your users to search only for people, this scope is created through the profile import.  Finally the This Site scope allows a user to only search the site they are on.  </a:t>
            </a:r>
            <a:endParaRPr lang="en-US" sz="13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The ability to create search scopes at both the SSP level and the site collection level is a very powerful option.  If a scope makes sense to be used across all site collections, it is easiest for it to be created an maintained once.  However, a site collection owner can determine and implement on their own the pertinent search scopes.</a:t>
            </a:r>
            <a:endParaRPr lang="en-US" sz="13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Scopes are configured using rules.  These rules define what is being searched and how this scope will be utilized.  For example, there may be a time when a site is determined not to have relevant information.  As the site collection administrator, you could create a scope with a rule excluding that site from the search results.</a:t>
            </a:r>
            <a:endParaRPr lang="en-US" sz="13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As it has been said before MOSS gives you more power and control.  Many of the items listed above are for the SharePoint administrators, but three of them: Keywords and Best Bets, the Search center and 11 search web parts, and the detailed search reporting are important for you to understand and will be discussed further in the following slides.</a:t>
            </a:r>
            <a:endParaRPr lang="en-US" sz="130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Configuring and Customizing Search</a:t>
            </a:r>
          </a:p>
        </p:txBody>
      </p:sp>
      <p:sp>
        <p:nvSpPr>
          <p:cNvPr id="3" name="Subtitle 2"/>
          <p:cNvSpPr>
            <a:spLocks noGrp="1"/>
          </p:cNvSpPr>
          <p:nvPr>
            <p:ph type="subTitle" idx="1"/>
          </p:nvPr>
        </p:nvSpPr>
        <p:spPr/>
        <p:txBody>
          <a:bodyPr/>
          <a:lstStyle/>
          <a:p>
            <a:r>
              <a:rPr lang="en-US" dirty="0" smtClean="0"/>
              <a:t>Module 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Keyword/Best bets</a:t>
            </a:r>
            <a:endParaRPr lang="en-US" dirty="0"/>
          </a:p>
        </p:txBody>
      </p:sp>
      <p:sp>
        <p:nvSpPr>
          <p:cNvPr id="3" name="Content Placeholder 2"/>
          <p:cNvSpPr>
            <a:spLocks noGrp="1"/>
          </p:cNvSpPr>
          <p:nvPr>
            <p:ph idx="1"/>
          </p:nvPr>
        </p:nvSpPr>
        <p:spPr/>
        <p:txBody>
          <a:bodyPr/>
          <a:lstStyle/>
          <a:p>
            <a:r>
              <a:rPr lang="en-US" dirty="0" smtClean="0"/>
              <a:t>Highly under utilized</a:t>
            </a:r>
          </a:p>
          <a:p>
            <a:r>
              <a:rPr lang="en-US" dirty="0" smtClean="0"/>
              <a:t>Keyword is what your user is searching for</a:t>
            </a:r>
            <a:endParaRPr lang="en-US" dirty="0"/>
          </a:p>
          <a:p>
            <a:pPr lvl="1"/>
            <a:r>
              <a:rPr lang="en-US" dirty="0" smtClean="0"/>
              <a:t>Can assign a definition to display </a:t>
            </a:r>
          </a:p>
          <a:p>
            <a:r>
              <a:rPr lang="en-US" dirty="0" smtClean="0"/>
              <a:t>Best bet is what you think they want</a:t>
            </a:r>
          </a:p>
          <a:p>
            <a:pPr lvl="1"/>
            <a:r>
              <a:rPr lang="en-US" dirty="0" smtClean="0"/>
              <a:t>Links to any web </a:t>
            </a:r>
            <a:r>
              <a:rPr lang="en-US" dirty="0" err="1" smtClean="0"/>
              <a:t>url</a:t>
            </a:r>
            <a:endParaRPr lang="en-US" dirty="0" smtClean="0"/>
          </a:p>
          <a:p>
            <a:pPr lvl="1"/>
            <a:endParaRPr lang="en-US" dirty="0" smtClean="0"/>
          </a:p>
          <a:p>
            <a:r>
              <a:rPr lang="en-US" dirty="0" smtClean="0"/>
              <a:t>Administered by site collection admin</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Search</a:t>
            </a:r>
            <a:endParaRPr lang="en-US" dirty="0"/>
          </a:p>
        </p:txBody>
      </p:sp>
      <p:sp>
        <p:nvSpPr>
          <p:cNvPr id="3" name="Content Placeholder 2"/>
          <p:cNvSpPr>
            <a:spLocks noGrp="1"/>
          </p:cNvSpPr>
          <p:nvPr>
            <p:ph idx="1"/>
          </p:nvPr>
        </p:nvSpPr>
        <p:spPr>
          <a:xfrm>
            <a:off x="381000" y="1447800"/>
            <a:ext cx="8382000" cy="685800"/>
          </a:xfrm>
        </p:spPr>
        <p:txBody>
          <a:bodyPr/>
          <a:lstStyle/>
          <a:p>
            <a:r>
              <a:rPr lang="en-US" dirty="0" smtClean="0"/>
              <a:t>Built with configurable Web Parts</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381000" y="1981200"/>
            <a:ext cx="8294945" cy="4495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Center and Search Pages</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010095" y="1848123"/>
            <a:ext cx="7123810" cy="438095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smtClean="0">
                <a:sym typeface="Wingdings" pitchFamily="2" charset="2"/>
              </a:rPr>
              <a:t>Search Web Parts</a:t>
            </a:r>
          </a:p>
        </p:txBody>
      </p:sp>
      <p:sp>
        <p:nvSpPr>
          <p:cNvPr id="10245" name="Rectangle 5"/>
          <p:cNvSpPr>
            <a:spLocks noGrp="1" noChangeArrowheads="1"/>
          </p:cNvSpPr>
          <p:nvPr>
            <p:ph idx="1"/>
          </p:nvPr>
        </p:nvSpPr>
        <p:spPr>
          <a:xfrm>
            <a:off x="368300" y="1347788"/>
            <a:ext cx="8382000" cy="5273238"/>
          </a:xfrm>
        </p:spPr>
        <p:txBody>
          <a:bodyPr>
            <a:normAutofit/>
          </a:bodyPr>
          <a:lstStyle/>
          <a:p>
            <a:r>
              <a:rPr lang="en-US" dirty="0" smtClean="0"/>
              <a:t>9  OOTB web parts including </a:t>
            </a:r>
          </a:p>
          <a:p>
            <a:pPr lvl="1"/>
            <a:r>
              <a:rPr lang="en-US" sz="1800" dirty="0" smtClean="0"/>
              <a:t>Search Box</a:t>
            </a:r>
          </a:p>
          <a:p>
            <a:pPr lvl="1"/>
            <a:r>
              <a:rPr lang="en-US" sz="1800" dirty="0" smtClean="0"/>
              <a:t>Core Results</a:t>
            </a:r>
          </a:p>
          <a:p>
            <a:pPr lvl="1"/>
            <a:r>
              <a:rPr lang="en-US" sz="1800" dirty="0" smtClean="0"/>
              <a:t>High Confidence</a:t>
            </a:r>
          </a:p>
          <a:p>
            <a:pPr lvl="1"/>
            <a:r>
              <a:rPr lang="en-US" sz="1800" dirty="0" smtClean="0"/>
              <a:t>Statistics</a:t>
            </a:r>
          </a:p>
          <a:p>
            <a:pPr lvl="1"/>
            <a:r>
              <a:rPr lang="en-US" sz="1800" dirty="0" smtClean="0"/>
              <a:t>Pagination</a:t>
            </a:r>
          </a:p>
          <a:p>
            <a:pPr lvl="1"/>
            <a:r>
              <a:rPr lang="en-US" sz="1800" dirty="0" smtClean="0"/>
              <a:t>Action Links</a:t>
            </a:r>
          </a:p>
          <a:p>
            <a:pPr lvl="1"/>
            <a:r>
              <a:rPr lang="en-US" sz="1800" dirty="0" smtClean="0"/>
              <a:t>Matching Keywords and Best Bets</a:t>
            </a:r>
          </a:p>
          <a:p>
            <a:pPr lvl="1"/>
            <a:r>
              <a:rPr lang="en-US" sz="1800" dirty="0" smtClean="0"/>
              <a:t>Search Summary (Did you mean?)</a:t>
            </a:r>
          </a:p>
          <a:p>
            <a:pPr lvl="1"/>
            <a:r>
              <a:rPr lang="en-US" sz="1800" dirty="0" smtClean="0"/>
              <a:t>Advanced Search</a:t>
            </a:r>
          </a:p>
        </p:txBody>
      </p:sp>
    </p:spTree>
  </p:cSld>
  <p:clrMapOvr>
    <a:masterClrMapping/>
  </p:clrMapOvr>
  <p:transition advTm="11565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Features			</a:t>
            </a:r>
            <a:endParaRPr lang="en-US" dirty="0"/>
          </a:p>
        </p:txBody>
      </p:sp>
      <p:sp>
        <p:nvSpPr>
          <p:cNvPr id="3" name="Content Placeholder 2"/>
          <p:cNvSpPr>
            <a:spLocks noGrp="1"/>
          </p:cNvSpPr>
          <p:nvPr>
            <p:ph idx="1"/>
          </p:nvPr>
        </p:nvSpPr>
        <p:spPr/>
        <p:txBody>
          <a:bodyPr/>
          <a:lstStyle/>
          <a:p>
            <a:r>
              <a:rPr lang="en-US" dirty="0" smtClean="0"/>
              <a:t>Duplicate Collapsing</a:t>
            </a:r>
          </a:p>
          <a:p>
            <a:r>
              <a:rPr lang="en-US" dirty="0" smtClean="0"/>
              <a:t>Hit Highlighting</a:t>
            </a:r>
          </a:p>
          <a:p>
            <a:r>
              <a:rPr lang="en-US" dirty="0" smtClean="0"/>
              <a:t>Did You Mean?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itchFamily="2" charset="2"/>
              </a:rPr>
              <a:t>Possible customizations</a:t>
            </a:r>
          </a:p>
        </p:txBody>
      </p:sp>
      <p:sp>
        <p:nvSpPr>
          <p:cNvPr id="3" name="Text Placeholder 2"/>
          <p:cNvSpPr>
            <a:spLocks noGrp="1"/>
          </p:cNvSpPr>
          <p:nvPr>
            <p:ph idx="1"/>
          </p:nvPr>
        </p:nvSpPr>
        <p:spPr>
          <a:xfrm>
            <a:off x="368300" y="1347788"/>
            <a:ext cx="8382000" cy="5385064"/>
          </a:xfrm>
        </p:spPr>
        <p:txBody>
          <a:bodyPr/>
          <a:lstStyle/>
          <a:p>
            <a:r>
              <a:rPr lang="en-US" dirty="0" smtClean="0"/>
              <a:t>Customize Thesaurus</a:t>
            </a:r>
          </a:p>
          <a:p>
            <a:pPr lvl="1"/>
            <a:r>
              <a:rPr lang="en-US" dirty="0" smtClean="0"/>
              <a:t>Located at drive:\Program Files\Microsoft Office Servers\12.0\Data\Config</a:t>
            </a:r>
          </a:p>
          <a:p>
            <a:pPr lvl="1"/>
            <a:r>
              <a:rPr lang="en-US" dirty="0" smtClean="0"/>
              <a:t>Replacement or Expansion sets</a:t>
            </a:r>
          </a:p>
          <a:p>
            <a:pPr lvl="1"/>
            <a:r>
              <a:rPr lang="en-US" dirty="0" smtClean="0"/>
              <a:t>Eg. Replace “Weirdo” with “Eccentric”</a:t>
            </a:r>
          </a:p>
          <a:p>
            <a:pPr lvl="1"/>
            <a:r>
              <a:rPr lang="en-US" dirty="0" smtClean="0"/>
              <a:t>Substitution weighs and stemming is supported</a:t>
            </a:r>
          </a:p>
          <a:p>
            <a:r>
              <a:rPr lang="en-US" dirty="0" smtClean="0"/>
              <a:t>Noise Words</a:t>
            </a:r>
          </a:p>
          <a:p>
            <a:pPr lvl="1"/>
            <a:endParaRPr lang="en-US" dirty="0" smtClean="0"/>
          </a:p>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Feeds and Alerts on Search Results</a:t>
            </a:r>
            <a:endParaRPr lang="en-US"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1791047" y="2352885"/>
            <a:ext cx="5561905" cy="337142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Reporting</a:t>
            </a:r>
            <a:endParaRPr lang="en-US"/>
          </a:p>
        </p:txBody>
      </p:sp>
      <p:sp>
        <p:nvSpPr>
          <p:cNvPr id="3" name="Content Placeholder 2"/>
          <p:cNvSpPr>
            <a:spLocks noGrp="1"/>
          </p:cNvSpPr>
          <p:nvPr>
            <p:ph idx="1"/>
          </p:nvPr>
        </p:nvSpPr>
        <p:spPr>
          <a:xfrm>
            <a:off x="381000" y="1447800"/>
            <a:ext cx="8382000" cy="4495800"/>
          </a:xfrm>
        </p:spPr>
        <p:txBody>
          <a:bodyPr/>
          <a:lstStyle/>
          <a:p>
            <a:r>
              <a:rPr lang="en-US" dirty="0" smtClean="0"/>
              <a:t>Available from the SSP</a:t>
            </a:r>
          </a:p>
          <a:p>
            <a:r>
              <a:rPr lang="en-US" dirty="0" smtClean="0"/>
              <a:t>Two types of reports</a:t>
            </a:r>
          </a:p>
          <a:p>
            <a:pPr lvl="1"/>
            <a:r>
              <a:rPr lang="en-US" dirty="0" smtClean="0"/>
              <a:t>Search queries</a:t>
            </a:r>
          </a:p>
          <a:p>
            <a:pPr lvl="1"/>
            <a:r>
              <a:rPr lang="en-US" dirty="0" smtClean="0"/>
              <a:t>Search results</a:t>
            </a:r>
          </a:p>
          <a:p>
            <a:r>
              <a:rPr lang="en-US" dirty="0" smtClean="0"/>
              <a:t>Great feature for understanding your environment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r>
              <a:rPr lang="en-US" dirty="0" smtClean="0"/>
              <a:t>Everything search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WSS </a:t>
            </a:r>
            <a:r>
              <a:rPr lang="en-US" dirty="0" err="1" smtClean="0"/>
              <a:t>vs</a:t>
            </a:r>
            <a:r>
              <a:rPr lang="en-US" dirty="0" smtClean="0"/>
              <a:t> MOSS Search Experience</a:t>
            </a:r>
          </a:p>
          <a:p>
            <a:r>
              <a:rPr lang="en-US" dirty="0" smtClean="0"/>
              <a:t>Using Scopes to narrow the search</a:t>
            </a:r>
          </a:p>
          <a:p>
            <a:r>
              <a:rPr lang="en-US" dirty="0" smtClean="0"/>
              <a:t>Utilizing Key Words and Best Bets to help users find the appropriate content</a:t>
            </a:r>
          </a:p>
          <a:p>
            <a:r>
              <a:rPr lang="en-US" dirty="0" smtClean="0"/>
              <a:t>Tailor the Search Center with Search Web Parts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Search is Awesome!</a:t>
            </a:r>
            <a:endParaRPr lang="en-US" dirty="0"/>
          </a:p>
        </p:txBody>
      </p:sp>
      <p:sp>
        <p:nvSpPr>
          <p:cNvPr id="3" name="Content Placeholder 2"/>
          <p:cNvSpPr>
            <a:spLocks noGrp="1"/>
          </p:cNvSpPr>
          <p:nvPr>
            <p:ph idx="1"/>
          </p:nvPr>
        </p:nvSpPr>
        <p:spPr/>
        <p:txBody>
          <a:bodyPr/>
          <a:lstStyle/>
          <a:p>
            <a:r>
              <a:rPr lang="en-US" dirty="0" smtClean="0"/>
              <a:t>WSS Search is cool too!</a:t>
            </a:r>
          </a:p>
          <a:p>
            <a:r>
              <a:rPr lang="en-US" dirty="0" smtClean="0"/>
              <a:t>Same technology behind both</a:t>
            </a:r>
          </a:p>
          <a:p>
            <a:r>
              <a:rPr lang="en-US" dirty="0" smtClean="0"/>
              <a:t>WSS Search only works within the site collection</a:t>
            </a:r>
          </a:p>
          <a:p>
            <a:r>
              <a:rPr lang="en-US" dirty="0" smtClean="0"/>
              <a:t>MOSS can crawl for just about anything</a:t>
            </a:r>
          </a:p>
          <a:p>
            <a:r>
              <a:rPr lang="en-US" dirty="0" smtClean="0"/>
              <a:t>Biggest difference? </a:t>
            </a:r>
          </a:p>
          <a:p>
            <a:pPr lvl="1"/>
            <a:r>
              <a:rPr lang="en-US" dirty="0" smtClean="0"/>
              <a:t>WSS Search just runs</a:t>
            </a:r>
          </a:p>
          <a:p>
            <a:pPr lvl="1"/>
            <a:r>
              <a:rPr lang="en-US" dirty="0" smtClean="0"/>
              <a:t>MOSS Search has many of configuration options</a:t>
            </a:r>
          </a:p>
          <a:p>
            <a:pPr lvl="1"/>
            <a:endParaRPr lang="en-US" dirty="0" smtClean="0"/>
          </a:p>
          <a:p>
            <a:r>
              <a:rPr lang="en-US" dirty="0" smtClean="0"/>
              <a:t>Remember MOSS Search and SSP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 Breakdown – Content Sources</a:t>
            </a:r>
            <a:endParaRPr lang="en-US" dirty="0"/>
          </a:p>
        </p:txBody>
      </p:sp>
      <p:sp>
        <p:nvSpPr>
          <p:cNvPr id="3" name="Content Placeholder 2"/>
          <p:cNvSpPr>
            <a:spLocks noGrp="1"/>
          </p:cNvSpPr>
          <p:nvPr>
            <p:ph idx="1"/>
          </p:nvPr>
        </p:nvSpPr>
        <p:spPr/>
        <p:txBody>
          <a:bodyPr/>
          <a:lstStyle/>
          <a:p>
            <a:r>
              <a:rPr lang="en-US" dirty="0" smtClean="0"/>
              <a:t>WSS – Just your SharePoint Site Collection</a:t>
            </a:r>
          </a:p>
          <a:p>
            <a:r>
              <a:rPr lang="en-US" dirty="0" smtClean="0"/>
              <a:t>MOSS Standard– All of your SharePoint Sites at once and add things like</a:t>
            </a:r>
          </a:p>
          <a:p>
            <a:pPr lvl="1"/>
            <a:r>
              <a:rPr lang="en-US" dirty="0" smtClean="0"/>
              <a:t>Exchange Public Folders</a:t>
            </a:r>
          </a:p>
          <a:p>
            <a:pPr lvl="1"/>
            <a:r>
              <a:rPr lang="en-US" dirty="0" smtClean="0"/>
              <a:t>Other Web Sites</a:t>
            </a:r>
          </a:p>
          <a:p>
            <a:pPr lvl="1"/>
            <a:r>
              <a:rPr lang="en-US" dirty="0" smtClean="0"/>
              <a:t>File Shares</a:t>
            </a:r>
          </a:p>
          <a:p>
            <a:pPr lvl="1"/>
            <a:r>
              <a:rPr lang="en-US" dirty="0" smtClean="0"/>
              <a:t>Other SharePoint Sites</a:t>
            </a:r>
          </a:p>
          <a:p>
            <a:r>
              <a:rPr lang="en-US" dirty="0" smtClean="0"/>
              <a:t>MOSS Enterprise – The BDC baby!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Breakdown – Scopes</a:t>
            </a:r>
            <a:endParaRPr lang="en-US" dirty="0"/>
          </a:p>
        </p:txBody>
      </p:sp>
      <p:sp>
        <p:nvSpPr>
          <p:cNvPr id="3" name="Content Placeholder 2"/>
          <p:cNvSpPr>
            <a:spLocks noGrp="1"/>
          </p:cNvSpPr>
          <p:nvPr>
            <p:ph idx="1"/>
          </p:nvPr>
        </p:nvSpPr>
        <p:spPr/>
        <p:txBody>
          <a:bodyPr/>
          <a:lstStyle/>
          <a:p>
            <a:r>
              <a:rPr lang="en-US" dirty="0" smtClean="0"/>
              <a:t>WSS not really – MOSS for sure.</a:t>
            </a:r>
          </a:p>
          <a:p>
            <a:r>
              <a:rPr lang="en-US" dirty="0" smtClean="0"/>
              <a:t>What is a scope?  </a:t>
            </a:r>
            <a:endParaRPr lang="en-US" dirty="0"/>
          </a:p>
        </p:txBody>
      </p:sp>
      <p:pic>
        <p:nvPicPr>
          <p:cNvPr id="2050" name="Picture 2" descr="C:\Users\shane.SP911\AppData\Local\Microsoft\Windows\Temporary Internet Files\Content.IE5\X641K8W3\MCPE01853_0000[1].wmf"/>
          <p:cNvPicPr>
            <a:picLocks noChangeAspect="1" noChangeArrowheads="1"/>
          </p:cNvPicPr>
          <p:nvPr/>
        </p:nvPicPr>
        <p:blipFill>
          <a:blip r:embed="rId3" cstate="print"/>
          <a:srcRect/>
          <a:stretch>
            <a:fillRect/>
          </a:stretch>
        </p:blipFill>
        <p:spPr bwMode="auto">
          <a:xfrm>
            <a:off x="412750" y="2640013"/>
            <a:ext cx="3867150" cy="34686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1371600"/>
            <a:ext cx="8382000"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dirty="0" smtClean="0"/>
              <a:t>All Sites Scope *</a:t>
            </a:r>
          </a:p>
          <a:p>
            <a:r>
              <a:rPr lang="en-US" dirty="0" smtClean="0"/>
              <a:t>SharePoint Sites, Exchange PF, File Shares, Web Sites, Etc</a:t>
            </a:r>
            <a:endParaRPr lang="en-US" dirty="0"/>
          </a:p>
        </p:txBody>
      </p:sp>
      <p:sp>
        <p:nvSpPr>
          <p:cNvPr id="5" name="Rounded Rectangle 4"/>
          <p:cNvSpPr/>
          <p:nvPr/>
        </p:nvSpPr>
        <p:spPr>
          <a:xfrm>
            <a:off x="3352800" y="4419600"/>
            <a:ext cx="1905000" cy="121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u="sng" dirty="0" smtClean="0"/>
              <a:t>F: Drive Scope </a:t>
            </a:r>
            <a:r>
              <a:rPr lang="en-US" dirty="0" smtClean="0"/>
              <a:t>\\server\share</a:t>
            </a:r>
            <a:endParaRPr lang="en-US" dirty="0"/>
          </a:p>
        </p:txBody>
      </p:sp>
      <p:sp>
        <p:nvSpPr>
          <p:cNvPr id="7" name="Rounded Rectangle 6"/>
          <p:cNvSpPr/>
          <p:nvPr/>
        </p:nvSpPr>
        <p:spPr>
          <a:xfrm>
            <a:off x="3962400" y="2590800"/>
            <a:ext cx="3962400" cy="1295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u="sng" dirty="0" smtClean="0">
                <a:solidFill>
                  <a:schemeClr val="tx1"/>
                </a:solidFill>
              </a:rPr>
              <a:t>HR Scope </a:t>
            </a:r>
          </a:p>
          <a:p>
            <a:pPr algn="ctr"/>
            <a:r>
              <a:rPr lang="en-US" dirty="0" smtClean="0">
                <a:solidFill>
                  <a:schemeClr val="tx1"/>
                </a:solidFill>
              </a:rPr>
              <a:t>http://portal.tpg.local/hr</a:t>
            </a:r>
          </a:p>
          <a:p>
            <a:pPr algn="ctr"/>
            <a:r>
              <a:rPr lang="en-US" dirty="0" smtClean="0">
                <a:solidFill>
                  <a:schemeClr val="tx1"/>
                </a:solidFill>
              </a:rPr>
              <a:t>\\server\HR</a:t>
            </a:r>
          </a:p>
          <a:p>
            <a:pPr algn="ctr"/>
            <a:r>
              <a:rPr lang="en-US" dirty="0" smtClean="0">
                <a:solidFill>
                  <a:schemeClr val="tx1"/>
                </a:solidFill>
              </a:rPr>
              <a:t>Exchange PF HR</a:t>
            </a:r>
          </a:p>
          <a:p>
            <a:pPr algn="ctr"/>
            <a:endParaRPr lang="en-US" dirty="0"/>
          </a:p>
        </p:txBody>
      </p:sp>
      <p:sp>
        <p:nvSpPr>
          <p:cNvPr id="8" name="Rounded Rectangle 7"/>
          <p:cNvSpPr/>
          <p:nvPr/>
        </p:nvSpPr>
        <p:spPr>
          <a:xfrm>
            <a:off x="533400" y="2819400"/>
            <a:ext cx="26670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u="sng" dirty="0" smtClean="0"/>
              <a:t>People Scope *</a:t>
            </a:r>
            <a:endParaRPr lang="en-US" dirty="0" smtClean="0"/>
          </a:p>
          <a:p>
            <a:pPr algn="ctr"/>
            <a:r>
              <a:rPr lang="en-US" dirty="0" smtClean="0"/>
              <a:t>All people</a:t>
            </a:r>
            <a:endParaRPr lang="en-US" dirty="0"/>
          </a:p>
        </p:txBody>
      </p:sp>
      <p:sp>
        <p:nvSpPr>
          <p:cNvPr id="9" name="TextBox 8"/>
          <p:cNvSpPr txBox="1"/>
          <p:nvPr/>
        </p:nvSpPr>
        <p:spPr>
          <a:xfrm>
            <a:off x="533400" y="6096000"/>
            <a:ext cx="6324600" cy="461665"/>
          </a:xfrm>
          <a:prstGeom prst="rect">
            <a:avLst/>
          </a:prstGeom>
          <a:noFill/>
        </p:spPr>
        <p:txBody>
          <a:bodyPr wrap="square" rtlCol="0">
            <a:spAutoFit/>
          </a:bodyPr>
          <a:lstStyle/>
          <a:p>
            <a:r>
              <a:rPr lang="en-US" sz="2400" dirty="0" smtClean="0"/>
              <a:t>* Automatically Created Scopes </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Scopes</a:t>
            </a:r>
            <a:endParaRPr lang="en-US" dirty="0"/>
          </a:p>
        </p:txBody>
      </p:sp>
      <p:sp>
        <p:nvSpPr>
          <p:cNvPr id="5" name="Content Placeholder 4"/>
          <p:cNvSpPr>
            <a:spLocks noGrp="1"/>
          </p:cNvSpPr>
          <p:nvPr>
            <p:ph idx="1"/>
          </p:nvPr>
        </p:nvSpPr>
        <p:spPr/>
        <p:txBody>
          <a:bodyPr/>
          <a:lstStyle/>
          <a:p>
            <a:r>
              <a:rPr lang="en-US" dirty="0" smtClean="0"/>
              <a:t>Created at one of two different levels</a:t>
            </a:r>
          </a:p>
          <a:p>
            <a:pPr lvl="1"/>
            <a:r>
              <a:rPr lang="en-US" dirty="0" smtClean="0"/>
              <a:t>Can be created within content of an SSP</a:t>
            </a:r>
          </a:p>
          <a:p>
            <a:pPr lvl="1"/>
            <a:r>
              <a:rPr lang="en-US" dirty="0" smtClean="0"/>
              <a:t>Can be created within context of a site collection</a:t>
            </a:r>
            <a:endParaRPr lang="en-US" dirty="0"/>
          </a:p>
        </p:txBody>
      </p:sp>
      <p:pic>
        <p:nvPicPr>
          <p:cNvPr id="22530" name="Picture 2"/>
          <p:cNvPicPr>
            <a:picLocks noChangeAspect="1" noChangeArrowheads="1"/>
          </p:cNvPicPr>
          <p:nvPr/>
        </p:nvPicPr>
        <p:blipFill>
          <a:blip r:embed="rId3" cstate="print"/>
          <a:srcRect/>
          <a:stretch>
            <a:fillRect/>
          </a:stretch>
        </p:blipFill>
        <p:spPr bwMode="auto">
          <a:xfrm>
            <a:off x="1371600" y="2971800"/>
            <a:ext cx="6324600" cy="3573752"/>
          </a:xfrm>
          <a:prstGeom prst="rect">
            <a:avLst/>
          </a:prstGeom>
          <a:noFill/>
          <a:ln w="9525">
            <a:solidFill>
              <a:schemeClr val="tx1"/>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Rules to a Search Scope</a:t>
            </a:r>
            <a:endParaRPr lang="en-US" dirty="0"/>
          </a:p>
        </p:txBody>
      </p:sp>
      <p:sp>
        <p:nvSpPr>
          <p:cNvPr id="3" name="Content Placeholder 2"/>
          <p:cNvSpPr>
            <a:spLocks noGrp="1"/>
          </p:cNvSpPr>
          <p:nvPr>
            <p:ph idx="1"/>
          </p:nvPr>
        </p:nvSpPr>
        <p:spPr/>
        <p:txBody>
          <a:bodyPr/>
          <a:lstStyle/>
          <a:p>
            <a:r>
              <a:rPr lang="en-US" dirty="0" smtClean="0"/>
              <a:t>Each search scope has one or more rules</a:t>
            </a:r>
          </a:p>
          <a:p>
            <a:pPr lvl="1"/>
            <a:r>
              <a:rPr lang="en-US" dirty="0" smtClean="0"/>
              <a:t>Rules define criteria to include/exclude content</a:t>
            </a:r>
            <a:endParaRPr lang="en-US" dirty="0"/>
          </a:p>
        </p:txBody>
      </p:sp>
      <p:pic>
        <p:nvPicPr>
          <p:cNvPr id="23555" name="Picture 3"/>
          <p:cNvPicPr>
            <a:picLocks noChangeAspect="1" noChangeArrowheads="1"/>
          </p:cNvPicPr>
          <p:nvPr/>
        </p:nvPicPr>
        <p:blipFill>
          <a:blip r:embed="rId3" cstate="print"/>
          <a:srcRect/>
          <a:stretch>
            <a:fillRect/>
          </a:stretch>
        </p:blipFill>
        <p:spPr bwMode="auto">
          <a:xfrm>
            <a:off x="1633538" y="2522475"/>
            <a:ext cx="6138862" cy="4106925"/>
          </a:xfrm>
          <a:prstGeom prst="rect">
            <a:avLst/>
          </a:prstGeom>
          <a:noFill/>
          <a:ln w="9525">
            <a:solidFill>
              <a:schemeClr val="tx1"/>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MOSS only features</a:t>
            </a:r>
            <a:endParaRPr lang="en-US" dirty="0"/>
          </a:p>
        </p:txBody>
      </p:sp>
      <p:sp>
        <p:nvSpPr>
          <p:cNvPr id="3" name="Content Placeholder 2"/>
          <p:cNvSpPr>
            <a:spLocks noGrp="1"/>
          </p:cNvSpPr>
          <p:nvPr>
            <p:ph idx="1"/>
          </p:nvPr>
        </p:nvSpPr>
        <p:spPr/>
        <p:txBody>
          <a:bodyPr>
            <a:normAutofit/>
          </a:bodyPr>
          <a:lstStyle/>
          <a:p>
            <a:r>
              <a:rPr lang="en-US" dirty="0" smtClean="0"/>
              <a:t>Detailed easy to use logs</a:t>
            </a:r>
          </a:p>
          <a:p>
            <a:r>
              <a:rPr lang="en-US" dirty="0" smtClean="0"/>
              <a:t>Control over relevance</a:t>
            </a:r>
          </a:p>
          <a:p>
            <a:r>
              <a:rPr lang="en-US" dirty="0" smtClean="0"/>
              <a:t>Crawl Rules</a:t>
            </a:r>
          </a:p>
          <a:p>
            <a:r>
              <a:rPr lang="en-US" dirty="0" smtClean="0"/>
              <a:t>Easy to grow out farm and off load roles</a:t>
            </a:r>
          </a:p>
          <a:p>
            <a:r>
              <a:rPr lang="en-US" dirty="0" smtClean="0"/>
              <a:t>Management of properties and advanced search</a:t>
            </a:r>
          </a:p>
          <a:p>
            <a:r>
              <a:rPr lang="en-US" dirty="0" smtClean="0"/>
              <a:t>Keywords and best bets</a:t>
            </a:r>
          </a:p>
          <a:p>
            <a:r>
              <a:rPr lang="en-US" dirty="0" smtClean="0"/>
              <a:t>Search center and 11 search web parts</a:t>
            </a:r>
          </a:p>
          <a:p>
            <a:r>
              <a:rPr lang="en-US" dirty="0" smtClean="0"/>
              <a:t>Detailed search reporting</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http://intranet.sharepointblackops.com/Courses/SBU201/_layouts/DocIdRedir.aspx?ID=3CC2HQU7XWNV-62-10</Url>
      <Description>3CC2HQU7XWNV-62-10</Description>
    </_dlc_DocIdUrl>
    <_dlc_DocId xmlns="c83d3ea4-1015-4b4b-bfa9-09fbcd7aa64d">3CC2HQU7XWNV-62-10</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5D6AB79-F5AA-4FF2-9BCC-8EDF42A06235}"/>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8BF42BD8-D8A9-4297-A276-C531D0DF17F7}"/>
</file>

<file path=docProps/app.xml><?xml version="1.0" encoding="utf-8"?>
<Properties xmlns="http://schemas.openxmlformats.org/officeDocument/2006/extended-properties" xmlns:vt="http://schemas.openxmlformats.org/officeDocument/2006/docPropsVTypes">
  <Template>CPT_TEMPLATE</Template>
  <TotalTime>0</TotalTime>
  <Words>2051</Words>
  <Application>Microsoft Office PowerPoint</Application>
  <PresentationFormat>On-screen Show (4:3)</PresentationFormat>
  <Paragraphs>174</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CPT_TEMPLATE</vt:lpstr>
      <vt:lpstr>Configuring and Customizing Search</vt:lpstr>
      <vt:lpstr>Agenda</vt:lpstr>
      <vt:lpstr>MOSS Search is Awesome!</vt:lpstr>
      <vt:lpstr>Feature Breakdown – Content Sources</vt:lpstr>
      <vt:lpstr>Feature Breakdown – Scopes</vt:lpstr>
      <vt:lpstr>Slide 6</vt:lpstr>
      <vt:lpstr>Search Scopes</vt:lpstr>
      <vt:lpstr>Adding Rules to a Search Scope</vt:lpstr>
      <vt:lpstr>Other MOSS only features</vt:lpstr>
      <vt:lpstr>Keyword/Best bets</vt:lpstr>
      <vt:lpstr>Advanced Search</vt:lpstr>
      <vt:lpstr>Search Center and Search Pages</vt:lpstr>
      <vt:lpstr>Search Web Parts</vt:lpstr>
      <vt:lpstr>Search Features   </vt:lpstr>
      <vt:lpstr>Possible customizations</vt:lpstr>
      <vt:lpstr>RSS Feeds and Alerts on Search Results</vt:lpstr>
      <vt:lpstr>Search Reporting</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and Customizing Search</dc:title>
  <dc:creator>TedP</dc:creator>
  <cp:lastModifiedBy>TedP</cp:lastModifiedBy>
  <cp:revision>1</cp:revision>
  <dcterms:created xsi:type="dcterms:W3CDTF">2009-07-09T15:40:20Z</dcterms:created>
  <dcterms:modified xsi:type="dcterms:W3CDTF">2009-07-09T15:40:45Z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f416618e-d220-408f-8728-d95c447da09e</vt:lpwstr>
  </property>
</Properties>
</file>