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slides/slide21.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slides/slide2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varScale="1">
        <p:scale>
          <a:sx n="114" d="100"/>
          <a:sy n="114" d="100"/>
        </p:scale>
        <p:origin x="-8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ustomXml" Target="../customXml/item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11 - Enterprise Features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11 - Enterprise Features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InfoPath 2007 is a</a:t>
            </a:r>
            <a:r>
              <a:rPr lang="en-US" baseline="0" dirty="0" smtClean="0"/>
              <a:t> Word like tool that allows you to quickly and efficiently create electronic forms that users can fill out.  The data by default is written to an XML file but with a little work you can have the information written to a SharePoint list, a database, or a web service.  </a:t>
            </a:r>
            <a:endParaRPr lang="en-US" dirty="0" smtClean="0"/>
          </a:p>
          <a:p>
            <a:endParaRPr lang="en-US" dirty="0" smtClean="0"/>
          </a:p>
          <a:p>
            <a:r>
              <a:rPr lang="en-US" dirty="0" smtClean="0"/>
              <a:t>For</a:t>
            </a:r>
            <a:r>
              <a:rPr lang="en-US" baseline="0" dirty="0" smtClean="0"/>
              <a:t> more information on InfoPath 2007 check out http://office.microsoft.com/en-us/infopath/default.aspx </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43008"/>
          <p:cNvSpPr>
            <a:spLocks noGrp="1" noRot="1" noChangeAspect="1" noChangeArrowheads="1" noTextEdit="1"/>
          </p:cNvSpPr>
          <p:nvPr>
            <p:ph type="sldImg"/>
          </p:nvPr>
        </p:nvSpPr>
        <p:spPr>
          <a:noFill/>
          <a:ln cap="flat">
            <a:headEnd type="none" w="med" len="med"/>
            <a:tailEnd type="none" w="med" len="med"/>
          </a:ln>
        </p:spPr>
      </p:sp>
      <p:sp>
        <p:nvSpPr>
          <p:cNvPr id="43010" name="Rectangle 43009"/>
          <p:cNvSpPr>
            <a:spLocks noGrp="1" noChangeArrowheads="1"/>
          </p:cNvSpPr>
          <p:nvPr>
            <p:ph type="body" idx="1"/>
          </p:nvPr>
        </p:nvSpPr>
        <p:spPr>
          <a:noFill/>
          <a:ln/>
        </p:spPr>
        <p:txBody>
          <a:bodyPr/>
          <a:lstStyle/>
          <a:p>
            <a:pPr hangingPunct="1">
              <a:buFontTx/>
              <a:buNone/>
            </a:pPr>
            <a:r>
              <a:rPr lang="en-GB" dirty="0" smtClean="0">
                <a:latin typeface="Arial" pitchFamily="34" charset="0"/>
              </a:rPr>
              <a:t>InfoPath</a:t>
            </a:r>
            <a:r>
              <a:rPr lang="en-GB" baseline="0" dirty="0" smtClean="0">
                <a:latin typeface="Arial" pitchFamily="34" charset="0"/>
              </a:rPr>
              <a:t> 2003 was the first version.  Users really liked its easy to use interface where you could make very powerful forms.  But it did have some downsides.  The biggest?  In order for a user to fill out an InfoPath form you created they had to have a copy of InfoPath also.  While this might be doable internally (expensive) this was impossible for forms that were sent outside the company (customer, vendors, partners).</a:t>
            </a:r>
            <a:endParaRPr lang="en-GB" dirty="0">
              <a:latin typeface="Arial" pitchFamily="34" charset="0"/>
            </a:endParaRPr>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a:t>
            </a:r>
            <a:r>
              <a:rPr lang="en-US" baseline="0" dirty="0" smtClean="0"/>
              <a:t> the use of Forms Server 2007 (included with MOSS Enterprise or available as a stand alone product) you can publish your InfoPath 2007 form so users can fill out the form through a simple browser interface.  No more need for them to have the InfoPath client.  This opens up a world of possibility because now you can use InfoPath to create the form, then publish it to your SharePoint site and allow people to fill out right in their browser.  </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forms</a:t>
            </a:r>
            <a:r>
              <a:rPr lang="en-US" baseline="0" dirty="0" smtClean="0"/>
              <a:t> are compatible with a range of browsers.  To help you better plan for functionality check out the links below.</a:t>
            </a:r>
          </a:p>
          <a:p>
            <a:endParaRPr lang="en-US" baseline="0" dirty="0" smtClean="0"/>
          </a:p>
          <a:p>
            <a:r>
              <a:rPr lang="en-US" baseline="0" dirty="0" smtClean="0"/>
              <a:t>Plan MOSS Browser support http://technet2.microsoft.com/Office/en-us/library/ff6c5b8c-59bd-4079-8f0b-de4f8b4e0a861033.mspx?mfr=tru</a:t>
            </a:r>
          </a:p>
          <a:p>
            <a:endParaRPr lang="en-US" baseline="0" dirty="0" smtClean="0"/>
          </a:p>
          <a:p>
            <a:r>
              <a:rPr lang="en-US" baseline="0" dirty="0" smtClean="0"/>
              <a:t>Web Browser Compatibility in InfoPath Forms Services http://office.microsoft.com/en-us/infopath/HA102040851033.aspx?pid=CH100211501033</a:t>
            </a:r>
          </a:p>
          <a:p>
            <a:endParaRPr lang="en-US" baseline="0" dirty="0" smtClean="0"/>
          </a:p>
          <a:p>
            <a:r>
              <a:rPr lang="en-US" baseline="0" dirty="0" smtClean="0"/>
              <a:t>InfoPath 2007 features that are unavailable in Forms Services http://office.microsoft.com/en-us/infopath/HA102105871033.aspx </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 libraries</a:t>
            </a:r>
            <a:r>
              <a:rPr lang="en-US" baseline="0" dirty="0" smtClean="0"/>
              <a:t> are really just document libraries with a different name.  You can publish your form to the library and then store the responses in the library.  While you store all of the information they enter you can also publish certain fields as columns in the library.  That way you can view, sort, filter or otherwise interact with that information without opening the actual form.  </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Pretty typically once a user</a:t>
            </a:r>
            <a:r>
              <a:rPr lang="en-US" baseline="0" dirty="0" smtClean="0"/>
              <a:t> fills out an electronic form something needs to be done with the information.  Maybe the form was an expense report.  Using a workflow you could have the completed form automatically forwarded to their manager for approval.  Workflows allow you to automate these repetitive type tasks and have the routing become a process handled by SharePoint instead of the user.  </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Business Data Catalog (BDC) is a new business integration feature in Microsoft Office SharePoint Server 2007. It is a shared service and it enables Office SharePoint Server 2007 to surface business data from back-end server applications without any coding. Business Data Catalog bridges the gap between the portal site and your business applications and enables you to bring in key data from various business applications to Office SharePoint Server 2007 lists, Web Parts, search, user profiles, and custom applications.</a:t>
            </a:r>
          </a:p>
          <a:p>
            <a:endParaRPr lang="en-US" dirty="0" smtClean="0"/>
          </a:p>
          <a:p>
            <a:r>
              <a:rPr lang="en-US" dirty="0" smtClean="0"/>
              <a:t>Business Data Catalog provides built-in support for displaying data from databases and Web services. That is, you can use Business Data Catalog to display data from your SAP, Siebel, or other line-of-business (LOB) application via Web services or databases.</a:t>
            </a:r>
          </a:p>
          <a:p>
            <a:endParaRPr lang="en-US" dirty="0" smtClean="0"/>
          </a:p>
          <a:p>
            <a:r>
              <a:rPr lang="en-US" dirty="0" smtClean="0"/>
              <a:t>For</a:t>
            </a:r>
            <a:r>
              <a:rPr lang="en-US" baseline="0" dirty="0" smtClean="0"/>
              <a:t> more information on the BDC check out http://office.microsoft.com/en-us/sharepointserver/HA102443601033.aspx?pid=CH100948691033 </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 high level</a:t>
            </a:r>
            <a:r>
              <a:rPr lang="en-US" baseline="0" dirty="0" smtClean="0"/>
              <a:t> how the BDC works.</a:t>
            </a:r>
          </a:p>
          <a:p>
            <a:endParaRPr lang="en-US" baseline="0" dirty="0" smtClean="0"/>
          </a:p>
          <a:p>
            <a:r>
              <a:rPr lang="en-US" baseline="0" dirty="0" smtClean="0"/>
              <a:t>You have your business data in its existing application.</a:t>
            </a:r>
          </a:p>
          <a:p>
            <a:r>
              <a:rPr lang="en-US" baseline="0" dirty="0" smtClean="0"/>
              <a:t>You administrator creates an application file that allows SharePoint to connect to the business data.</a:t>
            </a:r>
          </a:p>
          <a:p>
            <a:r>
              <a:rPr lang="en-US" baseline="0" dirty="0" smtClean="0"/>
              <a:t>The business data is then imported in the BDC.</a:t>
            </a:r>
          </a:p>
          <a:p>
            <a:r>
              <a:rPr lang="en-US" baseline="0" dirty="0" smtClean="0"/>
              <a:t>Now the data can be searched, displayed, used as columns in list, and other custom functions throughout SharePoint.</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BDC has several specific Web Parts</a:t>
            </a:r>
          </a:p>
          <a:p>
            <a:endParaRPr lang="en-US" baseline="0" dirty="0" smtClean="0"/>
          </a:p>
          <a:p>
            <a:r>
              <a:rPr lang="en-US" baseline="0" dirty="0" smtClean="0"/>
              <a:t>Business Data Actions – Displays a list of actions from the BDC</a:t>
            </a:r>
          </a:p>
          <a:p>
            <a:r>
              <a:rPr lang="en-US" baseline="0" dirty="0" smtClean="0"/>
              <a:t>Business Data Item – Displays one item from a data source in the BDC</a:t>
            </a:r>
          </a:p>
          <a:p>
            <a:r>
              <a:rPr lang="en-US" baseline="0" dirty="0" smtClean="0"/>
              <a:t>Business Data Item Builder – Creates a Business Data Item from parameters in the query string and provides it to other web parts.  This web part is only on Business Data profile pages.</a:t>
            </a:r>
          </a:p>
          <a:p>
            <a:r>
              <a:rPr lang="en-US" baseline="0" dirty="0" smtClean="0"/>
              <a:t>Business Data List – Displays a list of items from a data source in the BDC</a:t>
            </a:r>
          </a:p>
          <a:p>
            <a:r>
              <a:rPr lang="en-US" baseline="0" dirty="0" smtClean="0"/>
              <a:t>Business Data Related List – Displays a list of items related to one or more parent items from a data source in the BDC.</a:t>
            </a:r>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adding the BDC as</a:t>
            </a:r>
            <a:r>
              <a:rPr lang="en-US" baseline="0" dirty="0" smtClean="0"/>
              <a:t> a content source in search you make it fully searchable.  </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adding a BDC column</a:t>
            </a:r>
            <a:r>
              <a:rPr lang="en-US" baseline="0" dirty="0" smtClean="0"/>
              <a:t> to a list you can now more fully integrate your information.  Example is you have a document library for storing customer orders.  You could setup the BDC to import you customer data from your CRM application.  Then when you upload the order to the document library you can choose the customer number.  Now anywhere you display that document library you can click the customer number metadata field and interact with your business data.  No need to have to go to your CRM to look up the customers info.  SharePoint already has it.</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46080"/>
          <p:cNvSpPr>
            <a:spLocks noGrp="1" noRot="1" noChangeAspect="1" noChangeArrowheads="1" noTextEdit="1"/>
          </p:cNvSpPr>
          <p:nvPr>
            <p:ph type="sldImg"/>
          </p:nvPr>
        </p:nvSpPr>
        <p:spPr>
          <a:noFill/>
          <a:ln cap="flat">
            <a:headEnd type="none" w="med" len="med"/>
            <a:tailEnd type="none" w="med" len="med"/>
          </a:ln>
        </p:spPr>
      </p:sp>
      <p:sp>
        <p:nvSpPr>
          <p:cNvPr id="48130" name="Rectangle 48129"/>
          <p:cNvSpPr>
            <a:spLocks noGrp="1" noChangeArrowheads="1"/>
          </p:cNvSpPr>
          <p:nvPr>
            <p:ph type="body" idx="1"/>
          </p:nvPr>
        </p:nvSpPr>
        <p:spPr>
          <a:noFill/>
          <a:ln/>
        </p:spPr>
        <p:txBody>
          <a:bodyPr>
            <a:normAutofit fontScale="70000" lnSpcReduction="20000"/>
          </a:bodyPr>
          <a:lstStyle/>
          <a:p>
            <a:pPr eaLnBrk="1" hangingPunct="1"/>
            <a:r>
              <a:rPr lang="en-US" sz="1300" b="0" u="none" dirty="0" smtClean="0">
                <a:latin typeface="Arial" pitchFamily="34" charset="0"/>
                <a:cs typeface="Arial" pitchFamily="34" charset="0"/>
              </a:rPr>
              <a:t>If</a:t>
            </a:r>
            <a:r>
              <a:rPr lang="en-US" sz="1300" b="0" u="none" baseline="0" dirty="0" smtClean="0">
                <a:latin typeface="Arial" pitchFamily="34" charset="0"/>
                <a:cs typeface="Arial" pitchFamily="34" charset="0"/>
              </a:rPr>
              <a:t> your company is like most, Excel has became a critical business application.  Some of the common usage:</a:t>
            </a:r>
          </a:p>
          <a:p>
            <a:pPr eaLnBrk="1" hangingPunct="1">
              <a:buFont typeface="Arial" pitchFamily="34" charset="0"/>
              <a:buChar char="•"/>
            </a:pPr>
            <a:r>
              <a:rPr lang="en-US" sz="1300" b="0" u="none" baseline="0" dirty="0" smtClean="0">
                <a:latin typeface="Arial" pitchFamily="34" charset="0"/>
                <a:cs typeface="Arial" pitchFamily="34" charset="0"/>
              </a:rPr>
              <a:t>Tracking performance data and then creating rich charts and graphs</a:t>
            </a:r>
          </a:p>
          <a:p>
            <a:pPr eaLnBrk="1" hangingPunct="1">
              <a:buFont typeface="Arial" pitchFamily="34" charset="0"/>
              <a:buChar char="•"/>
            </a:pPr>
            <a:r>
              <a:rPr lang="en-US" sz="1300" b="0" u="none" baseline="0" dirty="0" smtClean="0">
                <a:latin typeface="Arial" pitchFamily="34" charset="0"/>
                <a:cs typeface="Arial" pitchFamily="34" charset="0"/>
              </a:rPr>
              <a:t>Customer information. </a:t>
            </a:r>
          </a:p>
          <a:p>
            <a:pPr eaLnBrk="1" hangingPunct="1">
              <a:buFont typeface="Arial" pitchFamily="34" charset="0"/>
              <a:buChar char="•"/>
            </a:pPr>
            <a:r>
              <a:rPr lang="en-US" sz="1300" b="0" u="none" baseline="0" dirty="0" smtClean="0">
                <a:latin typeface="Arial" pitchFamily="34" charset="0"/>
                <a:cs typeface="Arial" pitchFamily="34" charset="0"/>
              </a:rPr>
              <a:t>Pulling data from other sources (SQL Database, Oracle, People Soft, AS400) and then reporting on it.  </a:t>
            </a:r>
          </a:p>
          <a:p>
            <a:pPr eaLnBrk="1" hangingPunct="1">
              <a:buFont typeface="Arial" pitchFamily="34" charset="0"/>
              <a:buChar char="•"/>
            </a:pPr>
            <a:r>
              <a:rPr lang="en-US" sz="1300" b="0" u="none" baseline="0" dirty="0" smtClean="0">
                <a:latin typeface="Arial" pitchFamily="34" charset="0"/>
                <a:cs typeface="Arial" pitchFamily="34" charset="0"/>
              </a:rPr>
              <a:t>Simple list of data that you want to be able to perform basic calculations and sorting on.  Then being able to share the information.</a:t>
            </a:r>
          </a:p>
          <a:p>
            <a:pPr eaLnBrk="1" hangingPunct="1">
              <a:buFont typeface="Arial" pitchFamily="34" charset="0"/>
              <a:buChar char="•"/>
            </a:pPr>
            <a:r>
              <a:rPr lang="en-US" sz="1300" b="0" u="none" baseline="0" dirty="0" smtClean="0">
                <a:latin typeface="Arial" pitchFamily="34" charset="0"/>
                <a:cs typeface="Arial" pitchFamily="34" charset="0"/>
              </a:rPr>
              <a:t>Computing sales figures and bonuses.</a:t>
            </a:r>
          </a:p>
          <a:p>
            <a:pPr eaLnBrk="1" hangingPunct="1">
              <a:buFont typeface="Arial" pitchFamily="34" charset="0"/>
              <a:buChar char="•"/>
            </a:pPr>
            <a:endParaRPr lang="en-US" sz="1300" b="0" u="none" baseline="0" dirty="0" smtClean="0">
              <a:latin typeface="Arial" pitchFamily="34" charset="0"/>
              <a:cs typeface="Arial" pitchFamily="34" charset="0"/>
            </a:endParaRPr>
          </a:p>
          <a:p>
            <a:pPr eaLnBrk="1" hangingPunct="1">
              <a:buFont typeface="Arial" pitchFamily="34" charset="0"/>
              <a:buNone/>
            </a:pPr>
            <a:r>
              <a:rPr lang="en-US" sz="1300" b="0" u="none" baseline="0" dirty="0" smtClean="0">
                <a:latin typeface="Arial" pitchFamily="34" charset="0"/>
                <a:cs typeface="Arial" pitchFamily="34" charset="0"/>
              </a:rPr>
              <a:t>The challenge is these spreadsheets are then created and stored all over the company.  Some in email, some on file shares, and most can be found just on someone’s desktop.  Not a very good idea for critical business information.  Worse yet, when you need to share this information with lots of people what do you do?  Email them all a copy?  Then when you update it next month???</a:t>
            </a:r>
          </a:p>
          <a:p>
            <a:pPr eaLnBrk="1" hangingPunct="1">
              <a:buFont typeface="Arial" pitchFamily="34" charset="0"/>
              <a:buNone/>
            </a:pPr>
            <a:endParaRPr lang="en-US" sz="1300" b="0" u="none" baseline="0" dirty="0" smtClean="0">
              <a:latin typeface="Arial" pitchFamily="34" charset="0"/>
              <a:cs typeface="Arial" pitchFamily="34" charset="0"/>
            </a:endParaRPr>
          </a:p>
          <a:p>
            <a:pPr eaLnBrk="1" hangingPunct="1">
              <a:buFont typeface="Arial" pitchFamily="34" charset="0"/>
              <a:buNone/>
            </a:pPr>
            <a:r>
              <a:rPr lang="en-US" sz="1300" b="0" u="none" baseline="0" dirty="0" smtClean="0">
                <a:latin typeface="Arial" pitchFamily="34" charset="0"/>
                <a:cs typeface="Arial" pitchFamily="34" charset="0"/>
              </a:rPr>
              <a:t>To try and bring this madness that is Excel under control and allow it to flourish as the business application it wants to be.</a:t>
            </a:r>
          </a:p>
          <a:p>
            <a:pPr eaLnBrk="1" hangingPunct="1">
              <a:buFont typeface="Arial" pitchFamily="34" charset="0"/>
              <a:buNone/>
            </a:pPr>
            <a:r>
              <a:rPr lang="en-US" sz="1300" b="0" u="none" baseline="0" dirty="0" smtClean="0">
                <a:latin typeface="Arial" pitchFamily="34" charset="0"/>
                <a:cs typeface="Arial" pitchFamily="34" charset="0"/>
              </a:rPr>
              <a:t>Then Excel Services were born.  </a:t>
            </a:r>
          </a:p>
          <a:p>
            <a:pPr eaLnBrk="1" hangingPunct="1">
              <a:buFont typeface="Arial" pitchFamily="34" charset="0"/>
              <a:buNone/>
            </a:pPr>
            <a:endParaRPr lang="en-US" sz="1300" b="0" u="none" baseline="0" dirty="0" smtClean="0">
              <a:latin typeface="Arial" pitchFamily="34" charset="0"/>
              <a:cs typeface="Arial" pitchFamily="34" charset="0"/>
            </a:endParaRPr>
          </a:p>
          <a:p>
            <a:pPr eaLnBrk="1" hangingPunct="1">
              <a:buFont typeface="Arial" pitchFamily="34" charset="0"/>
              <a:buNone/>
            </a:pPr>
            <a:r>
              <a:rPr lang="en-US" sz="1300" b="0" u="none" baseline="0" dirty="0" smtClean="0">
                <a:latin typeface="Arial" pitchFamily="34" charset="0"/>
                <a:cs typeface="Arial" pitchFamily="34" charset="0"/>
              </a:rPr>
              <a:t>Excel Services is part of the Microsoft Office SharePoint Server 2007 Enterprise edition and is made up of three main components.</a:t>
            </a:r>
          </a:p>
          <a:p>
            <a:pPr eaLnBrk="1" hangingPunct="1">
              <a:buFont typeface="Arial" pitchFamily="34" charset="0"/>
              <a:buNone/>
            </a:pPr>
            <a:endParaRPr lang="en-US" sz="1300" b="0" u="none" baseline="0" dirty="0" smtClean="0">
              <a:latin typeface="Arial" pitchFamily="34" charset="0"/>
              <a:cs typeface="Arial" pitchFamily="34" charset="0"/>
            </a:endParaRPr>
          </a:p>
          <a:p>
            <a:r>
              <a:rPr lang="en-US" sz="1300" dirty="0" smtClean="0">
                <a:latin typeface="Arial" pitchFamily="34" charset="0"/>
                <a:cs typeface="Arial" pitchFamily="34" charset="0"/>
              </a:rPr>
              <a:t> </a:t>
            </a:r>
            <a:r>
              <a:rPr lang="en-US" sz="1300" b="1" dirty="0" smtClean="0">
                <a:latin typeface="Arial" pitchFamily="34" charset="0"/>
                <a:cs typeface="Arial" pitchFamily="34" charset="0"/>
              </a:rPr>
              <a:t>Excel Calculation Services (ECS)</a:t>
            </a:r>
            <a:r>
              <a:rPr lang="en-US" sz="1300" dirty="0" smtClean="0">
                <a:latin typeface="Arial" pitchFamily="34" charset="0"/>
                <a:cs typeface="Arial" pitchFamily="34" charset="0"/>
              </a:rPr>
              <a:t> is the "engine" of Excel Services that loads the workbook, calculates in full fidelity with Microsoft Office Excel 2007, refreshes external data, and maintains sessions.</a:t>
            </a:r>
          </a:p>
          <a:p>
            <a:r>
              <a:rPr lang="en-US" sz="1300" dirty="0" smtClean="0">
                <a:latin typeface="Arial" pitchFamily="34" charset="0"/>
                <a:cs typeface="Arial" pitchFamily="34" charset="0"/>
              </a:rPr>
              <a:t> </a:t>
            </a:r>
            <a:r>
              <a:rPr lang="en-US" sz="1300" b="1" dirty="0" smtClean="0">
                <a:latin typeface="Arial" pitchFamily="34" charset="0"/>
                <a:cs typeface="Arial" pitchFamily="34" charset="0"/>
              </a:rPr>
              <a:t>Excel Web Access (EWA)</a:t>
            </a:r>
            <a:r>
              <a:rPr lang="en-US" sz="1300" dirty="0" smtClean="0">
                <a:latin typeface="Arial" pitchFamily="34" charset="0"/>
                <a:cs typeface="Arial" pitchFamily="34" charset="0"/>
              </a:rPr>
              <a:t> is a Web Part that displays and enables interaction with the Microsoft Office Excel workbook in a browser by using Dynamic Hierarchical Tag Markup Language (DHTML) and JavaScript without the need for downloading ActiveX controls on your client computer, and can be connected to other Web Parts on dashboards and other Web Part Pages.</a:t>
            </a:r>
          </a:p>
          <a:p>
            <a:r>
              <a:rPr lang="en-US" sz="1300" dirty="0" smtClean="0">
                <a:latin typeface="Arial" pitchFamily="34" charset="0"/>
                <a:cs typeface="Arial" pitchFamily="34" charset="0"/>
              </a:rPr>
              <a:t> </a:t>
            </a:r>
            <a:r>
              <a:rPr lang="en-US" sz="1300" b="1" dirty="0" smtClean="0">
                <a:latin typeface="Arial" pitchFamily="34" charset="0"/>
                <a:cs typeface="Arial" pitchFamily="34" charset="0"/>
              </a:rPr>
              <a:t>Excel Web Services (EWS)</a:t>
            </a:r>
            <a:r>
              <a:rPr lang="en-US" sz="1300" dirty="0" smtClean="0">
                <a:latin typeface="Arial" pitchFamily="34" charset="0"/>
                <a:cs typeface="Arial" pitchFamily="34" charset="0"/>
              </a:rPr>
              <a:t> is a Web service hosted in Microsoft Office SharePoint Services that provides several methods that a developer can use as an application programming interface (API) to build custom applications based on the Excel workbook.</a:t>
            </a:r>
          </a:p>
          <a:p>
            <a:r>
              <a:rPr lang="en-US" sz="1300" dirty="0" smtClean="0">
                <a:latin typeface="Arial" pitchFamily="34" charset="0"/>
                <a:cs typeface="Arial" pitchFamily="34" charset="0"/>
              </a:rPr>
              <a:t>Because Excel Services is a component of Microsoft Office SharePoint Server 2007, you can also take advantage of many SharePoint technology features such as, controlling, securing, and managing access to spreadsheets, server-based performance, and ability to scale well when users are added.</a:t>
            </a:r>
          </a:p>
          <a:p>
            <a:pPr eaLnBrk="1" hangingPunct="1">
              <a:buFont typeface="Arial" pitchFamily="34" charset="0"/>
              <a:buNone/>
            </a:pPr>
            <a:endParaRPr lang="en-US" sz="1300" b="0" u="none" baseline="0" dirty="0" smtClean="0">
              <a:latin typeface="Arial" pitchFamily="34" charset="0"/>
              <a:cs typeface="Arial" pitchFamily="34" charset="0"/>
            </a:endParaRPr>
          </a:p>
          <a:p>
            <a:pPr eaLnBrk="1" hangingPunct="1">
              <a:buFont typeface="Arial" pitchFamily="34" charset="0"/>
              <a:buChar char="•"/>
            </a:pPr>
            <a:r>
              <a:rPr lang="en-US" sz="1300" b="0" u="none" dirty="0" smtClean="0">
                <a:latin typeface="Arial" pitchFamily="34" charset="0"/>
                <a:cs typeface="Arial" pitchFamily="34" charset="0"/>
              </a:rPr>
              <a:t>For</a:t>
            </a:r>
            <a:r>
              <a:rPr lang="en-US" sz="1300" b="0" u="none" baseline="0" dirty="0" smtClean="0">
                <a:latin typeface="Arial" pitchFamily="34" charset="0"/>
                <a:cs typeface="Arial" pitchFamily="34" charset="0"/>
              </a:rPr>
              <a:t> more information please check out - http://office.microsoft.com/en-us/sharepointserver/HA101054761033.aspx?pid=CH101768471033  </a:t>
            </a:r>
            <a:endParaRPr lang="en-US" sz="1300" b="0" u="none" dirty="0" smtClean="0">
              <a:latin typeface="Arial" pitchFamily="34" charset="0"/>
              <a:cs typeface="Arial" pitchFamily="34" charset="0"/>
            </a:endParaRPr>
          </a:p>
          <a:p>
            <a:pPr eaLnBrk="1" hangingPunct="1"/>
            <a:endParaRPr lang="en-US" b="1" u="sng"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73E6628-0705-4E34-90AA-D61A964D0AFD}"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 2008 Ted Pattison Group, Inc - All Rights Reserved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cornerstone of the new Excel Services feature is its integration with Microsoft Excel 2007.</a:t>
            </a:r>
          </a:p>
          <a:p>
            <a:endParaRPr lang="en-US" baseline="0" dirty="0" smtClean="0"/>
          </a:p>
          <a:p>
            <a:r>
              <a:rPr lang="en-US" baseline="0" dirty="0" smtClean="0"/>
              <a:t>Excel is still that great little spreadsheet program you have been using for years.  It just been drastically improved by extending existing features and introducing some new features. Some examples:</a:t>
            </a:r>
          </a:p>
          <a:p>
            <a:pPr>
              <a:buFont typeface="Arial" pitchFamily="34" charset="0"/>
              <a:buChar char="•"/>
            </a:pPr>
            <a:r>
              <a:rPr lang="en-US" baseline="0" dirty="0" smtClean="0"/>
              <a:t>Increases storage – 1 million rows and 16 thousand columns</a:t>
            </a:r>
          </a:p>
          <a:p>
            <a:pPr>
              <a:buFont typeface="Arial" pitchFamily="34" charset="0"/>
              <a:buChar char="•"/>
            </a:pPr>
            <a:r>
              <a:rPr lang="en-US" baseline="0" dirty="0" smtClean="0"/>
              <a:t>Table creation and manipulation is now simple and intuitive</a:t>
            </a:r>
          </a:p>
          <a:p>
            <a:pPr>
              <a:buFont typeface="Arial" pitchFamily="34" charset="0"/>
              <a:buChar char="•"/>
            </a:pPr>
            <a:r>
              <a:rPr lang="en-US" baseline="0" dirty="0" smtClean="0"/>
              <a:t>Fast formatting options for professional look workbooks</a:t>
            </a:r>
          </a:p>
          <a:p>
            <a:pPr>
              <a:buFont typeface="Arial" pitchFamily="34" charset="0"/>
              <a:buChar char="•"/>
            </a:pPr>
            <a:r>
              <a:rPr lang="en-US" baseline="0" dirty="0" smtClean="0"/>
              <a:t>Conditional formatting and data manipulation </a:t>
            </a:r>
          </a:p>
          <a:p>
            <a:pPr>
              <a:buFont typeface="Arial" pitchFamily="34" charset="0"/>
              <a:buChar char="•"/>
            </a:pPr>
            <a:r>
              <a:rPr lang="en-US" baseline="0" dirty="0" smtClean="0"/>
              <a:t>Full support for SQL Server 2005 analysis services</a:t>
            </a:r>
          </a:p>
          <a:p>
            <a:pPr>
              <a:buFont typeface="Arial" pitchFamily="34" charset="0"/>
              <a:buChar char="•"/>
            </a:pPr>
            <a:endParaRPr lang="en-US" baseline="0" dirty="0" smtClean="0"/>
          </a:p>
          <a:p>
            <a:endParaRPr lang="en-US" baseline="0" dirty="0" smtClean="0"/>
          </a:p>
          <a:p>
            <a:r>
              <a:rPr lang="en-US" dirty="0" smtClean="0"/>
              <a:t>The Excel 2007 Product guide is available for download</a:t>
            </a:r>
            <a:r>
              <a:rPr lang="en-US" baseline="0" dirty="0" smtClean="0"/>
              <a:t> here - http://office.microsoft.com/en-us/excel/HA101680001033.aspx </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Excel</a:t>
            </a:r>
            <a:r>
              <a:rPr lang="en-US" baseline="0" dirty="0" smtClean="0"/>
              <a:t> Web Access web part is very simple to drag on to the page.  Then you can connect it to a hosted Excel workbook.  When you make the connection you can choose to display the entire Workbook, a range of cells, or a specific named range.  You can even allow your users to interact with only the data you specify.  </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66560"/>
          <p:cNvSpPr>
            <a:spLocks noGrp="1" noRot="1" noChangeAspect="1" noTextEdit="1"/>
          </p:cNvSpPr>
          <p:nvPr>
            <p:ph type="sldImg"/>
          </p:nvPr>
        </p:nvSpPr>
        <p:spPr>
          <a:noFill/>
          <a:ln cap="flat">
            <a:headEnd type="none" w="med" len="med"/>
            <a:tailEnd type="none" w="med" len="med"/>
          </a:ln>
        </p:spPr>
      </p:sp>
      <p:sp>
        <p:nvSpPr>
          <p:cNvPr id="70658" name="Rectangle 70657"/>
          <p:cNvSpPr>
            <a:spLocks noGrp="1"/>
          </p:cNvSpPr>
          <p:nvPr>
            <p:ph type="body" idx="1"/>
          </p:nvPr>
        </p:nvSpPr>
        <p:spPr>
          <a:noFill/>
          <a:ln/>
        </p:spPr>
        <p:txBody>
          <a:bodyPr/>
          <a:lstStyle/>
          <a:p>
            <a:pPr>
              <a:spcBef>
                <a:spcPct val="0"/>
              </a:spcBef>
            </a:pPr>
            <a:r>
              <a:rPr lang="fr-BE" dirty="0" smtClean="0">
                <a:latin typeface="Arial" charset="0"/>
              </a:rPr>
              <a:t>Key </a:t>
            </a:r>
            <a:r>
              <a:rPr lang="fr-BE" dirty="0">
                <a:latin typeface="Arial" charset="0"/>
              </a:rPr>
              <a:t>Performance </a:t>
            </a:r>
            <a:r>
              <a:rPr lang="fr-BE" dirty="0" err="1">
                <a:latin typeface="Arial" charset="0"/>
              </a:rPr>
              <a:t>indicators</a:t>
            </a:r>
            <a:r>
              <a:rPr lang="fr-BE" dirty="0">
                <a:latin typeface="Arial" charset="0"/>
              </a:rPr>
              <a:t> </a:t>
            </a:r>
            <a:r>
              <a:rPr lang="fr-BE" dirty="0" smtClean="0">
                <a:latin typeface="Arial" charset="0"/>
              </a:rPr>
              <a:t>are </a:t>
            </a:r>
            <a:r>
              <a:rPr lang="fr-BE" dirty="0">
                <a:latin typeface="Arial" charset="0"/>
              </a:rPr>
              <a:t>instrument in </a:t>
            </a:r>
            <a:r>
              <a:rPr lang="fr-BE" dirty="0" err="1">
                <a:latin typeface="Arial" charset="0"/>
              </a:rPr>
              <a:t>organizations</a:t>
            </a:r>
            <a:r>
              <a:rPr lang="fr-BE" dirty="0">
                <a:latin typeface="Arial" charset="0"/>
              </a:rPr>
              <a:t> to </a:t>
            </a:r>
            <a:r>
              <a:rPr lang="fr-BE" dirty="0" err="1">
                <a:latin typeface="Arial" charset="0"/>
              </a:rPr>
              <a:t>visualize</a:t>
            </a:r>
            <a:r>
              <a:rPr lang="fr-BE" dirty="0">
                <a:latin typeface="Arial" charset="0"/>
              </a:rPr>
              <a:t> how </a:t>
            </a:r>
            <a:r>
              <a:rPr lang="fr-BE" dirty="0" err="1">
                <a:latin typeface="Arial" charset="0"/>
              </a:rPr>
              <a:t>well</a:t>
            </a:r>
            <a:r>
              <a:rPr lang="fr-BE" dirty="0">
                <a:latin typeface="Arial" charset="0"/>
              </a:rPr>
              <a:t> </a:t>
            </a:r>
            <a:r>
              <a:rPr lang="fr-BE" dirty="0" err="1">
                <a:latin typeface="Arial" charset="0"/>
              </a:rPr>
              <a:t>we</a:t>
            </a:r>
            <a:r>
              <a:rPr lang="fr-BE" dirty="0">
                <a:latin typeface="Arial" charset="0"/>
              </a:rPr>
              <a:t> are </a:t>
            </a:r>
            <a:r>
              <a:rPr lang="fr-BE" dirty="0" err="1">
                <a:latin typeface="Arial" charset="0"/>
              </a:rPr>
              <a:t>doing</a:t>
            </a:r>
            <a:r>
              <a:rPr lang="fr-BE" dirty="0">
                <a:latin typeface="Arial" charset="0"/>
              </a:rPr>
              <a:t> in </a:t>
            </a:r>
            <a:r>
              <a:rPr lang="fr-BE" dirty="0" err="1">
                <a:latin typeface="Arial" charset="0"/>
              </a:rPr>
              <a:t>various</a:t>
            </a:r>
            <a:r>
              <a:rPr lang="fr-BE" dirty="0">
                <a:latin typeface="Arial" charset="0"/>
              </a:rPr>
              <a:t> </a:t>
            </a:r>
            <a:r>
              <a:rPr lang="fr-BE" dirty="0" err="1">
                <a:latin typeface="Arial" charset="0"/>
              </a:rPr>
              <a:t>domains</a:t>
            </a:r>
            <a:r>
              <a:rPr lang="fr-BE" dirty="0">
                <a:latin typeface="Arial" charset="0"/>
              </a:rPr>
              <a:t> (sales, </a:t>
            </a:r>
            <a:r>
              <a:rPr lang="fr-BE" dirty="0" err="1">
                <a:latin typeface="Arial" charset="0"/>
              </a:rPr>
              <a:t>customer</a:t>
            </a:r>
            <a:r>
              <a:rPr lang="fr-BE" dirty="0">
                <a:latin typeface="Arial" charset="0"/>
              </a:rPr>
              <a:t> satisfaction, </a:t>
            </a:r>
            <a:r>
              <a:rPr lang="fr-BE" dirty="0" smtClean="0">
                <a:latin typeface="Arial" charset="0"/>
              </a:rPr>
              <a:t>…).  </a:t>
            </a:r>
            <a:r>
              <a:rPr lang="fr-BE" dirty="0" err="1" smtClean="0">
                <a:latin typeface="Arial" charset="0"/>
              </a:rPr>
              <a:t>Think</a:t>
            </a:r>
            <a:r>
              <a:rPr lang="fr-BE" dirty="0" smtClean="0">
                <a:latin typeface="Arial" charset="0"/>
              </a:rPr>
              <a:t> of the </a:t>
            </a:r>
            <a:r>
              <a:rPr lang="fr-BE" dirty="0" err="1" smtClean="0">
                <a:latin typeface="Arial" charset="0"/>
              </a:rPr>
              <a:t>red</a:t>
            </a:r>
            <a:r>
              <a:rPr lang="fr-BE" dirty="0" smtClean="0">
                <a:latin typeface="Arial" charset="0"/>
              </a:rPr>
              <a:t> light, </a:t>
            </a:r>
            <a:r>
              <a:rPr lang="fr-BE" dirty="0" err="1" smtClean="0">
                <a:latin typeface="Arial" charset="0"/>
              </a:rPr>
              <a:t>yellow</a:t>
            </a:r>
            <a:r>
              <a:rPr lang="fr-BE" dirty="0" smtClean="0">
                <a:latin typeface="Arial" charset="0"/>
              </a:rPr>
              <a:t> light, green light</a:t>
            </a:r>
            <a:r>
              <a:rPr lang="fr-BE" baseline="0" dirty="0" smtClean="0">
                <a:latin typeface="Arial" charset="0"/>
              </a:rPr>
              <a:t>. </a:t>
            </a:r>
            <a:endParaRPr lang="fr-BE" dirty="0">
              <a:latin typeface="Arial" charset="0"/>
            </a:endParaRPr>
          </a:p>
          <a:p>
            <a:pPr eaLnBrk="1"/>
            <a:endParaRPr lang="fr-BE" dirty="0" smtClean="0">
              <a:latin typeface="Arial" charset="0"/>
            </a:endParaRPr>
          </a:p>
          <a:p>
            <a:pPr eaLnBrk="1"/>
            <a:r>
              <a:rPr lang="fr-BE" dirty="0" smtClean="0">
                <a:latin typeface="Arial" charset="0"/>
              </a:rPr>
              <a:t>SharePoint</a:t>
            </a:r>
            <a:r>
              <a:rPr lang="fr-BE" baseline="0" dirty="0" smtClean="0">
                <a:latin typeface="Arial" charset="0"/>
              </a:rPr>
              <a:t> has 4 types of </a:t>
            </a:r>
            <a:r>
              <a:rPr lang="fr-BE" baseline="0" dirty="0" err="1" smtClean="0">
                <a:latin typeface="Arial" charset="0"/>
              </a:rPr>
              <a:t>KPI’s</a:t>
            </a:r>
            <a:r>
              <a:rPr lang="fr-BE" baseline="0" dirty="0" smtClean="0">
                <a:latin typeface="Arial" charset="0"/>
              </a:rPr>
              <a:t> out of the box.  </a:t>
            </a:r>
          </a:p>
          <a:p>
            <a:pPr eaLnBrk="1">
              <a:buFont typeface="Arial" pitchFamily="34" charset="0"/>
              <a:buChar char="•"/>
            </a:pPr>
            <a:r>
              <a:rPr lang="fr-BE" baseline="0" dirty="0" err="1" smtClean="0">
                <a:latin typeface="Arial" charset="0"/>
              </a:rPr>
              <a:t>Manually</a:t>
            </a:r>
            <a:r>
              <a:rPr lang="fr-BE" baseline="0" dirty="0" smtClean="0">
                <a:latin typeface="Arial" charset="0"/>
              </a:rPr>
              <a:t> </a:t>
            </a:r>
            <a:r>
              <a:rPr lang="fr-BE" baseline="0" dirty="0" err="1" smtClean="0">
                <a:latin typeface="Arial" charset="0"/>
              </a:rPr>
              <a:t>entered</a:t>
            </a:r>
            <a:r>
              <a:rPr lang="fr-BE" baseline="0" dirty="0" smtClean="0">
                <a:latin typeface="Arial" charset="0"/>
              </a:rPr>
              <a:t> – </a:t>
            </a:r>
            <a:r>
              <a:rPr lang="fr-BE" baseline="0" dirty="0" err="1" smtClean="0">
                <a:latin typeface="Arial" charset="0"/>
              </a:rPr>
              <a:t>you</a:t>
            </a:r>
            <a:r>
              <a:rPr lang="fr-BE" baseline="0" dirty="0" smtClean="0">
                <a:latin typeface="Arial" charset="0"/>
              </a:rPr>
              <a:t> put in the data and </a:t>
            </a:r>
            <a:r>
              <a:rPr lang="fr-BE" baseline="0" dirty="0" err="1" smtClean="0">
                <a:latin typeface="Arial" charset="0"/>
              </a:rPr>
              <a:t>you</a:t>
            </a:r>
            <a:r>
              <a:rPr lang="fr-BE" baseline="0" dirty="0" smtClean="0">
                <a:latin typeface="Arial" charset="0"/>
              </a:rPr>
              <a:t> </a:t>
            </a:r>
            <a:r>
              <a:rPr lang="fr-BE" baseline="0" dirty="0" err="1" smtClean="0">
                <a:latin typeface="Arial" charset="0"/>
              </a:rPr>
              <a:t>decide</a:t>
            </a:r>
            <a:r>
              <a:rPr lang="fr-BE" baseline="0" dirty="0" smtClean="0">
                <a:latin typeface="Arial" charset="0"/>
              </a:rPr>
              <a:t> </a:t>
            </a:r>
            <a:r>
              <a:rPr lang="fr-BE" baseline="0" dirty="0" err="1" smtClean="0">
                <a:latin typeface="Arial" charset="0"/>
              </a:rPr>
              <a:t>what</a:t>
            </a:r>
            <a:r>
              <a:rPr lang="fr-BE" baseline="0" dirty="0" smtClean="0">
                <a:latin typeface="Arial" charset="0"/>
              </a:rPr>
              <a:t> </a:t>
            </a:r>
            <a:r>
              <a:rPr lang="fr-BE" baseline="0" dirty="0" err="1" smtClean="0">
                <a:latin typeface="Arial" charset="0"/>
              </a:rPr>
              <a:t>leveles</a:t>
            </a:r>
            <a:r>
              <a:rPr lang="fr-BE" baseline="0" dirty="0" smtClean="0">
                <a:latin typeface="Arial" charset="0"/>
              </a:rPr>
              <a:t> </a:t>
            </a:r>
            <a:r>
              <a:rPr lang="fr-BE" baseline="0" dirty="0" err="1" smtClean="0">
                <a:latin typeface="Arial" charset="0"/>
              </a:rPr>
              <a:t>get</a:t>
            </a:r>
            <a:r>
              <a:rPr lang="fr-BE" baseline="0" dirty="0" smtClean="0">
                <a:latin typeface="Arial" charset="0"/>
              </a:rPr>
              <a:t> </a:t>
            </a:r>
            <a:r>
              <a:rPr lang="fr-BE" baseline="0" dirty="0" err="1" smtClean="0">
                <a:latin typeface="Arial" charset="0"/>
              </a:rPr>
              <a:t>what</a:t>
            </a:r>
            <a:r>
              <a:rPr lang="fr-BE" baseline="0" dirty="0" smtClean="0">
                <a:latin typeface="Arial" charset="0"/>
              </a:rPr>
              <a:t> </a:t>
            </a:r>
            <a:r>
              <a:rPr lang="fr-BE" baseline="0" dirty="0" err="1" smtClean="0">
                <a:latin typeface="Arial" charset="0"/>
              </a:rPr>
              <a:t>color</a:t>
            </a:r>
            <a:r>
              <a:rPr lang="fr-BE" baseline="0" dirty="0" smtClean="0">
                <a:latin typeface="Arial" charset="0"/>
              </a:rPr>
              <a:t> lights.</a:t>
            </a:r>
          </a:p>
          <a:p>
            <a:pPr eaLnBrk="1">
              <a:buFont typeface="Arial" pitchFamily="34" charset="0"/>
              <a:buChar char="•"/>
            </a:pPr>
            <a:r>
              <a:rPr lang="fr-BE" baseline="0" dirty="0" smtClean="0">
                <a:latin typeface="Arial" charset="0"/>
              </a:rPr>
              <a:t>SharePoint List – </a:t>
            </a:r>
            <a:r>
              <a:rPr lang="fr-BE" baseline="0" dirty="0" err="1" smtClean="0">
                <a:latin typeface="Arial" charset="0"/>
              </a:rPr>
              <a:t>hook</a:t>
            </a:r>
            <a:r>
              <a:rPr lang="fr-BE" baseline="0" dirty="0" smtClean="0">
                <a:latin typeface="Arial" charset="0"/>
              </a:rPr>
              <a:t> </a:t>
            </a:r>
            <a:r>
              <a:rPr lang="fr-BE" baseline="0" dirty="0" err="1" smtClean="0">
                <a:latin typeface="Arial" charset="0"/>
              </a:rPr>
              <a:t>your</a:t>
            </a:r>
            <a:r>
              <a:rPr lang="fr-BE" baseline="0" dirty="0" smtClean="0">
                <a:latin typeface="Arial" charset="0"/>
              </a:rPr>
              <a:t> </a:t>
            </a:r>
            <a:r>
              <a:rPr lang="fr-BE" baseline="0" dirty="0" err="1" smtClean="0">
                <a:latin typeface="Arial" charset="0"/>
              </a:rPr>
              <a:t>kpi</a:t>
            </a:r>
            <a:r>
              <a:rPr lang="fr-BE" baseline="0" dirty="0" smtClean="0">
                <a:latin typeface="Arial" charset="0"/>
              </a:rPr>
              <a:t> up to a SharePoint </a:t>
            </a:r>
            <a:r>
              <a:rPr lang="fr-BE" baseline="0" dirty="0" err="1" smtClean="0">
                <a:latin typeface="Arial" charset="0"/>
              </a:rPr>
              <a:t>list</a:t>
            </a:r>
            <a:r>
              <a:rPr lang="fr-BE" baseline="0" dirty="0" smtClean="0">
                <a:latin typeface="Arial" charset="0"/>
              </a:rPr>
              <a:t> and tell </a:t>
            </a:r>
            <a:r>
              <a:rPr lang="fr-BE" baseline="0" dirty="0" err="1" smtClean="0">
                <a:latin typeface="Arial" charset="0"/>
              </a:rPr>
              <a:t>it</a:t>
            </a:r>
            <a:r>
              <a:rPr lang="fr-BE" baseline="0" dirty="0" smtClean="0">
                <a:latin typeface="Arial" charset="0"/>
              </a:rPr>
              <a:t> </a:t>
            </a:r>
            <a:r>
              <a:rPr lang="fr-BE" baseline="0" dirty="0" err="1" smtClean="0">
                <a:latin typeface="Arial" charset="0"/>
              </a:rPr>
              <a:t>what</a:t>
            </a:r>
            <a:r>
              <a:rPr lang="fr-BE" baseline="0" dirty="0" smtClean="0">
                <a:latin typeface="Arial" charset="0"/>
              </a:rPr>
              <a:t> </a:t>
            </a:r>
            <a:r>
              <a:rPr lang="fr-BE" baseline="0" dirty="0" err="1" smtClean="0">
                <a:latin typeface="Arial" charset="0"/>
              </a:rPr>
              <a:t>columns</a:t>
            </a:r>
            <a:r>
              <a:rPr lang="fr-BE" baseline="0" dirty="0" smtClean="0">
                <a:latin typeface="Arial" charset="0"/>
              </a:rPr>
              <a:t> to pull </a:t>
            </a:r>
            <a:r>
              <a:rPr lang="fr-BE" baseline="0" dirty="0" err="1" smtClean="0">
                <a:latin typeface="Arial" charset="0"/>
              </a:rPr>
              <a:t>from</a:t>
            </a:r>
            <a:r>
              <a:rPr lang="fr-BE" baseline="0" dirty="0" smtClean="0">
                <a:latin typeface="Arial" charset="0"/>
              </a:rPr>
              <a:t>.  </a:t>
            </a:r>
            <a:r>
              <a:rPr lang="fr-BE" baseline="0" dirty="0" err="1" smtClean="0">
                <a:latin typeface="Arial" charset="0"/>
              </a:rPr>
              <a:t>Then</a:t>
            </a:r>
            <a:r>
              <a:rPr lang="fr-BE" baseline="0" dirty="0" smtClean="0">
                <a:latin typeface="Arial" charset="0"/>
              </a:rPr>
              <a:t> as the </a:t>
            </a:r>
            <a:r>
              <a:rPr lang="fr-BE" baseline="0" dirty="0" err="1" smtClean="0">
                <a:latin typeface="Arial" charset="0"/>
              </a:rPr>
              <a:t>list</a:t>
            </a:r>
            <a:r>
              <a:rPr lang="fr-BE" baseline="0" dirty="0" smtClean="0">
                <a:latin typeface="Arial" charset="0"/>
              </a:rPr>
              <a:t> </a:t>
            </a:r>
            <a:r>
              <a:rPr lang="fr-BE" baseline="0" dirty="0" err="1" smtClean="0">
                <a:latin typeface="Arial" charset="0"/>
              </a:rPr>
              <a:t>is</a:t>
            </a:r>
            <a:r>
              <a:rPr lang="fr-BE" baseline="0" dirty="0" smtClean="0">
                <a:latin typeface="Arial" charset="0"/>
              </a:rPr>
              <a:t> </a:t>
            </a:r>
            <a:r>
              <a:rPr lang="fr-BE" baseline="0" dirty="0" err="1" smtClean="0">
                <a:latin typeface="Arial" charset="0"/>
              </a:rPr>
              <a:t>updated</a:t>
            </a:r>
            <a:r>
              <a:rPr lang="fr-BE" baseline="0" dirty="0" smtClean="0">
                <a:latin typeface="Arial" charset="0"/>
              </a:rPr>
              <a:t> the KPI </a:t>
            </a:r>
            <a:r>
              <a:rPr lang="fr-BE" baseline="0" dirty="0" err="1" smtClean="0">
                <a:latin typeface="Arial" charset="0"/>
              </a:rPr>
              <a:t>is</a:t>
            </a:r>
            <a:r>
              <a:rPr lang="fr-BE" baseline="0" dirty="0" smtClean="0">
                <a:latin typeface="Arial" charset="0"/>
              </a:rPr>
              <a:t> </a:t>
            </a:r>
            <a:r>
              <a:rPr lang="fr-BE" baseline="0" dirty="0" err="1" smtClean="0">
                <a:latin typeface="Arial" charset="0"/>
              </a:rPr>
              <a:t>automatically</a:t>
            </a:r>
            <a:r>
              <a:rPr lang="fr-BE" baseline="0" dirty="0" smtClean="0">
                <a:latin typeface="Arial" charset="0"/>
              </a:rPr>
              <a:t> </a:t>
            </a:r>
            <a:r>
              <a:rPr lang="fr-BE" baseline="0" dirty="0" err="1" smtClean="0">
                <a:latin typeface="Arial" charset="0"/>
              </a:rPr>
              <a:t>updated</a:t>
            </a:r>
            <a:r>
              <a:rPr lang="fr-BE" baseline="0" dirty="0" smtClean="0">
                <a:latin typeface="Arial" charset="0"/>
              </a:rPr>
              <a:t>.</a:t>
            </a:r>
          </a:p>
          <a:p>
            <a:pPr eaLnBrk="1">
              <a:buFont typeface="Arial" pitchFamily="34" charset="0"/>
              <a:buChar char="•"/>
            </a:pPr>
            <a:r>
              <a:rPr lang="fr-BE" baseline="0" dirty="0" smtClean="0">
                <a:latin typeface="Arial" charset="0"/>
              </a:rPr>
              <a:t>Excel </a:t>
            </a:r>
            <a:r>
              <a:rPr lang="fr-BE" baseline="0" dirty="0" err="1" smtClean="0">
                <a:latin typeface="Arial" charset="0"/>
              </a:rPr>
              <a:t>Workbook</a:t>
            </a:r>
            <a:r>
              <a:rPr lang="fr-BE" baseline="0" dirty="0" smtClean="0">
                <a:latin typeface="Arial" charset="0"/>
              </a:rPr>
              <a:t> – </a:t>
            </a:r>
            <a:r>
              <a:rPr lang="fr-BE" baseline="0" dirty="0" err="1" smtClean="0">
                <a:latin typeface="Arial" charset="0"/>
              </a:rPr>
              <a:t>Here</a:t>
            </a:r>
            <a:r>
              <a:rPr lang="fr-BE" baseline="0" dirty="0" smtClean="0">
                <a:latin typeface="Arial" charset="0"/>
              </a:rPr>
              <a:t> </a:t>
            </a:r>
            <a:r>
              <a:rPr lang="fr-BE" baseline="0" dirty="0" err="1" smtClean="0">
                <a:latin typeface="Arial" charset="0"/>
              </a:rPr>
              <a:t>you</a:t>
            </a:r>
            <a:r>
              <a:rPr lang="fr-BE" baseline="0" dirty="0" smtClean="0">
                <a:latin typeface="Arial" charset="0"/>
              </a:rPr>
              <a:t> </a:t>
            </a:r>
            <a:r>
              <a:rPr lang="fr-BE" baseline="0" dirty="0" err="1" smtClean="0">
                <a:latin typeface="Arial" charset="0"/>
              </a:rPr>
              <a:t>can</a:t>
            </a:r>
            <a:r>
              <a:rPr lang="fr-BE" baseline="0" dirty="0" smtClean="0">
                <a:latin typeface="Arial" charset="0"/>
              </a:rPr>
              <a:t> use a </a:t>
            </a:r>
            <a:r>
              <a:rPr lang="fr-BE" baseline="0" dirty="0" err="1" smtClean="0">
                <a:latin typeface="Arial" charset="0"/>
              </a:rPr>
              <a:t>hosted</a:t>
            </a:r>
            <a:r>
              <a:rPr lang="fr-BE" baseline="0" dirty="0" smtClean="0">
                <a:latin typeface="Arial" charset="0"/>
              </a:rPr>
              <a:t> Excel </a:t>
            </a:r>
            <a:r>
              <a:rPr lang="fr-BE" baseline="0" dirty="0" err="1" smtClean="0">
                <a:latin typeface="Arial" charset="0"/>
              </a:rPr>
              <a:t>Workbook</a:t>
            </a:r>
            <a:r>
              <a:rPr lang="fr-BE" baseline="0" dirty="0" smtClean="0">
                <a:latin typeface="Arial" charset="0"/>
              </a:rPr>
              <a:t> to drive </a:t>
            </a:r>
            <a:r>
              <a:rPr lang="fr-BE" baseline="0" dirty="0" err="1" smtClean="0">
                <a:latin typeface="Arial" charset="0"/>
              </a:rPr>
              <a:t>your</a:t>
            </a:r>
            <a:r>
              <a:rPr lang="fr-BE" baseline="0" dirty="0" smtClean="0">
                <a:latin typeface="Arial" charset="0"/>
              </a:rPr>
              <a:t> KPI.</a:t>
            </a:r>
          </a:p>
          <a:p>
            <a:pPr eaLnBrk="1">
              <a:buFont typeface="Arial" pitchFamily="34" charset="0"/>
              <a:buChar char="•"/>
            </a:pPr>
            <a:r>
              <a:rPr lang="fr-BE" baseline="0" dirty="0" smtClean="0">
                <a:latin typeface="Arial" charset="0"/>
              </a:rPr>
              <a:t>SQL Server </a:t>
            </a:r>
            <a:r>
              <a:rPr lang="fr-BE" baseline="0" dirty="0" err="1" smtClean="0">
                <a:latin typeface="Arial" charset="0"/>
              </a:rPr>
              <a:t>Analysis</a:t>
            </a:r>
            <a:r>
              <a:rPr lang="fr-BE" baseline="0" dirty="0" smtClean="0">
                <a:latin typeface="Arial" charset="0"/>
              </a:rPr>
              <a:t> Services – Have </a:t>
            </a:r>
            <a:r>
              <a:rPr lang="fr-BE" baseline="0" dirty="0" err="1" smtClean="0">
                <a:latin typeface="Arial" charset="0"/>
              </a:rPr>
              <a:t>some</a:t>
            </a:r>
            <a:r>
              <a:rPr lang="fr-BE" baseline="0" dirty="0" smtClean="0">
                <a:latin typeface="Arial" charset="0"/>
              </a:rPr>
              <a:t> </a:t>
            </a:r>
            <a:r>
              <a:rPr lang="fr-BE" baseline="0" dirty="0" err="1" smtClean="0">
                <a:latin typeface="Arial" charset="0"/>
              </a:rPr>
              <a:t>fancy</a:t>
            </a:r>
            <a:r>
              <a:rPr lang="fr-BE" baseline="0" dirty="0" smtClean="0">
                <a:latin typeface="Arial" charset="0"/>
              </a:rPr>
              <a:t> OLAP cubes </a:t>
            </a:r>
            <a:r>
              <a:rPr lang="fr-BE" baseline="0" dirty="0" err="1" smtClean="0">
                <a:latin typeface="Arial" charset="0"/>
              </a:rPr>
              <a:t>calculating</a:t>
            </a:r>
            <a:r>
              <a:rPr lang="fr-BE" baseline="0" dirty="0" smtClean="0">
                <a:latin typeface="Arial" charset="0"/>
              </a:rPr>
              <a:t> </a:t>
            </a:r>
            <a:r>
              <a:rPr lang="fr-BE" baseline="0" dirty="0" err="1" smtClean="0">
                <a:latin typeface="Arial" charset="0"/>
              </a:rPr>
              <a:t>your</a:t>
            </a:r>
            <a:r>
              <a:rPr lang="fr-BE" baseline="0" dirty="0" smtClean="0">
                <a:latin typeface="Arial" charset="0"/>
              </a:rPr>
              <a:t> business performance data?  </a:t>
            </a:r>
            <a:r>
              <a:rPr lang="fr-BE" baseline="0" dirty="0" err="1" smtClean="0">
                <a:latin typeface="Arial" charset="0"/>
              </a:rPr>
              <a:t>Then</a:t>
            </a:r>
            <a:r>
              <a:rPr lang="fr-BE" baseline="0" dirty="0" smtClean="0">
                <a:latin typeface="Arial" charset="0"/>
              </a:rPr>
              <a:t> SharePoint </a:t>
            </a:r>
            <a:r>
              <a:rPr lang="fr-BE" baseline="0" dirty="0" err="1" smtClean="0">
                <a:latin typeface="Arial" charset="0"/>
              </a:rPr>
              <a:t>will</a:t>
            </a:r>
            <a:r>
              <a:rPr lang="fr-BE" baseline="0" dirty="0" smtClean="0">
                <a:latin typeface="Arial" charset="0"/>
              </a:rPr>
              <a:t> let </a:t>
            </a:r>
            <a:r>
              <a:rPr lang="fr-BE" baseline="0" dirty="0" err="1" smtClean="0">
                <a:latin typeface="Arial" charset="0"/>
              </a:rPr>
              <a:t>you</a:t>
            </a:r>
            <a:r>
              <a:rPr lang="fr-BE" baseline="0" dirty="0" smtClean="0">
                <a:latin typeface="Arial" charset="0"/>
              </a:rPr>
              <a:t> </a:t>
            </a:r>
            <a:r>
              <a:rPr lang="fr-BE" baseline="0" dirty="0" err="1" smtClean="0">
                <a:latin typeface="Arial" charset="0"/>
              </a:rPr>
              <a:t>get</a:t>
            </a:r>
            <a:r>
              <a:rPr lang="fr-BE" baseline="0" dirty="0" smtClean="0">
                <a:latin typeface="Arial" charset="0"/>
              </a:rPr>
              <a:t> </a:t>
            </a:r>
            <a:r>
              <a:rPr lang="fr-BE" baseline="0" dirty="0" err="1" smtClean="0">
                <a:latin typeface="Arial" charset="0"/>
              </a:rPr>
              <a:t>your</a:t>
            </a:r>
            <a:r>
              <a:rPr lang="fr-BE" baseline="0" dirty="0" smtClean="0">
                <a:latin typeface="Arial" charset="0"/>
              </a:rPr>
              <a:t> business data </a:t>
            </a:r>
            <a:r>
              <a:rPr lang="fr-BE" baseline="0" dirty="0" err="1" smtClean="0">
                <a:latin typeface="Arial" charset="0"/>
              </a:rPr>
              <a:t>from</a:t>
            </a:r>
            <a:r>
              <a:rPr lang="fr-BE" baseline="0" dirty="0" smtClean="0">
                <a:latin typeface="Arial" charset="0"/>
              </a:rPr>
              <a:t> </a:t>
            </a:r>
            <a:r>
              <a:rPr lang="fr-BE" baseline="0" dirty="0" err="1" smtClean="0">
                <a:latin typeface="Arial" charset="0"/>
              </a:rPr>
              <a:t>there</a:t>
            </a:r>
            <a:r>
              <a:rPr lang="fr-BE" baseline="0" dirty="0" smtClean="0">
                <a:latin typeface="Arial" charset="0"/>
              </a:rPr>
              <a:t>.</a:t>
            </a:r>
            <a:endParaRPr lang="fr-BE" dirty="0" smtClean="0">
              <a:latin typeface="Arial" charset="0"/>
            </a:endParaRPr>
          </a:p>
          <a:p>
            <a:pPr eaLnBrk="1"/>
            <a:endParaRPr lang="fr-BE" dirty="0" smtClean="0">
              <a:latin typeface="Arial" charset="0"/>
            </a:endParaRPr>
          </a:p>
        </p:txBody>
      </p:sp>
      <p:sp>
        <p:nvSpPr>
          <p:cNvPr id="4" name="Slide Number Placeholder 3"/>
          <p:cNvSpPr>
            <a:spLocks noGrp="1"/>
          </p:cNvSpPr>
          <p:nvPr>
            <p:ph type="sldNum" sz="quarter" idx="10"/>
          </p:nvPr>
        </p:nvSpPr>
        <p:spPr/>
        <p:txBody>
          <a:bodyPr/>
          <a:lstStyle/>
          <a:p>
            <a:fld id="{073E6628-0705-4E34-90AA-D61A964D0AFD}"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 2008 Ted Pattison Group, Inc - All Rights Reserved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 of the box you have 2</a:t>
            </a:r>
            <a:r>
              <a:rPr lang="en-US" baseline="0" dirty="0" smtClean="0"/>
              <a:t> KPI web parts available.  </a:t>
            </a:r>
          </a:p>
          <a:p>
            <a:endParaRPr lang="en-US" baseline="0" dirty="0" smtClean="0"/>
          </a:p>
          <a:p>
            <a:r>
              <a:rPr lang="en-US" baseline="0" dirty="0" smtClean="0"/>
              <a:t>The </a:t>
            </a:r>
            <a:r>
              <a:rPr lang="en-US" b="1" baseline="0" dirty="0" smtClean="0"/>
              <a:t>Key Performance Indictors Web Part</a:t>
            </a:r>
            <a:r>
              <a:rPr lang="en-US" baseline="0" dirty="0" smtClean="0"/>
              <a:t> shows a list of status indicators.  Status indicators display important measures for your organization, and show how your organization is performing with respect to your goals.</a:t>
            </a:r>
          </a:p>
          <a:p>
            <a:endParaRPr lang="en-US" baseline="0" dirty="0" smtClean="0"/>
          </a:p>
          <a:p>
            <a:r>
              <a:rPr lang="en-US" baseline="0" dirty="0" smtClean="0"/>
              <a:t>The </a:t>
            </a:r>
            <a:r>
              <a:rPr lang="en-US" b="1" baseline="0" dirty="0" smtClean="0"/>
              <a:t>KPI Details Web Part </a:t>
            </a:r>
            <a:r>
              <a:rPr lang="en-US" baseline="0" dirty="0" smtClean="0"/>
              <a:t>displays the details of a single status indicator.  Status indicators display an important measure for an organization and may be obtained from other data sources including SharePoint lists, Excel workbooks, and SQL Server 2005 Analysis Services KPI’s. </a:t>
            </a:r>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68608"/>
          <p:cNvSpPr>
            <a:spLocks noGrp="1" noRot="1" noChangeAspect="1" noTextEdit="1"/>
          </p:cNvSpPr>
          <p:nvPr>
            <p:ph type="sldImg"/>
          </p:nvPr>
        </p:nvSpPr>
        <p:spPr>
          <a:noFill/>
          <a:ln cap="flat">
            <a:headEnd type="none" w="med" len="med"/>
            <a:tailEnd type="none" w="med" len="med"/>
          </a:ln>
        </p:spPr>
      </p:sp>
      <p:sp>
        <p:nvSpPr>
          <p:cNvPr id="72706" name="Rectangle 72705"/>
          <p:cNvSpPr>
            <a:spLocks noGrp="1"/>
          </p:cNvSpPr>
          <p:nvPr>
            <p:ph type="body" idx="1"/>
          </p:nvPr>
        </p:nvSpPr>
        <p:spPr>
          <a:noFill/>
          <a:ln/>
        </p:spPr>
        <p:txBody>
          <a:bodyPr/>
          <a:lstStyle/>
          <a:p>
            <a:pPr eaLnBrk="1"/>
            <a:r>
              <a:rPr lang="en-US" b="0" u="none" dirty="0" smtClean="0">
                <a:latin typeface="+mn-lt"/>
              </a:rPr>
              <a:t>Dashboards are highly visual pages that allow someone</a:t>
            </a:r>
            <a:r>
              <a:rPr lang="en-US" b="0" u="none" baseline="0" dirty="0" smtClean="0">
                <a:latin typeface="+mn-lt"/>
              </a:rPr>
              <a:t> to quickly evaluate the current information.  Example might be a sales dashboard.  Showing you all of the sales reports in a graphical form.  With links to allow you to drill into the details if you wanted.</a:t>
            </a:r>
            <a:endParaRPr lang="en-US" b="0" u="none" dirty="0" smtClean="0">
              <a:latin typeface="+mn-lt"/>
            </a:endParaRPr>
          </a:p>
          <a:p>
            <a:pPr eaLnBrk="1"/>
            <a:endParaRPr lang="en-US" b="0" u="none" dirty="0" smtClean="0">
              <a:latin typeface="+mn-lt"/>
            </a:endParaRPr>
          </a:p>
          <a:p>
            <a:pPr eaLnBrk="1"/>
            <a:r>
              <a:rPr lang="en-US" b="0" u="none" dirty="0" smtClean="0">
                <a:latin typeface="+mn-lt"/>
              </a:rPr>
              <a:t>From</a:t>
            </a:r>
            <a:r>
              <a:rPr lang="en-US" b="0" u="none" baseline="0" dirty="0" smtClean="0">
                <a:latin typeface="+mn-lt"/>
              </a:rPr>
              <a:t> a SharePoint perspective t</a:t>
            </a:r>
            <a:r>
              <a:rPr lang="en-US" b="0" u="none" dirty="0" smtClean="0">
                <a:latin typeface="+mn-lt"/>
              </a:rPr>
              <a:t>hey</a:t>
            </a:r>
            <a:r>
              <a:rPr lang="en-US" b="0" u="none" baseline="0" dirty="0" smtClean="0">
                <a:latin typeface="+mn-lt"/>
              </a:rPr>
              <a:t> are really just a page template to help you get started.  You can create them from the new button on the report library.  </a:t>
            </a:r>
            <a:endParaRPr lang="fr-BE" b="0" u="none" dirty="0">
              <a:latin typeface="Arial" charset="0"/>
            </a:endParaRPr>
          </a:p>
          <a:p>
            <a:pPr eaLnBrk="1"/>
            <a:endParaRPr lang="fr-BE" dirty="0">
              <a:latin typeface="Arial" charset="0"/>
            </a:endParaRPr>
          </a:p>
          <a:p>
            <a:pPr eaLnBrk="1"/>
            <a:endParaRPr lang="en-GB" dirty="0">
              <a:latin typeface="Arial" charset="0"/>
            </a:endParaRPr>
          </a:p>
        </p:txBody>
      </p:sp>
      <p:sp>
        <p:nvSpPr>
          <p:cNvPr id="4" name="Slide Number Placeholder 3"/>
          <p:cNvSpPr>
            <a:spLocks noGrp="1"/>
          </p:cNvSpPr>
          <p:nvPr>
            <p:ph type="sldNum" sz="quarter" idx="10"/>
          </p:nvPr>
        </p:nvSpPr>
        <p:spPr/>
        <p:txBody>
          <a:bodyPr/>
          <a:lstStyle/>
          <a:p>
            <a:fld id="{073E6628-0705-4E34-90AA-D61A964D0AFD}"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 2008 Ted Pattison Group, Inc - All Rights Reserved</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GB"/>
          </a:p>
        </p:txBody>
      </p:sp>
      <p:sp>
        <p:nvSpPr>
          <p:cNvPr id="18" name="Text Placeholder 17"/>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Enterprise Features</a:t>
            </a:r>
          </a:p>
        </p:txBody>
      </p:sp>
      <p:sp>
        <p:nvSpPr>
          <p:cNvPr id="3" name="Subtitle 2"/>
          <p:cNvSpPr>
            <a:spLocks noGrp="1"/>
          </p:cNvSpPr>
          <p:nvPr>
            <p:ph type="subTitle" idx="1"/>
          </p:nvPr>
        </p:nvSpPr>
        <p:spPr/>
        <p:txBody>
          <a:bodyPr/>
          <a:lstStyle/>
          <a:p>
            <a:r>
              <a:rPr lang="en-US" dirty="0" smtClean="0"/>
              <a:t>Module 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InfoPath, what is it?</a:t>
            </a:r>
            <a:endParaRPr lang="en-US" dirty="0"/>
          </a:p>
        </p:txBody>
      </p:sp>
      <p:sp>
        <p:nvSpPr>
          <p:cNvPr id="3" name="Content Placeholder 2"/>
          <p:cNvSpPr>
            <a:spLocks noGrp="1"/>
          </p:cNvSpPr>
          <p:nvPr>
            <p:ph idx="1"/>
          </p:nvPr>
        </p:nvSpPr>
        <p:spPr/>
        <p:txBody>
          <a:bodyPr/>
          <a:lstStyle/>
          <a:p>
            <a:r>
              <a:rPr lang="en-US" dirty="0" smtClean="0"/>
              <a:t>InfoPath allows users a WYSIWYG way to create electronic forms.</a:t>
            </a:r>
          </a:p>
          <a:p>
            <a:pPr lvl="1"/>
            <a:r>
              <a:rPr lang="en-US" dirty="0" smtClean="0"/>
              <a:t>All of the forms that are currently created in Word and Excel and then emailed around or printed out.</a:t>
            </a:r>
          </a:p>
          <a:p>
            <a:pPr lvl="2">
              <a:buFont typeface="Arial" pitchFamily="34" charset="0"/>
              <a:buChar char="•"/>
            </a:pPr>
            <a:r>
              <a:rPr lang="en-US" b="0" dirty="0" smtClean="0">
                <a:latin typeface="+mn-lt"/>
              </a:rPr>
              <a:t>Think: expense reports, vacation request, scheduling forms.</a:t>
            </a:r>
          </a:p>
          <a:p>
            <a:endParaRPr lang="en-US" dirty="0" smtClean="0">
              <a:latin typeface="+mn-lt"/>
            </a:endParaRPr>
          </a:p>
          <a:p>
            <a:r>
              <a:rPr lang="en-US" b="0" dirty="0" smtClean="0">
                <a:latin typeface="+mn-lt"/>
              </a:rPr>
              <a:t>Once they are created using InfoPath, users can fill them out and the data can be submitted to a database or a SharePoint list</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idx="4294967295"/>
          </p:nvPr>
        </p:nvSpPr>
        <p:spPr>
          <a:noFill/>
        </p:spPr>
        <p:txBody>
          <a:bodyPr/>
          <a:lstStyle/>
          <a:p>
            <a:r>
              <a:rPr lang="en-US" dirty="0" smtClean="0"/>
              <a:t>Previous Challenges</a:t>
            </a:r>
          </a:p>
        </p:txBody>
      </p:sp>
      <p:sp>
        <p:nvSpPr>
          <p:cNvPr id="7173" name="Rectangle 5"/>
          <p:cNvSpPr>
            <a:spLocks noGrp="1" noChangeArrowheads="1"/>
          </p:cNvSpPr>
          <p:nvPr>
            <p:ph type="body" idx="4294967295"/>
          </p:nvPr>
        </p:nvSpPr>
        <p:spPr/>
        <p:txBody>
          <a:bodyPr>
            <a:normAutofit/>
          </a:bodyPr>
          <a:lstStyle/>
          <a:p>
            <a:r>
              <a:rPr lang="en-US" dirty="0" smtClean="0"/>
              <a:t>Companies like InfoPath 2003, but…</a:t>
            </a:r>
          </a:p>
          <a:p>
            <a:pPr lvl="1"/>
            <a:r>
              <a:rPr lang="en-US" dirty="0" smtClean="0"/>
              <a:t>They want better support for offline scenarios</a:t>
            </a:r>
          </a:p>
          <a:p>
            <a:pPr lvl="1"/>
            <a:r>
              <a:rPr lang="en-US" dirty="0" smtClean="0"/>
              <a:t>They want to have a greater reach (browser-based clients)</a:t>
            </a:r>
          </a:p>
          <a:p>
            <a:pPr lvl="1"/>
            <a:r>
              <a:rPr lang="en-US" dirty="0" smtClean="0"/>
              <a:t>They want a better code-behind the model</a:t>
            </a:r>
          </a:p>
          <a:p>
            <a:pPr lvl="1"/>
            <a:endParaRPr lang="en-US" dirty="0" smtClean="0"/>
          </a:p>
          <a:p>
            <a:r>
              <a:rPr lang="en-US" dirty="0" smtClean="0"/>
              <a:t>InfoPath 2007 introduces several improvements</a:t>
            </a:r>
          </a:p>
          <a:p>
            <a:pPr lvl="1"/>
            <a:r>
              <a:rPr lang="en-US" dirty="0" smtClean="0"/>
              <a:t>Improved offline support through wizard</a:t>
            </a:r>
          </a:p>
          <a:p>
            <a:pPr lvl="1"/>
            <a:r>
              <a:rPr lang="en-US" dirty="0" smtClean="0"/>
              <a:t>Forms Services extended into InfoPath forms to browse</a:t>
            </a:r>
          </a:p>
          <a:p>
            <a:pPr lvl="1"/>
            <a:r>
              <a:rPr lang="en-US" dirty="0" smtClean="0"/>
              <a:t>IT People Responsible for the Deployment</a:t>
            </a:r>
          </a:p>
          <a:p>
            <a:pPr lvl="1"/>
            <a:r>
              <a:rPr lang="en-US" dirty="0" smtClean="0"/>
              <a:t>Code-behind using Visual Studio Tools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Browser-based Forms</a:t>
            </a:r>
            <a:endParaRPr lang="en-US" dirty="0"/>
          </a:p>
        </p:txBody>
      </p:sp>
      <p:sp>
        <p:nvSpPr>
          <p:cNvPr id="3" name="Text Placeholder 2"/>
          <p:cNvSpPr>
            <a:spLocks noGrp="1"/>
          </p:cNvSpPr>
          <p:nvPr>
            <p:ph type="body" idx="1"/>
          </p:nvPr>
        </p:nvSpPr>
        <p:spPr/>
        <p:txBody>
          <a:bodyPr/>
          <a:lstStyle/>
          <a:p>
            <a:r>
              <a:rPr lang="en-US" dirty="0" smtClean="0"/>
              <a:t>Forms Services provides HTML rendering</a:t>
            </a:r>
          </a:p>
          <a:p>
            <a:pPr lvl="1"/>
            <a:r>
              <a:rPr lang="en-US" dirty="0" smtClean="0"/>
              <a:t>Forms must be designed using InfoPath 2007</a:t>
            </a:r>
          </a:p>
          <a:p>
            <a:pPr lvl="1"/>
            <a:r>
              <a:rPr lang="en-US" dirty="0" smtClean="0"/>
              <a:t>Forms must be designed to be browser compatible</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2209800" y="2971800"/>
            <a:ext cx="4572000" cy="363629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Browser-based Rendering</a:t>
            </a:r>
            <a:endParaRPr lang="en-US" dirty="0"/>
          </a:p>
        </p:txBody>
      </p:sp>
      <p:sp>
        <p:nvSpPr>
          <p:cNvPr id="3" name="Text Placeholder 2"/>
          <p:cNvSpPr>
            <a:spLocks noGrp="1"/>
          </p:cNvSpPr>
          <p:nvPr>
            <p:ph type="body" idx="1"/>
          </p:nvPr>
        </p:nvSpPr>
        <p:spPr/>
        <p:txBody>
          <a:bodyPr/>
          <a:lstStyle/>
          <a:p>
            <a:r>
              <a:rPr lang="en-US" dirty="0" smtClean="0"/>
              <a:t>Browser-based rendering for wide reach</a:t>
            </a:r>
          </a:p>
          <a:p>
            <a:pPr lvl="1"/>
            <a:r>
              <a:rPr lang="en-US" dirty="0" smtClean="0"/>
              <a:t>The users can fill out the form in the browser</a:t>
            </a:r>
          </a:p>
          <a:p>
            <a:pPr lvl="1"/>
            <a:r>
              <a:rPr lang="en-US" dirty="0" smtClean="0"/>
              <a:t>Tested with IE, </a:t>
            </a:r>
            <a:r>
              <a:rPr lang="en-US" dirty="0" err="1" smtClean="0"/>
              <a:t>FireFox</a:t>
            </a:r>
            <a:r>
              <a:rPr lang="en-US" dirty="0" smtClean="0"/>
              <a:t>, Netscape &amp; hand-held devices</a:t>
            </a:r>
          </a:p>
          <a:p>
            <a:pPr lvl="1"/>
            <a:endParaRPr lang="en-US" dirty="0" smtClean="0"/>
          </a:p>
          <a:p>
            <a:pPr lvl="1"/>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1551633" y="2971800"/>
            <a:ext cx="6296967" cy="3581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Library	</a:t>
            </a:r>
            <a:endParaRPr lang="en-US" dirty="0"/>
          </a:p>
        </p:txBody>
      </p:sp>
      <p:sp>
        <p:nvSpPr>
          <p:cNvPr id="3" name="Text Placeholder 2"/>
          <p:cNvSpPr>
            <a:spLocks noGrp="1"/>
          </p:cNvSpPr>
          <p:nvPr>
            <p:ph type="body" idx="1"/>
          </p:nvPr>
        </p:nvSpPr>
        <p:spPr/>
        <p:txBody>
          <a:bodyPr/>
          <a:lstStyle/>
          <a:p>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538163" y="2571750"/>
            <a:ext cx="8066087" cy="17145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InfoPath and Workflow		</a:t>
            </a:r>
            <a:endParaRPr lang="en-US" dirty="0"/>
          </a:p>
        </p:txBody>
      </p:sp>
      <p:sp>
        <p:nvSpPr>
          <p:cNvPr id="3" name="Text Placeholder 2"/>
          <p:cNvSpPr>
            <a:spLocks noGrp="1"/>
          </p:cNvSpPr>
          <p:nvPr>
            <p:ph type="body" idx="1"/>
          </p:nvPr>
        </p:nvSpPr>
        <p:spPr/>
        <p:txBody>
          <a:bodyPr/>
          <a:lstStyle/>
          <a:p>
            <a:r>
              <a:rPr lang="en-US" dirty="0" smtClean="0"/>
              <a:t>Once the form is submitted to a form library a workflow can be ran on it.</a:t>
            </a:r>
          </a:p>
          <a:p>
            <a:pPr lvl="1"/>
            <a:r>
              <a:rPr lang="en-US" smtClean="0"/>
              <a:t>Both OOTB </a:t>
            </a:r>
            <a:r>
              <a:rPr lang="en-US" dirty="0" smtClean="0"/>
              <a:t>workflows and custom (SharePoint Designer and Visual Studio) workflows can be created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Using Form Server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 great about the Business Data Catalog?</a:t>
            </a:r>
            <a:endParaRPr lang="en-US" dirty="0"/>
          </a:p>
        </p:txBody>
      </p:sp>
      <p:sp>
        <p:nvSpPr>
          <p:cNvPr id="3" name="Text Placeholder 2"/>
          <p:cNvSpPr>
            <a:spLocks noGrp="1"/>
          </p:cNvSpPr>
          <p:nvPr>
            <p:ph type="body" idx="1"/>
          </p:nvPr>
        </p:nvSpPr>
        <p:spPr/>
        <p:txBody>
          <a:bodyPr/>
          <a:lstStyle/>
          <a:p>
            <a:r>
              <a:rPr lang="en-US" dirty="0" smtClean="0"/>
              <a:t>Bring into SharePoint, important data, from back end server applications </a:t>
            </a:r>
          </a:p>
          <a:p>
            <a:r>
              <a:rPr lang="en-US" dirty="0" smtClean="0"/>
              <a:t>Put together a one stop shop for your users</a:t>
            </a:r>
          </a:p>
          <a:p>
            <a:r>
              <a:rPr lang="en-US" dirty="0" smtClean="0"/>
              <a:t>No need to recreate data that is already being stored somewhere else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BDC Architecture</a:t>
            </a:r>
            <a:endParaRPr lang="en-US" dirty="0"/>
          </a:p>
        </p:txBody>
      </p:sp>
      <p:pic>
        <p:nvPicPr>
          <p:cNvPr id="4" name="Picture 3" descr="F04xx03"/>
          <p:cNvPicPr/>
          <p:nvPr/>
        </p:nvPicPr>
        <p:blipFill>
          <a:blip r:embed="rId3" cstate="print"/>
          <a:srcRect/>
          <a:stretch>
            <a:fillRect/>
          </a:stretch>
        </p:blipFill>
        <p:spPr bwMode="auto">
          <a:xfrm>
            <a:off x="1524000" y="1371600"/>
            <a:ext cx="5943600" cy="5105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Connecting Web Parts with Associations</a:t>
            </a:r>
            <a:endParaRPr lang="en-US" sz="2800" dirty="0"/>
          </a:p>
        </p:txBody>
      </p:sp>
      <p:pic>
        <p:nvPicPr>
          <p:cNvPr id="4" name="Content Placeholder 3" descr="F04xx16"/>
          <p:cNvPicPr>
            <a:picLocks noGrp="1"/>
          </p:cNvPicPr>
          <p:nvPr>
            <p:ph idx="1"/>
          </p:nvPr>
        </p:nvPicPr>
        <p:blipFill>
          <a:blip r:embed="rId3" cstate="print"/>
          <a:srcRect/>
          <a:stretch>
            <a:fillRect/>
          </a:stretch>
        </p:blipFill>
        <p:spPr bwMode="auto">
          <a:xfrm>
            <a:off x="886873" y="1371600"/>
            <a:ext cx="7342727" cy="5181600"/>
          </a:xfrm>
          <a:prstGeom prst="rect">
            <a:avLst/>
          </a:prstGeom>
          <a:noFill/>
          <a:ln w="9525">
            <a:solidFill>
              <a:schemeClr val="tx1"/>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Excel Services Architecture</a:t>
            </a:r>
          </a:p>
          <a:p>
            <a:r>
              <a:rPr lang="en-US" dirty="0" smtClean="0"/>
              <a:t>Creating Electronic Forms with InfoPath 2007 and Forms Services</a:t>
            </a:r>
          </a:p>
          <a:p>
            <a:r>
              <a:rPr lang="en-US" dirty="0" smtClean="0"/>
              <a:t>Using the BDC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through BDC Applications</a:t>
            </a:r>
            <a:endParaRPr lang="en-US" dirty="0"/>
          </a:p>
        </p:txBody>
      </p:sp>
      <p:pic>
        <p:nvPicPr>
          <p:cNvPr id="4" name="Picture 3" descr="F04xx18"/>
          <p:cNvPicPr/>
          <p:nvPr/>
        </p:nvPicPr>
        <p:blipFill>
          <a:blip r:embed="rId3" cstate="print"/>
          <a:srcRect/>
          <a:stretch>
            <a:fillRect/>
          </a:stretch>
        </p:blipFill>
        <p:spPr bwMode="auto">
          <a:xfrm>
            <a:off x="1447800" y="1524000"/>
            <a:ext cx="5867400" cy="4572000"/>
          </a:xfrm>
          <a:prstGeom prst="rect">
            <a:avLst/>
          </a:prstGeom>
          <a:noFill/>
          <a:ln w="9525">
            <a:solidFill>
              <a:schemeClr val="tx1"/>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BDC Columns to WSS Lists</a:t>
            </a:r>
            <a:endParaRPr lang="en-US" dirty="0"/>
          </a:p>
        </p:txBody>
      </p:sp>
      <p:pic>
        <p:nvPicPr>
          <p:cNvPr id="4" name="Picture 3" descr="F04xx19"/>
          <p:cNvPicPr/>
          <p:nvPr/>
        </p:nvPicPr>
        <p:blipFill>
          <a:blip r:embed="rId3" cstate="print"/>
          <a:srcRect/>
          <a:stretch>
            <a:fillRect/>
          </a:stretch>
        </p:blipFill>
        <p:spPr bwMode="auto">
          <a:xfrm>
            <a:off x="2133600" y="1600200"/>
            <a:ext cx="5257800" cy="4415790"/>
          </a:xfrm>
          <a:prstGeom prst="rect">
            <a:avLst/>
          </a:prstGeom>
          <a:noFill/>
          <a:ln w="9525">
            <a:solidFill>
              <a:schemeClr val="tx1"/>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smtClean="0"/>
              <a:t>Using the BDC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noChangeArrowheads="1"/>
          </p:cNvSpPr>
          <p:nvPr>
            <p:ph type="title"/>
          </p:nvPr>
        </p:nvSpPr>
        <p:spPr/>
        <p:txBody>
          <a:bodyPr/>
          <a:lstStyle/>
          <a:p>
            <a:r>
              <a:rPr lang="en-US" smtClean="0"/>
              <a:t>Why Do We Need Excel Services?</a:t>
            </a:r>
          </a:p>
        </p:txBody>
      </p:sp>
      <p:sp>
        <p:nvSpPr>
          <p:cNvPr id="9218" name="Text Placeholder 9217"/>
          <p:cNvSpPr>
            <a:spLocks noGrp="1" noChangeArrowheads="1"/>
          </p:cNvSpPr>
          <p:nvPr>
            <p:ph type="body" idx="1"/>
          </p:nvPr>
        </p:nvSpPr>
        <p:spPr/>
        <p:txBody>
          <a:bodyPr/>
          <a:lstStyle/>
          <a:p>
            <a:r>
              <a:rPr lang="en-GB" dirty="0" smtClean="0"/>
              <a:t>Common customer requirements/complains</a:t>
            </a:r>
          </a:p>
          <a:p>
            <a:pPr lvl="1"/>
            <a:r>
              <a:rPr lang="en-GB" dirty="0" smtClean="0"/>
              <a:t>Distributing spreadsheets to users creates many copies</a:t>
            </a:r>
          </a:p>
          <a:p>
            <a:pPr lvl="1"/>
            <a:r>
              <a:rPr lang="en-GB" dirty="0" smtClean="0"/>
              <a:t>Excel doesn’t play well with the BI dashboard and reporting world</a:t>
            </a:r>
          </a:p>
          <a:p>
            <a:pPr lvl="1"/>
            <a:r>
              <a:rPr lang="en-GB" dirty="0" smtClean="0"/>
              <a:t>It’s difficult to protect proprietary information in spreadsheets</a:t>
            </a:r>
          </a:p>
          <a:p>
            <a:pPr lvl="1"/>
            <a:r>
              <a:rPr lang="en-GB" dirty="0" smtClean="0"/>
              <a:t>Incorporating Excel logic into applications is difficult</a:t>
            </a:r>
          </a:p>
          <a:p>
            <a:pPr lvl="1"/>
            <a:r>
              <a:rPr lang="en-GB" dirty="0" smtClean="0"/>
              <a:t>Excel was designed as a desktop application</a:t>
            </a:r>
            <a:br>
              <a:rPr lang="en-GB" dirty="0" smtClean="0"/>
            </a:br>
            <a:r>
              <a:rPr lang="en-GB" sz="1800" i="1" dirty="0" smtClean="0"/>
              <a:t>(read: Excel really stinks as a server-side application)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2007</a:t>
            </a:r>
            <a:endParaRPr lang="en-US" dirty="0"/>
          </a:p>
        </p:txBody>
      </p:sp>
      <p:pic>
        <p:nvPicPr>
          <p:cNvPr id="4" name="Content Placeholder 3" descr="box_Excel07_592x805.gif"/>
          <p:cNvPicPr>
            <a:picLocks noGrp="1" noChangeAspect="1"/>
          </p:cNvPicPr>
          <p:nvPr>
            <p:ph idx="1"/>
          </p:nvPr>
        </p:nvPicPr>
        <p:blipFill>
          <a:blip r:embed="rId3" cstate="print"/>
          <a:stretch>
            <a:fillRect/>
          </a:stretch>
        </p:blipFill>
        <p:spPr>
          <a:xfrm>
            <a:off x="2666716" y="1447800"/>
            <a:ext cx="3810568" cy="51816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Web Access Web Part</a:t>
            </a:r>
            <a:endParaRPr lang="en-US" dirty="0"/>
          </a:p>
        </p:txBody>
      </p:sp>
      <p:sp>
        <p:nvSpPr>
          <p:cNvPr id="3" name="Text Placeholder 2"/>
          <p:cNvSpPr>
            <a:spLocks noGrp="1"/>
          </p:cNvSpPr>
          <p:nvPr>
            <p:ph type="body" idx="1"/>
          </p:nvPr>
        </p:nvSpPr>
        <p:spPr/>
        <p:txBody>
          <a:bodyPr/>
          <a:lstStyle/>
          <a:p>
            <a:r>
              <a:rPr lang="en-US" dirty="0" smtClean="0"/>
              <a:t>Web Part to view Excel workbooks on a page</a:t>
            </a:r>
          </a:p>
          <a:p>
            <a:pPr lvl="1"/>
            <a:r>
              <a:rPr lang="en-US" dirty="0" smtClean="0"/>
              <a:t>Entire Workbook</a:t>
            </a:r>
          </a:p>
          <a:p>
            <a:pPr lvl="1"/>
            <a:r>
              <a:rPr lang="en-US" dirty="0" smtClean="0"/>
              <a:t>Specified range of cells</a:t>
            </a:r>
          </a:p>
          <a:p>
            <a:pPr lvl="1"/>
            <a:r>
              <a:rPr lang="en-US" dirty="0" smtClean="0"/>
              <a:t>Named Items</a:t>
            </a:r>
          </a:p>
          <a:p>
            <a:pPr lvl="1"/>
            <a:endParaRPr lang="en-US" dirty="0"/>
          </a:p>
        </p:txBody>
      </p:sp>
      <p:pic>
        <p:nvPicPr>
          <p:cNvPr id="4" name="Picture 3" descr="excelwebaccess.png"/>
          <p:cNvPicPr>
            <a:picLocks noChangeAspect="1"/>
          </p:cNvPicPr>
          <p:nvPr/>
        </p:nvPicPr>
        <p:blipFill>
          <a:blip r:embed="rId3" cstate="print"/>
          <a:stretch>
            <a:fillRect/>
          </a:stretch>
        </p:blipFill>
        <p:spPr>
          <a:xfrm>
            <a:off x="2286000" y="3352800"/>
            <a:ext cx="4647619" cy="33047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title"/>
          </p:nvPr>
        </p:nvSpPr>
        <p:spPr/>
        <p:txBody>
          <a:bodyPr/>
          <a:lstStyle/>
          <a:p>
            <a:pPr marL="0" indent="0" defTabSz="914400" eaLnBrk="1" hangingPunct="1"/>
            <a:r>
              <a:rPr lang="fr-BE" smtClean="0">
                <a:latin typeface="Tahoma" charset="0"/>
              </a:rPr>
              <a:t>Key Performance Indicators</a:t>
            </a:r>
            <a:endParaRPr lang="en-GB" smtClean="0">
              <a:latin typeface="Tahoma" charset="0"/>
            </a:endParaRPr>
          </a:p>
        </p:txBody>
      </p:sp>
      <p:sp>
        <p:nvSpPr>
          <p:cNvPr id="29698" name="Text Placeholder 29697"/>
          <p:cNvSpPr>
            <a:spLocks noGrp="1" noChangeArrowheads="1"/>
          </p:cNvSpPr>
          <p:nvPr>
            <p:ph type="body" idx="1"/>
          </p:nvPr>
        </p:nvSpPr>
        <p:spPr>
          <a:noFill/>
        </p:spPr>
        <p:txBody>
          <a:bodyPr/>
          <a:lstStyle/>
          <a:p>
            <a:pPr defTabSz="914400" eaLnBrk="1" hangingPunct="1">
              <a:lnSpc>
                <a:spcPct val="80000"/>
              </a:lnSpc>
            </a:pPr>
            <a:r>
              <a:rPr lang="fr-BE" sz="2200" u="sng" dirty="0" smtClean="0">
                <a:latin typeface="Tahoma" charset="0"/>
              </a:rPr>
              <a:t>Goals</a:t>
            </a:r>
            <a:endParaRPr lang="en-GB" sz="2200" u="sng" dirty="0" smtClean="0">
              <a:latin typeface="Tahoma" charset="0"/>
            </a:endParaRPr>
          </a:p>
          <a:p>
            <a:pPr lvl="1" defTabSz="914400" eaLnBrk="1" hangingPunct="1">
              <a:lnSpc>
                <a:spcPct val="80000"/>
              </a:lnSpc>
            </a:pPr>
            <a:r>
              <a:rPr lang="fr-BE" sz="1800" dirty="0" err="1" smtClean="0">
                <a:latin typeface="Tahoma" charset="0"/>
              </a:rPr>
              <a:t>KPIs</a:t>
            </a:r>
            <a:r>
              <a:rPr lang="fr-BE" sz="1800" dirty="0" smtClean="0">
                <a:latin typeface="Tahoma" charset="0"/>
              </a:rPr>
              <a:t> </a:t>
            </a:r>
            <a:r>
              <a:rPr lang="fr-BE" sz="1800" dirty="0" err="1" smtClean="0">
                <a:latin typeface="Tahoma" charset="0"/>
              </a:rPr>
              <a:t>can</a:t>
            </a:r>
            <a:r>
              <a:rPr lang="fr-BE" sz="1800" dirty="0" smtClean="0">
                <a:latin typeface="Tahoma" charset="0"/>
              </a:rPr>
              <a:t> </a:t>
            </a:r>
            <a:r>
              <a:rPr lang="fr-BE" sz="1800" dirty="0" err="1" smtClean="0">
                <a:latin typeface="Tahoma" charset="0"/>
              </a:rPr>
              <a:t>be</a:t>
            </a:r>
            <a:r>
              <a:rPr lang="fr-BE" sz="1800" dirty="0" smtClean="0">
                <a:latin typeface="Tahoma" charset="0"/>
              </a:rPr>
              <a:t> an important instrument in the </a:t>
            </a:r>
            <a:r>
              <a:rPr lang="fr-BE" sz="1800" dirty="0" err="1" smtClean="0">
                <a:latin typeface="Tahoma" charset="0"/>
              </a:rPr>
              <a:t>organization</a:t>
            </a:r>
            <a:r>
              <a:rPr lang="fr-BE" sz="1800" dirty="0" smtClean="0">
                <a:latin typeface="Tahoma" charset="0"/>
              </a:rPr>
              <a:t>, </a:t>
            </a:r>
            <a:r>
              <a:rPr lang="fr-BE" sz="1800" dirty="0" err="1" smtClean="0">
                <a:latin typeface="Tahoma" charset="0"/>
              </a:rPr>
              <a:t>let’s</a:t>
            </a:r>
            <a:r>
              <a:rPr lang="fr-BE" sz="1800" dirty="0" smtClean="0">
                <a:latin typeface="Tahoma" charset="0"/>
              </a:rPr>
              <a:t> </a:t>
            </a:r>
            <a:r>
              <a:rPr lang="fr-BE" sz="1800" dirty="0" err="1" smtClean="0">
                <a:latin typeface="Tahoma" charset="0"/>
              </a:rPr>
              <a:t>make</a:t>
            </a:r>
            <a:r>
              <a:rPr lang="fr-BE" sz="1800" dirty="0" smtClean="0">
                <a:latin typeface="Tahoma" charset="0"/>
              </a:rPr>
              <a:t> </a:t>
            </a:r>
            <a:r>
              <a:rPr lang="fr-BE" sz="1800" dirty="0" err="1" smtClean="0">
                <a:latin typeface="Tahoma" charset="0"/>
              </a:rPr>
              <a:t>it</a:t>
            </a:r>
            <a:r>
              <a:rPr lang="fr-BE" sz="1800" dirty="0" smtClean="0">
                <a:latin typeface="Tahoma" charset="0"/>
              </a:rPr>
              <a:t> </a:t>
            </a:r>
            <a:r>
              <a:rPr lang="fr-BE" sz="1800" dirty="0" err="1" smtClean="0">
                <a:latin typeface="Tahoma" charset="0"/>
              </a:rPr>
              <a:t>easier</a:t>
            </a:r>
            <a:r>
              <a:rPr lang="fr-BE" sz="1800" dirty="0" smtClean="0">
                <a:latin typeface="Tahoma" charset="0"/>
              </a:rPr>
              <a:t> to </a:t>
            </a:r>
            <a:r>
              <a:rPr lang="fr-BE" sz="1800" dirty="0" err="1" smtClean="0">
                <a:latin typeface="Tahoma" charset="0"/>
              </a:rPr>
              <a:t>create</a:t>
            </a:r>
            <a:r>
              <a:rPr lang="fr-BE" sz="1800" dirty="0" smtClean="0">
                <a:latin typeface="Tahoma" charset="0"/>
              </a:rPr>
              <a:t> </a:t>
            </a:r>
            <a:r>
              <a:rPr lang="fr-BE" sz="1800" dirty="0" err="1" smtClean="0">
                <a:latin typeface="Tahoma" charset="0"/>
              </a:rPr>
              <a:t>them</a:t>
            </a:r>
            <a:endParaRPr lang="fr-BE" sz="1800" dirty="0" smtClean="0">
              <a:latin typeface="Tahoma" charset="0"/>
            </a:endParaRPr>
          </a:p>
          <a:p>
            <a:pPr lvl="1" defTabSz="914400" eaLnBrk="1" hangingPunct="1">
              <a:lnSpc>
                <a:spcPct val="80000"/>
              </a:lnSpc>
            </a:pPr>
            <a:r>
              <a:rPr lang="en-GB" sz="1800" dirty="0" smtClean="0">
                <a:latin typeface="Tahoma" charset="0"/>
              </a:rPr>
              <a:t>Use the environment we already know – the portal and team sites</a:t>
            </a:r>
          </a:p>
          <a:p>
            <a:pPr lvl="1" defTabSz="914400" eaLnBrk="1" hangingPunct="1">
              <a:lnSpc>
                <a:spcPct val="80000"/>
              </a:lnSpc>
            </a:pPr>
            <a:r>
              <a:rPr lang="en-GB" sz="1800" dirty="0" smtClean="0">
                <a:latin typeface="Tahoma" charset="0"/>
              </a:rPr>
              <a:t>Support KPI types from simple to enterprise class</a:t>
            </a:r>
            <a:br>
              <a:rPr lang="en-GB" sz="1800" dirty="0" smtClean="0">
                <a:latin typeface="Tahoma" charset="0"/>
              </a:rPr>
            </a:br>
            <a:endParaRPr lang="en-GB" sz="1800" dirty="0" smtClean="0">
              <a:latin typeface="Tahoma" charset="0"/>
            </a:endParaRPr>
          </a:p>
          <a:p>
            <a:pPr defTabSz="914400" eaLnBrk="1" hangingPunct="1">
              <a:lnSpc>
                <a:spcPct val="80000"/>
              </a:lnSpc>
            </a:pPr>
            <a:r>
              <a:rPr lang="en-GB" sz="2200" u="sng" dirty="0" smtClean="0">
                <a:latin typeface="Tahoma" charset="0"/>
              </a:rPr>
              <a:t>Types</a:t>
            </a:r>
          </a:p>
          <a:p>
            <a:pPr lvl="1" defTabSz="914400" eaLnBrk="1" hangingPunct="1">
              <a:lnSpc>
                <a:spcPct val="80000"/>
              </a:lnSpc>
            </a:pPr>
            <a:r>
              <a:rPr lang="en-US" sz="1800" dirty="0" smtClean="0">
                <a:latin typeface="Tahoma" charset="0"/>
              </a:rPr>
              <a:t>Manually entered</a:t>
            </a:r>
          </a:p>
          <a:p>
            <a:pPr lvl="1" defTabSz="914400" eaLnBrk="1" hangingPunct="1">
              <a:lnSpc>
                <a:spcPct val="80000"/>
              </a:lnSpc>
            </a:pPr>
            <a:r>
              <a:rPr lang="en-US" sz="1800" dirty="0" smtClean="0">
                <a:latin typeface="Tahoma" charset="0"/>
              </a:rPr>
              <a:t>SharePoint list</a:t>
            </a:r>
          </a:p>
          <a:p>
            <a:pPr lvl="1" defTabSz="914400" eaLnBrk="1" hangingPunct="1">
              <a:lnSpc>
                <a:spcPct val="80000"/>
              </a:lnSpc>
            </a:pPr>
            <a:r>
              <a:rPr lang="en-US" sz="1800" dirty="0" smtClean="0">
                <a:latin typeface="Tahoma" charset="0"/>
              </a:rPr>
              <a:t>Excel workbook</a:t>
            </a:r>
          </a:p>
          <a:p>
            <a:pPr lvl="1" defTabSz="914400" eaLnBrk="1" hangingPunct="1">
              <a:lnSpc>
                <a:spcPct val="80000"/>
              </a:lnSpc>
            </a:pPr>
            <a:r>
              <a:rPr lang="en-US" sz="1800" dirty="0" smtClean="0">
                <a:latin typeface="Tahoma" charset="0"/>
              </a:rPr>
              <a:t>SQL Server Analysis Services</a:t>
            </a:r>
            <a:br>
              <a:rPr lang="en-US" sz="1800" dirty="0" smtClean="0">
                <a:latin typeface="Tahoma" charset="0"/>
              </a:rPr>
            </a:br>
            <a:endParaRPr lang="en-US" sz="1800" dirty="0" smtClean="0">
              <a:latin typeface="Tahoma" charset="0"/>
            </a:endParaRPr>
          </a:p>
          <a:p>
            <a:pPr defTabSz="914400" eaLnBrk="1" hangingPunct="1">
              <a:lnSpc>
                <a:spcPct val="80000"/>
              </a:lnSpc>
            </a:pPr>
            <a:r>
              <a:rPr lang="en-US" sz="2200" u="sng" dirty="0" smtClean="0">
                <a:latin typeface="Tahoma" charset="0"/>
              </a:rPr>
              <a:t>Technologies</a:t>
            </a:r>
          </a:p>
          <a:p>
            <a:pPr lvl="1" defTabSz="914400" eaLnBrk="1" hangingPunct="1">
              <a:lnSpc>
                <a:spcPct val="80000"/>
              </a:lnSpc>
            </a:pPr>
            <a:r>
              <a:rPr lang="en-US" sz="1800" dirty="0" smtClean="0">
                <a:latin typeface="Tahoma" charset="0"/>
              </a:rPr>
              <a:t>KPI web part &amp; list</a:t>
            </a:r>
          </a:p>
          <a:p>
            <a:pPr lvl="1" defTabSz="914400" eaLnBrk="1" hangingPunct="1">
              <a:lnSpc>
                <a:spcPct val="80000"/>
              </a:lnSpc>
            </a:pPr>
            <a:r>
              <a:rPr lang="en-US" sz="1800" dirty="0" smtClean="0">
                <a:latin typeface="Tahoma" charset="0"/>
              </a:rPr>
              <a:t>Customizable KPI profile page</a:t>
            </a:r>
          </a:p>
          <a:p>
            <a:pPr lvl="1" defTabSz="914400" eaLnBrk="1" hangingPunct="1">
              <a:lnSpc>
                <a:spcPct val="80000"/>
              </a:lnSpc>
            </a:pPr>
            <a:r>
              <a:rPr lang="en-US" sz="1800" dirty="0" smtClean="0">
                <a:latin typeface="Tahoma" charset="0"/>
              </a:rPr>
              <a:t>Dashboard template focused on KPIs</a:t>
            </a:r>
          </a:p>
          <a:p>
            <a:pPr lvl="1" defTabSz="914400" eaLnBrk="1" hangingPunct="1">
              <a:lnSpc>
                <a:spcPct val="80000"/>
              </a:lnSpc>
            </a:pPr>
            <a:endParaRPr lang="en-GB" sz="1800" dirty="0" smtClean="0">
              <a:latin typeface="Tahoma"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Web Parts</a:t>
            </a:r>
            <a:endParaRPr lang="en-US" dirty="0"/>
          </a:p>
        </p:txBody>
      </p:sp>
      <p:pic>
        <p:nvPicPr>
          <p:cNvPr id="4" name="Content Placeholder 3" descr="KPI Details.png"/>
          <p:cNvPicPr>
            <a:picLocks noGrp="1" noChangeAspect="1"/>
          </p:cNvPicPr>
          <p:nvPr>
            <p:ph idx="1"/>
          </p:nvPr>
        </p:nvPicPr>
        <p:blipFill>
          <a:blip r:embed="rId3" cstate="print"/>
          <a:stretch>
            <a:fillRect/>
          </a:stretch>
        </p:blipFill>
        <p:spPr>
          <a:xfrm>
            <a:off x="685800" y="3581400"/>
            <a:ext cx="7676191" cy="1809524"/>
          </a:xfrm>
        </p:spPr>
      </p:pic>
      <p:pic>
        <p:nvPicPr>
          <p:cNvPr id="5" name="Picture 4" descr="KPI indicators.png"/>
          <p:cNvPicPr>
            <a:picLocks noChangeAspect="1"/>
          </p:cNvPicPr>
          <p:nvPr/>
        </p:nvPicPr>
        <p:blipFill>
          <a:blip r:embed="rId4" cstate="print"/>
          <a:stretch>
            <a:fillRect/>
          </a:stretch>
        </p:blipFill>
        <p:spPr>
          <a:xfrm>
            <a:off x="609600" y="1600200"/>
            <a:ext cx="7761905" cy="11428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noChangeArrowheads="1"/>
          </p:cNvSpPr>
          <p:nvPr>
            <p:ph type="title"/>
          </p:nvPr>
        </p:nvSpPr>
        <p:spPr/>
        <p:txBody>
          <a:bodyPr/>
          <a:lstStyle/>
          <a:p>
            <a:r>
              <a:rPr lang="fr-BE" smtClean="0"/>
              <a:t>Dashboards</a:t>
            </a:r>
            <a:endParaRPr lang="en-GB" smtClean="0"/>
          </a:p>
        </p:txBody>
      </p:sp>
      <p:sp>
        <p:nvSpPr>
          <p:cNvPr id="31746" name="Text Placeholder 31745"/>
          <p:cNvSpPr>
            <a:spLocks noGrp="1" noChangeArrowheads="1"/>
          </p:cNvSpPr>
          <p:nvPr>
            <p:ph type="body" idx="1"/>
          </p:nvPr>
        </p:nvSpPr>
        <p:spPr/>
        <p:txBody>
          <a:bodyPr/>
          <a:lstStyle/>
          <a:p>
            <a:r>
              <a:rPr lang="en-US" dirty="0" smtClean="0"/>
              <a:t>Dashboards are SharePoint pages</a:t>
            </a:r>
          </a:p>
          <a:p>
            <a:r>
              <a:rPr lang="en-US" dirty="0" smtClean="0"/>
              <a:t>Dashboard pages are in the same document library as spreadsheets and reports</a:t>
            </a:r>
          </a:p>
          <a:p>
            <a:r>
              <a:rPr lang="en-US" dirty="0" smtClean="0"/>
              <a:t>Types</a:t>
            </a:r>
          </a:p>
          <a:p>
            <a:pPr lvl="1"/>
            <a:r>
              <a:rPr lang="en-US" dirty="0" smtClean="0"/>
              <a:t>Generic dashboard</a:t>
            </a:r>
          </a:p>
          <a:p>
            <a:pPr lvl="1"/>
            <a:r>
              <a:rPr lang="en-US" dirty="0" smtClean="0"/>
              <a:t>KPI focused</a:t>
            </a:r>
          </a:p>
          <a:p>
            <a:endParaRPr lang="en-GB" dirty="0" smtClean="0"/>
          </a:p>
        </p:txBody>
      </p:sp>
      <p:sp>
        <p:nvSpPr>
          <p:cNvPr id="31747" name="Rectangle 31746"/>
          <p:cNvSpPr>
            <a:spLocks noGrp="1" noChangeAspect="1" noChangeArrowheads="1"/>
          </p:cNvSpPr>
          <p:nvPr isPhoto="1"/>
        </p:nvSpPr>
        <p:spPr bwMode="auto">
          <a:xfrm>
            <a:off x="4191000" y="3162300"/>
            <a:ext cx="4419600" cy="3314700"/>
          </a:xfrm>
          <a:prstGeom prst="rect">
            <a:avLst/>
          </a:prstGeom>
          <a:blipFill dpi="0" rotWithShape="1">
            <a:blip r:embed="rId3" cstate="print"/>
            <a:srcRect/>
            <a:stretch>
              <a:fillRect/>
            </a:stretch>
          </a:blipFill>
          <a:ln w="9525" algn="ctr">
            <a:solidFill>
              <a:schemeClr val="tx1"/>
            </a:solidFill>
            <a:miter lim="800000"/>
            <a:headEnd/>
            <a:tailEnd/>
          </a:ln>
        </p:spPr>
        <p:txBody>
          <a:bodyPr/>
          <a:lstStyle/>
          <a:p>
            <a:endParaRPr lang="en-GB" sz="1800">
              <a:solidFill>
                <a:srgbClr val="000000"/>
              </a:solidFill>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Using Excel Services</a:t>
            </a:r>
          </a:p>
        </p:txBody>
      </p:sp>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http://intranet.sharepointblackops.com/Courses/SBU201/_layouts/DocIdRedir.aspx?ID=3CC2HQU7XWNV-62-12</Url>
      <Description>3CC2HQU7XWNV-62-12</Description>
    </_dlc_DocIdUrl>
    <_dlc_DocId xmlns="c83d3ea4-1015-4b4b-bfa9-09fbcd7aa64d">3CC2HQU7XWNV-62-12</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862528D-4D1A-4304-82BC-E43AAA0E1666}"/>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79F424F6-5AB5-4FE9-8AEB-0EAB31444899}"/>
</file>

<file path=docProps/app.xml><?xml version="1.0" encoding="utf-8"?>
<Properties xmlns="http://schemas.openxmlformats.org/officeDocument/2006/extended-properties" xmlns:vt="http://schemas.openxmlformats.org/officeDocument/2006/docPropsVTypes">
  <Template>CPT_TEMPLATE</Template>
  <TotalTime>0</TotalTime>
  <Words>2292</Words>
  <Application>Microsoft Office PowerPoint</Application>
  <PresentationFormat>On-screen Show (4:3)</PresentationFormat>
  <Paragraphs>220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CPT_TEMPLATE</vt:lpstr>
      <vt:lpstr>Enterprise Features</vt:lpstr>
      <vt:lpstr>Agenda</vt:lpstr>
      <vt:lpstr>Why Do We Need Excel Services?</vt:lpstr>
      <vt:lpstr>Excel 2007</vt:lpstr>
      <vt:lpstr>Excel Web Access Web Part</vt:lpstr>
      <vt:lpstr>Key Performance Indicators</vt:lpstr>
      <vt:lpstr>KPI Web Parts</vt:lpstr>
      <vt:lpstr>Dashboards</vt:lpstr>
      <vt:lpstr>Demo! </vt:lpstr>
      <vt:lpstr>InfoPath, what is it?</vt:lpstr>
      <vt:lpstr>Previous Challenges</vt:lpstr>
      <vt:lpstr>Browser-based Forms</vt:lpstr>
      <vt:lpstr>Browser-based Rendering</vt:lpstr>
      <vt:lpstr>Form Library </vt:lpstr>
      <vt:lpstr>InfoPath and Workflow  </vt:lpstr>
      <vt:lpstr>Demo!</vt:lpstr>
      <vt:lpstr>What is so great about the Business Data Catalog?</vt:lpstr>
      <vt:lpstr>BDC Architecture</vt:lpstr>
      <vt:lpstr>Connecting Web Parts with Associations</vt:lpstr>
      <vt:lpstr>Searching through BDC Applications</vt:lpstr>
      <vt:lpstr>Adding BDC Columns to WSS Lists</vt:lpstr>
      <vt:lpstr>Demo!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Features</dc:title>
  <dc:creator>TedP</dc:creator>
  <cp:lastModifiedBy>TedP</cp:lastModifiedBy>
  <cp:revision>2</cp:revision>
  <dcterms:created xsi:type="dcterms:W3CDTF">2009-07-09T15:42:45Z</dcterms:created>
  <dcterms:modified xsi:type="dcterms:W3CDTF">2009-07-09T15:43:41Z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7b93ad8d-2c74-4709-9ab7-51cab9113eaa</vt:lpwstr>
  </property>
</Properties>
</file>