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0.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12 - Publishing Features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12 - Publishing Features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change the master page there are three different master</a:t>
            </a:r>
            <a:r>
              <a:rPr lang="en-US" baseline="0" dirty="0" smtClean="0"/>
              <a:t> pages making up the look and feel of your site.  Two of them, Site  Master and System Master, can be changed at site level.  However the final, Application Master, can only be changed once per farm, this means all of your portals if you have a intranet and extranet on the same farm will have the same Application Master file.  The application master file affects your site settings pages for example.</a:t>
            </a:r>
            <a:endParaRPr lang="en-US" dirty="0" smtClean="0"/>
          </a:p>
          <a:p>
            <a:endParaRPr lang="en-US" dirty="0" smtClean="0"/>
          </a:p>
          <a:p>
            <a:endParaRPr lang="en-US" dirty="0" smtClean="0"/>
          </a:p>
          <a:p>
            <a:endParaRPr lang="en-US" dirty="0" smtClean="0"/>
          </a:p>
          <a:p>
            <a:r>
              <a:rPr lang="en-US" dirty="0" smtClean="0"/>
              <a:t>Knowledge</a:t>
            </a:r>
            <a:r>
              <a:rPr lang="en-US" baseline="0" dirty="0" smtClean="0"/>
              <a:t> Base article</a:t>
            </a:r>
            <a:r>
              <a:rPr lang="en-US" dirty="0" smtClean="0"/>
              <a:t> on modifying Application Master http://support.microsoft.com/kb/944105/en-us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nl-BE" dirty="0" smtClean="0">
                <a:latin typeface="Calibri" pitchFamily="34" charset="0"/>
              </a:rPr>
              <a:t>The Site</a:t>
            </a:r>
            <a:r>
              <a:rPr lang="nl-BE" baseline="0" dirty="0" smtClean="0">
                <a:latin typeface="Calibri" pitchFamily="34" charset="0"/>
              </a:rPr>
              <a:t> Content and Structure page is a powerful page for viewing the content of the lists and libraries in your site collection, viewing the subsites, and rearranging the hierarchy.  This page is accessed through the link to Manage Content and Structure which is located on the Site Actions menu of publishing sites, and under the Site Adminstration heading on the Site Settings page for all other site templates.  As you go through this final lab, please take a few moments to look through all of the commands that are available to you here.</a:t>
            </a:r>
            <a:endParaRPr lang="nl-BE" dirty="0" smtClean="0">
              <a:latin typeface="Calibri" pitchFamily="34" charset="0"/>
            </a:endParaRPr>
          </a:p>
          <a:p>
            <a:pPr eaLnBrk="1" hangingPunct="1">
              <a:spcBef>
                <a:spcPct val="0"/>
              </a:spcBef>
            </a:pPr>
            <a:endParaRPr lang="nl-BE" dirty="0" smtClean="0">
              <a:latin typeface="Calibri" pitchFamily="34" charset="0"/>
            </a:endParaRPr>
          </a:p>
          <a:p>
            <a:pPr eaLnBrk="1" hangingPunct="1">
              <a:spcBef>
                <a:spcPct val="0"/>
              </a:spcBef>
            </a:pPr>
            <a:endParaRPr lang="nl-BE" dirty="0">
              <a:latin typeface="Calibri" pitchFamily="34" charset="0"/>
            </a:endParaRPr>
          </a:p>
          <a:p>
            <a:pPr eaLnBrk="1" hangingPunct="1">
              <a:spcBef>
                <a:spcPct val="0"/>
              </a:spcBef>
              <a:buFontTx/>
              <a:buNone/>
            </a:pPr>
            <a:endParaRPr lang="nl-BE" dirty="0">
              <a:latin typeface="Calibri" pitchFamily="34" charset="0"/>
            </a:endParaRPr>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dirty="0"/>
          </a:p>
        </p:txBody>
      </p:sp>
      <p:sp>
        <p:nvSpPr>
          <p:cNvPr id="5" name="Slide Number Placeholder 4"/>
          <p:cNvSpPr>
            <a:spLocks noGrp="1"/>
          </p:cNvSpPr>
          <p:nvPr>
            <p:ph type="sldNum" sz="quarter" idx="11"/>
          </p:nvPr>
        </p:nvSpPr>
        <p:spPr/>
        <p:txBody>
          <a:bodyPr/>
          <a:lstStyle/>
          <a:p>
            <a:fld id="{073E6628-0705-4E34-90AA-D61A964D0AFD}"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 than team sites, publishing sites allow user to</a:t>
            </a:r>
            <a:r>
              <a:rPr lang="en-US" baseline="0" dirty="0" smtClean="0"/>
              <a:t> make a change and the change remains unseen by the visitors to the site until the changes are published.  This is very important in environments where</a:t>
            </a:r>
            <a:r>
              <a:rPr lang="en-US" dirty="0" smtClean="0"/>
              <a:t> you need to control the message to the public.</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for the picture here, the publishing</a:t>
            </a:r>
            <a:r>
              <a:rPr lang="en-US" baseline="0" dirty="0" smtClean="0"/>
              <a:t> site template adds the concept of pages and the page editing tool bar.  With publishing sites, pages are an integral part of the structure they are even able to be included automatically in the navigation.  The page editing tool bar allows the users access to special commands such as the properties of the page, or the version history of the page.  It also creates a seamless process for submitting a page for approval and publishing a page.</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a:t>
            </a:r>
            <a:r>
              <a:rPr lang="en-US" baseline="0" dirty="0" smtClean="0"/>
              <a:t> publishing site template, publishing sites with workflow, is the same template as the publishing template </a:t>
            </a:r>
            <a:r>
              <a:rPr lang="en-US" baseline="0" smtClean="0"/>
              <a:t>except workflow </a:t>
            </a:r>
            <a:r>
              <a:rPr lang="en-US" baseline="0" dirty="0" smtClean="0"/>
              <a:t>is turned on all of the libraries for the site including the pages library, document library, and images library.  This ensures all of the content on the site is approved before it is seen by visitors.  Even thought the workflow is turned on, it can still be customized or changed.</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publishing features are what control whether</a:t>
            </a:r>
            <a:r>
              <a:rPr lang="en-US" baseline="0" dirty="0" smtClean="0"/>
              <a:t> or not a site will be able to use publishing pages and page layouts as well as many other features.  The site collection feature, Office SharePoint Server Publishing Infrastructure, must be activated in order to turn on the site feature, Office SharePoint Server Publishing.  These features are not limited to publishing sites, they may be activated on any site.</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3729"/>
          <p:cNvSpPr>
            <a:spLocks noGrp="1" noRot="1" noChangeAspect="1" noChangeArrowheads="1" noTextEdit="1"/>
          </p:cNvSpPr>
          <p:nvPr>
            <p:ph type="sldImg"/>
          </p:nvPr>
        </p:nvSpPr>
        <p:spPr>
          <a:noFill/>
          <a:ln cap="flat">
            <a:headEnd type="none" w="med" len="med"/>
            <a:tailEnd type="none" w="med" len="med"/>
          </a:ln>
        </p:spPr>
      </p:sp>
      <p:sp>
        <p:nvSpPr>
          <p:cNvPr id="641027" name="Rectangle 641026"/>
          <p:cNvSpPr>
            <a:spLocks noGrp="1" noChangeArrowheads="1"/>
          </p:cNvSpPr>
          <p:nvPr>
            <p:ph type="body" idx="1"/>
          </p:nvPr>
        </p:nvSpPr>
        <p:spPr>
          <a:noFill/>
          <a:ln/>
        </p:spPr>
        <p:txBody>
          <a:bodyPr/>
          <a:lstStyle/>
          <a:p>
            <a:pPr eaLnBrk="1" hangingPunct="1"/>
            <a:r>
              <a:rPr lang="nl-BE" sz="1000" dirty="0" smtClean="0">
                <a:latin typeface="Arial" pitchFamily="34" charset="0"/>
                <a:cs typeface="Arial" pitchFamily="34" charset="0"/>
              </a:rPr>
              <a:t>The pages on a site are </a:t>
            </a:r>
            <a:r>
              <a:rPr lang="nl-BE" sz="1000" dirty="0">
                <a:latin typeface="Arial" pitchFamily="34" charset="0"/>
                <a:cs typeface="Arial" pitchFamily="34" charset="0"/>
              </a:rPr>
              <a:t>composed out of two parts: a master page and a content page that is based on a specific page layout. </a:t>
            </a:r>
            <a:r>
              <a:rPr lang="nl-BE" sz="1000" dirty="0" smtClean="0">
                <a:latin typeface="Arial" pitchFamily="34" charset="0"/>
                <a:cs typeface="Arial" pitchFamily="34" charset="0"/>
              </a:rPr>
              <a:t>The masterpage defines the look and feel of the banner and navigation while the page layout determines how the page will be rendered.  Together</a:t>
            </a:r>
            <a:r>
              <a:rPr lang="nl-BE" sz="1000" dirty="0">
                <a:latin typeface="Arial" pitchFamily="34" charset="0"/>
                <a:cs typeface="Arial" pitchFamily="34" charset="0"/>
              </a:rPr>
              <a:t>, the page based on the page layout and the master page render the full page you see in the browser. </a:t>
            </a:r>
          </a:p>
          <a:p>
            <a:pPr eaLnBrk="1" hangingPunct="1"/>
            <a:endParaRPr lang="nl-BE" sz="1000" dirty="0">
              <a:latin typeface="Arial" pitchFamily="34" charset="0"/>
            </a:endParaRPr>
          </a:p>
          <a:p>
            <a:pPr eaLnBrk="1" hangingPunct="1"/>
            <a:endParaRPr lang="nl-BE" sz="1000" dirty="0">
              <a:latin typeface="Arial" pitchFamily="34" charset="0"/>
            </a:endParaRPr>
          </a:p>
          <a:p>
            <a:pPr eaLnBrk="1" hangingPunct="1"/>
            <a:endParaRPr lang="en-US" sz="1000" dirty="0">
              <a:latin typeface="Arial" pitchFamily="34" charset="0"/>
            </a:endParaRPr>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4753"/>
          <p:cNvSpPr>
            <a:spLocks noGrp="1" noRot="1" noChangeAspect="1" noChangeArrowheads="1" noTextEdit="1"/>
          </p:cNvSpPr>
          <p:nvPr>
            <p:ph type="sldImg"/>
          </p:nvPr>
        </p:nvSpPr>
        <p:spPr>
          <a:noFill/>
          <a:ln cap="flat">
            <a:headEnd type="none" w="med" len="med"/>
            <a:tailEnd type="none" w="med" len="med"/>
          </a:ln>
        </p:spPr>
      </p:sp>
      <p:sp>
        <p:nvSpPr>
          <p:cNvPr id="642051" name="Rectangle 642050"/>
          <p:cNvSpPr>
            <a:spLocks noGrp="1" noChangeArrowheads="1"/>
          </p:cNvSpPr>
          <p:nvPr>
            <p:ph type="body" idx="1"/>
          </p:nvPr>
        </p:nvSpPr>
        <p:spPr>
          <a:noFill/>
          <a:ln/>
        </p:spPr>
        <p:txBody>
          <a:bodyPr anchor="t">
            <a:normAutofit/>
          </a:bodyPr>
          <a:lstStyle/>
          <a:p>
            <a:pPr eaLnBrk="1" hangingPunct="1">
              <a:lnSpc>
                <a:spcPct val="80000"/>
              </a:lnSpc>
            </a:pPr>
            <a:r>
              <a:rPr lang="nl-BE" sz="1000" dirty="0" smtClean="0">
                <a:latin typeface="Arial" pitchFamily="34" charset="0"/>
                <a:cs typeface="Arial" pitchFamily="34" charset="0"/>
              </a:rPr>
              <a:t>Page layouts are based on content types.  In your organization you make choose to make a newsletter content type.  In SharePoint designer, you could customize this page layout and determine where the title of the newsletter should appear on the page, should there be a two spots on the left and right for images from the newsletter, where should the body of the newsletter be placed.  A typical portal is going to contain several page layouts for your users to change from.  Since these page layouts are all content types, if you decide you would like to add a spot for a third image for all newsletters, you can make the change to the page layouts and all the pages using the newsletter page layout will inherit the change.</a:t>
            </a:r>
            <a:endParaRPr lang="nl-BE" sz="1000"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dirty="0" smtClean="0">
                <a:latin typeface="Arial" pitchFamily="34" charset="0"/>
              </a:rPr>
              <a:t>The master page combines with the CSS file to define the general look and feel and host also the navigation controls. </a:t>
            </a:r>
            <a:r>
              <a:rPr lang="en-US" sz="1200" dirty="0" smtClean="0">
                <a:latin typeface="+mn-lt"/>
              </a:rPr>
              <a:t>With</a:t>
            </a:r>
            <a:r>
              <a:rPr lang="en-US" sz="1200" baseline="0" dirty="0" smtClean="0">
                <a:latin typeface="+mn-lt"/>
              </a:rPr>
              <a:t> MOSS you have several Master Pages out of the box, you can see two of them rendered above.  As you can tell, the master page is defining the not only how and where the navigational controls appear but the colors the site is using as well.  With the help of a designer, your company will be able to apply your company look and feel to your portal.</a:t>
            </a:r>
            <a:endParaRPr lang="nl-BE" sz="1200" dirty="0" smtClean="0">
              <a:latin typeface="Arial" pitchFamily="34" charset="0"/>
            </a:endParaRPr>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Publishing </a:t>
            </a:r>
            <a:r>
              <a:rPr lang="en-US" dirty="0" smtClean="0"/>
              <a:t>Features</a:t>
            </a:r>
          </a:p>
        </p:txBody>
      </p:sp>
      <p:sp>
        <p:nvSpPr>
          <p:cNvPr id="3" name="Subtitle 2"/>
          <p:cNvSpPr>
            <a:spLocks noGrp="1"/>
          </p:cNvSpPr>
          <p:nvPr>
            <p:ph type="subTitle" idx="1"/>
          </p:nvPr>
        </p:nvSpPr>
        <p:spPr/>
        <p:txBody>
          <a:bodyPr/>
          <a:lstStyle/>
          <a:p>
            <a:r>
              <a:rPr lang="en-US" dirty="0" smtClean="0"/>
              <a:t>Module 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Master </a:t>
            </a:r>
            <a:endParaRPr lang="en-US" dirty="0"/>
          </a:p>
        </p:txBody>
      </p:sp>
      <p:sp>
        <p:nvSpPr>
          <p:cNvPr id="3" name="Content Placeholder 2"/>
          <p:cNvSpPr>
            <a:spLocks noGrp="1"/>
          </p:cNvSpPr>
          <p:nvPr>
            <p:ph idx="1"/>
          </p:nvPr>
        </p:nvSpPr>
        <p:spPr/>
        <p:txBody>
          <a:bodyPr/>
          <a:lstStyle/>
          <a:p>
            <a:r>
              <a:rPr lang="en-US" dirty="0" smtClean="0"/>
              <a:t>Site Master</a:t>
            </a:r>
          </a:p>
          <a:p>
            <a:pPr lvl="1"/>
            <a:r>
              <a:rPr lang="en-US" dirty="0" smtClean="0"/>
              <a:t>Set at the site level</a:t>
            </a:r>
          </a:p>
          <a:p>
            <a:pPr lvl="1"/>
            <a:r>
              <a:rPr lang="en-US" dirty="0" smtClean="0"/>
              <a:t>Affects web part pages</a:t>
            </a:r>
          </a:p>
          <a:p>
            <a:r>
              <a:rPr lang="en-US" dirty="0" smtClean="0"/>
              <a:t>System Master</a:t>
            </a:r>
          </a:p>
          <a:p>
            <a:pPr lvl="1"/>
            <a:r>
              <a:rPr lang="en-US" dirty="0" smtClean="0"/>
              <a:t>Set at the site level</a:t>
            </a:r>
          </a:p>
          <a:p>
            <a:pPr lvl="1"/>
            <a:r>
              <a:rPr lang="en-US" dirty="0" smtClean="0"/>
              <a:t>Affects list view pages</a:t>
            </a:r>
          </a:p>
          <a:p>
            <a:r>
              <a:rPr lang="en-US" dirty="0" smtClean="0"/>
              <a:t>Application Master</a:t>
            </a:r>
          </a:p>
          <a:p>
            <a:pPr lvl="1"/>
            <a:r>
              <a:rPr lang="en-US" dirty="0" smtClean="0"/>
              <a:t>Set at the farm level</a:t>
            </a:r>
          </a:p>
          <a:p>
            <a:pPr lvl="1"/>
            <a:r>
              <a:rPr lang="en-US" dirty="0" smtClean="0"/>
              <a:t>Affects files in /_layouts</a:t>
            </a:r>
          </a:p>
          <a:p>
            <a:pPr lvl="1"/>
            <a:r>
              <a:rPr lang="en-US" dirty="0" smtClean="0"/>
              <a:t>Stored on file system, should not modify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itle 633857"/>
          <p:cNvSpPr>
            <a:spLocks noGrp="1" noChangeArrowheads="1"/>
          </p:cNvSpPr>
          <p:nvPr>
            <p:ph type="title"/>
          </p:nvPr>
        </p:nvSpPr>
        <p:spPr/>
        <p:txBody>
          <a:bodyPr/>
          <a:lstStyle/>
          <a:p>
            <a:pPr marL="0" indent="0" defTabSz="914400" eaLnBrk="1" hangingPunct="1"/>
            <a:r>
              <a:rPr lang="nl-BE" dirty="0" smtClean="0"/>
              <a:t>Manage Content and Structure</a:t>
            </a: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381000" y="1524000"/>
            <a:ext cx="8200477" cy="3343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Building a Publishing 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Publishing Site Template</a:t>
            </a:r>
          </a:p>
          <a:p>
            <a:r>
              <a:rPr lang="en-US" dirty="0" smtClean="0"/>
              <a:t>Pages and Page Layouts</a:t>
            </a:r>
          </a:p>
          <a:p>
            <a:r>
              <a:rPr lang="en-US" dirty="0" smtClean="0"/>
              <a:t>Branding with Master Pages</a:t>
            </a:r>
          </a:p>
          <a:p>
            <a:r>
              <a:rPr lang="en-US" dirty="0" smtClean="0"/>
              <a:t>Restructuring with Manage Content and Structure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a:t>
            </a:r>
            <a:endParaRPr lang="en-US" dirty="0"/>
          </a:p>
        </p:txBody>
      </p:sp>
      <p:sp>
        <p:nvSpPr>
          <p:cNvPr id="3" name="Content Placeholder 2"/>
          <p:cNvSpPr>
            <a:spLocks noGrp="1"/>
          </p:cNvSpPr>
          <p:nvPr>
            <p:ph idx="1"/>
          </p:nvPr>
        </p:nvSpPr>
        <p:spPr/>
        <p:txBody>
          <a:bodyPr/>
          <a:lstStyle/>
          <a:p>
            <a:r>
              <a:rPr lang="en-US" dirty="0" smtClean="0"/>
              <a:t>Use the publishing sites to ensure accuracy of information</a:t>
            </a:r>
          </a:p>
          <a:p>
            <a:r>
              <a:rPr lang="en-US" dirty="0" smtClean="0"/>
              <a:t>Requires changes to be published before users see them</a:t>
            </a:r>
          </a:p>
          <a:p>
            <a:pPr lvl="1"/>
            <a:r>
              <a:rPr lang="en-US" dirty="0" smtClean="0"/>
              <a:t>Good for making design changes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990600" y="1447800"/>
            <a:ext cx="7351713" cy="50577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with Workflow</a:t>
            </a:r>
            <a:endParaRPr lang="en-US" dirty="0"/>
          </a:p>
        </p:txBody>
      </p:sp>
      <p:sp>
        <p:nvSpPr>
          <p:cNvPr id="3" name="Content Placeholder 2"/>
          <p:cNvSpPr>
            <a:spLocks noGrp="1"/>
          </p:cNvSpPr>
          <p:nvPr>
            <p:ph idx="1"/>
          </p:nvPr>
        </p:nvSpPr>
        <p:spPr/>
        <p:txBody>
          <a:bodyPr/>
          <a:lstStyle/>
          <a:p>
            <a:r>
              <a:rPr lang="en-US" dirty="0" smtClean="0"/>
              <a:t>Uses the publishing site template but has workflow turned on</a:t>
            </a:r>
          </a:p>
          <a:p>
            <a:r>
              <a:rPr lang="nl-BE" sz="2400" dirty="0" smtClean="0"/>
              <a:t>Light-weight approval workflow is active OOB</a:t>
            </a:r>
          </a:p>
          <a:p>
            <a:pPr lvl="1"/>
            <a:r>
              <a:rPr lang="nl-BE" sz="2000" dirty="0" smtClean="0"/>
              <a:t>Based on approval</a:t>
            </a:r>
          </a:p>
          <a:p>
            <a:pPr lvl="1"/>
            <a:r>
              <a:rPr lang="nl-BE" sz="2000" dirty="0" smtClean="0"/>
              <a:t>Minor versions need to be approved to become major versions</a:t>
            </a:r>
          </a:p>
          <a:p>
            <a:pPr lvl="1"/>
            <a:r>
              <a:rPr lang="nl-BE" sz="2000" dirty="0" smtClean="0"/>
              <a:t>Visitors only see the major (published) versions</a:t>
            </a:r>
            <a:br>
              <a:rPr lang="nl-BE" sz="2000" dirty="0" smtClean="0"/>
            </a:br>
            <a:endParaRPr lang="nl-BE" sz="2000" dirty="0" smtClean="0"/>
          </a:p>
          <a:p>
            <a:r>
              <a:rPr lang="nl-BE" sz="2400" dirty="0" smtClean="0"/>
              <a:t>Workflow can be replaced by custom workflow</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Features</a:t>
            </a:r>
            <a:endParaRPr lang="en-US" dirty="0"/>
          </a:p>
        </p:txBody>
      </p:sp>
      <p:sp>
        <p:nvSpPr>
          <p:cNvPr id="3" name="Content Placeholder 2"/>
          <p:cNvSpPr>
            <a:spLocks noGrp="1"/>
          </p:cNvSpPr>
          <p:nvPr>
            <p:ph idx="1"/>
          </p:nvPr>
        </p:nvSpPr>
        <p:spPr/>
        <p:txBody>
          <a:bodyPr/>
          <a:lstStyle/>
          <a:p>
            <a:r>
              <a:rPr lang="en-US" dirty="0" smtClean="0"/>
              <a:t>Site Collection</a:t>
            </a:r>
          </a:p>
          <a:p>
            <a:pPr lvl="1"/>
            <a:endParaRPr lang="en-US" dirty="0" smtClean="0"/>
          </a:p>
          <a:p>
            <a:endParaRPr lang="en-US" dirty="0" smtClean="0"/>
          </a:p>
          <a:p>
            <a:r>
              <a:rPr lang="en-US" dirty="0" smtClean="0"/>
              <a:t>Site </a:t>
            </a:r>
          </a:p>
          <a:p>
            <a:pPr lvl="1"/>
            <a:endParaRPr lang="en-US" dirty="0" smtClean="0"/>
          </a:p>
        </p:txBody>
      </p:sp>
      <p:pic>
        <p:nvPicPr>
          <p:cNvPr id="3075" name="Picture 3"/>
          <p:cNvPicPr>
            <a:picLocks noChangeAspect="1" noChangeArrowheads="1"/>
          </p:cNvPicPr>
          <p:nvPr/>
        </p:nvPicPr>
        <p:blipFill>
          <a:blip r:embed="rId3" cstate="print"/>
          <a:srcRect/>
          <a:stretch>
            <a:fillRect/>
          </a:stretch>
        </p:blipFill>
        <p:spPr bwMode="auto">
          <a:xfrm>
            <a:off x="228600" y="2057400"/>
            <a:ext cx="8707143" cy="700953"/>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228600" y="3657600"/>
            <a:ext cx="8652382" cy="56952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589825"/>
          <p:cNvSpPr>
            <a:spLocks noGrp="1" noChangeArrowheads="1"/>
          </p:cNvSpPr>
          <p:nvPr>
            <p:ph type="title"/>
          </p:nvPr>
        </p:nvSpPr>
        <p:spPr/>
        <p:txBody>
          <a:bodyPr/>
          <a:lstStyle/>
          <a:p>
            <a:r>
              <a:rPr lang="fr-BE" smtClean="0"/>
              <a:t>Page = Master Page + Page Layout</a:t>
            </a:r>
            <a:endParaRPr lang="en-GB" smtClean="0"/>
          </a:p>
        </p:txBody>
      </p:sp>
      <p:sp>
        <p:nvSpPr>
          <p:cNvPr id="589827" name="Text Placeholder 589826"/>
          <p:cNvSpPr>
            <a:spLocks noGrp="1" noChangeArrowheads="1"/>
          </p:cNvSpPr>
          <p:nvPr>
            <p:ph type="body" idx="1"/>
          </p:nvPr>
        </p:nvSpPr>
        <p:spPr>
          <a:xfrm>
            <a:off x="381000" y="1905000"/>
            <a:ext cx="3276600" cy="4648200"/>
          </a:xfrm>
        </p:spPr>
        <p:txBody>
          <a:bodyPr>
            <a:noAutofit/>
          </a:bodyPr>
          <a:lstStyle/>
          <a:p>
            <a:r>
              <a:rPr lang="en-GB" sz="1800" dirty="0" smtClean="0"/>
              <a:t>Master page defines banner and navigation</a:t>
            </a:r>
            <a:endParaRPr lang="en-US" sz="1800" dirty="0" smtClean="0"/>
          </a:p>
          <a:p>
            <a:endParaRPr lang="en-GB" sz="1800" dirty="0" smtClean="0"/>
          </a:p>
          <a:p>
            <a:r>
              <a:rPr lang="en-GB" sz="1800" dirty="0" smtClean="0"/>
              <a:t>Page layout ASPX defines how page content is rendered</a:t>
            </a:r>
          </a:p>
          <a:p>
            <a:endParaRPr lang="en-GB" sz="1800" dirty="0" smtClean="0"/>
          </a:p>
          <a:p>
            <a:r>
              <a:rPr lang="en-GB" sz="1800" dirty="0" smtClean="0"/>
              <a:t>Possible scenario</a:t>
            </a:r>
          </a:p>
          <a:p>
            <a:pPr marL="465138" lvl="1" indent="-117475"/>
            <a:r>
              <a:rPr lang="en-GB" sz="1400" dirty="0" smtClean="0"/>
              <a:t>1-3 Master pages</a:t>
            </a:r>
          </a:p>
          <a:p>
            <a:pPr marL="465138" lvl="1" indent="-117475"/>
            <a:r>
              <a:rPr lang="en-GB" sz="1400" dirty="0" smtClean="0"/>
              <a:t>10-25 Page Layouts</a:t>
            </a:r>
          </a:p>
          <a:p>
            <a:pPr marL="465138" lvl="1" indent="-117475"/>
            <a:r>
              <a:rPr lang="en-GB" sz="1400" dirty="0" smtClean="0"/>
              <a:t>10s of 1000s of Content Pages</a:t>
            </a:r>
          </a:p>
          <a:p>
            <a:endParaRPr lang="en-GB" sz="1800" dirty="0" smtClean="0"/>
          </a:p>
        </p:txBody>
      </p:sp>
      <p:grpSp>
        <p:nvGrpSpPr>
          <p:cNvPr id="2" name="Group 4"/>
          <p:cNvGrpSpPr>
            <a:grpSpLocks/>
          </p:cNvGrpSpPr>
          <p:nvPr/>
        </p:nvGrpSpPr>
        <p:grpSpPr bwMode="auto">
          <a:xfrm>
            <a:off x="3886200" y="1447800"/>
            <a:ext cx="4724400" cy="4648200"/>
            <a:chOff x="240" y="768"/>
            <a:chExt cx="3696" cy="3360"/>
          </a:xfrm>
        </p:grpSpPr>
        <p:sp>
          <p:nvSpPr>
            <p:cNvPr id="29700" name="Rectangle 29699"/>
            <p:cNvSpPr>
              <a:spLocks noChangeArrowheads="1"/>
            </p:cNvSpPr>
            <p:nvPr/>
          </p:nvSpPr>
          <p:spPr bwMode="auto">
            <a:xfrm>
              <a:off x="240" y="768"/>
              <a:ext cx="3696" cy="336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pic>
          <p:nvPicPr>
            <p:cNvPr id="29701" name="Rectangle 29700"/>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336" y="816"/>
              <a:ext cx="3548" cy="325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720"/>
          <p:cNvSpPr>
            <a:spLocks noChangeArrowheads="1"/>
          </p:cNvSpPr>
          <p:nvPr/>
        </p:nvSpPr>
        <p:spPr bwMode="auto">
          <a:xfrm>
            <a:off x="304800" y="3189287"/>
            <a:ext cx="8382000" cy="3516313"/>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0851" name="Title 590850"/>
          <p:cNvSpPr>
            <a:spLocks noGrp="1" noChangeArrowheads="1"/>
          </p:cNvSpPr>
          <p:nvPr>
            <p:ph type="title"/>
          </p:nvPr>
        </p:nvSpPr>
        <p:spPr/>
        <p:txBody>
          <a:bodyPr/>
          <a:lstStyle/>
          <a:p>
            <a:r>
              <a:rPr lang="fr-BE" smtClean="0"/>
              <a:t>Page Layouts</a:t>
            </a:r>
            <a:endParaRPr lang="en-GB" dirty="0" smtClean="0"/>
          </a:p>
        </p:txBody>
      </p:sp>
      <p:sp>
        <p:nvSpPr>
          <p:cNvPr id="590852" name="Text Placeholder 590851"/>
          <p:cNvSpPr>
            <a:spLocks noGrp="1" noChangeArrowheads="1"/>
          </p:cNvSpPr>
          <p:nvPr>
            <p:ph type="body" idx="1"/>
          </p:nvPr>
        </p:nvSpPr>
        <p:spPr/>
        <p:txBody>
          <a:bodyPr>
            <a:normAutofit/>
          </a:bodyPr>
          <a:lstStyle/>
          <a:p>
            <a:r>
              <a:rPr lang="en-GB" sz="1600" dirty="0" smtClean="0"/>
              <a:t>Page execution:</a:t>
            </a:r>
            <a:endParaRPr lang="en-US" sz="1600" dirty="0" smtClean="0"/>
          </a:p>
          <a:p>
            <a:r>
              <a:rPr lang="en-GB" sz="1600" dirty="0" smtClean="0"/>
              <a:t>Page URL requested</a:t>
            </a:r>
          </a:p>
          <a:p>
            <a:r>
              <a:rPr lang="en-GB" sz="1600" dirty="0" smtClean="0"/>
              <a:t>Page layout executed in content of page</a:t>
            </a:r>
          </a:p>
          <a:p>
            <a:r>
              <a:rPr lang="en-GB" sz="1600" dirty="0" smtClean="0"/>
              <a:t>Content server controls bind to page fields</a:t>
            </a:r>
          </a:p>
          <a:p>
            <a:r>
              <a:rPr lang="en-GB" sz="1600" dirty="0" smtClean="0"/>
              <a:t>Rendered page returned</a:t>
            </a:r>
          </a:p>
        </p:txBody>
      </p:sp>
      <p:pic>
        <p:nvPicPr>
          <p:cNvPr id="30724" name="Rectangle 30723"/>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427038" y="3267075"/>
            <a:ext cx="7954962" cy="3438525"/>
          </a:xfrm>
          <a:prstGeom prst="rect">
            <a:avLst/>
          </a:prstGeom>
          <a:noFill/>
          <a:ln w="9525">
            <a:noFill/>
            <a:miter lim="800000"/>
            <a:headEnd/>
            <a:tailEnd/>
          </a:ln>
        </p:spPr>
      </p:pic>
      <p:sp>
        <p:nvSpPr>
          <p:cNvPr id="30725" name="Rectangle 30724"/>
          <p:cNvSpPr>
            <a:spLocks noChangeArrowheads="1"/>
          </p:cNvSpPr>
          <p:nvPr/>
        </p:nvSpPr>
        <p:spPr bwMode="auto">
          <a:xfrm>
            <a:off x="5334000" y="1371600"/>
            <a:ext cx="3581400" cy="1219200"/>
          </a:xfrm>
          <a:prstGeom prst="rect">
            <a:avLst/>
          </a:prstGeom>
          <a:noFill/>
          <a:ln w="9525">
            <a:noFill/>
            <a:miter lim="800000"/>
            <a:headEnd/>
            <a:tailEnd/>
          </a:ln>
        </p:spPr>
        <p:txBody>
          <a:bodyPr/>
          <a:lstStyle/>
          <a:p>
            <a:pPr marL="342900" indent="-342900">
              <a:lnSpc>
                <a:spcPct val="80000"/>
              </a:lnSpc>
              <a:spcBef>
                <a:spcPct val="20000"/>
              </a:spcBef>
            </a:pPr>
            <a:r>
              <a:rPr lang="en-GB" sz="1700" u="sng" dirty="0"/>
              <a:t>Inherited from WSS</a:t>
            </a:r>
            <a:r>
              <a:rPr lang="en-GB" sz="1700" dirty="0"/>
              <a:t>:</a:t>
            </a:r>
          </a:p>
          <a:p>
            <a:pPr marL="342900" indent="-342900">
              <a:lnSpc>
                <a:spcPct val="80000"/>
              </a:lnSpc>
              <a:spcBef>
                <a:spcPct val="20000"/>
              </a:spcBef>
              <a:buFontTx/>
              <a:buBlip>
                <a:blip r:embed="rId4"/>
              </a:buBlip>
            </a:pPr>
            <a:r>
              <a:rPr lang="en-GB" sz="1700" dirty="0"/>
              <a:t>Versioning, </a:t>
            </a:r>
            <a:endParaRPr lang="en-GB" sz="1700" dirty="0" smtClean="0"/>
          </a:p>
          <a:p>
            <a:pPr marL="342900" indent="-342900">
              <a:lnSpc>
                <a:spcPct val="80000"/>
              </a:lnSpc>
              <a:spcBef>
                <a:spcPct val="20000"/>
              </a:spcBef>
              <a:buFontTx/>
              <a:buBlip>
                <a:blip r:embed="rId4"/>
              </a:buBlip>
            </a:pPr>
            <a:r>
              <a:rPr lang="en-GB" sz="1700" dirty="0" smtClean="0"/>
              <a:t>Check-in/Check-out</a:t>
            </a:r>
            <a:endParaRPr lang="en-GB" sz="1700" dirty="0"/>
          </a:p>
          <a:p>
            <a:pPr marL="342900" indent="-342900">
              <a:lnSpc>
                <a:spcPct val="80000"/>
              </a:lnSpc>
              <a:spcBef>
                <a:spcPct val="20000"/>
              </a:spcBef>
              <a:buFontTx/>
              <a:buBlip>
                <a:blip r:embed="rId4"/>
              </a:buBlip>
            </a:pPr>
            <a:r>
              <a:rPr lang="en-GB" sz="1700" dirty="0"/>
              <a:t>Content types</a:t>
            </a:r>
          </a:p>
          <a:p>
            <a:pPr marL="342900" indent="-342900">
              <a:lnSpc>
                <a:spcPct val="80000"/>
              </a:lnSpc>
              <a:spcBef>
                <a:spcPct val="20000"/>
              </a:spcBef>
              <a:buFontTx/>
              <a:buBlip>
                <a:blip r:embed="rId4"/>
              </a:buBlip>
            </a:pPr>
            <a:r>
              <a:rPr lang="en-GB" sz="1700" dirty="0"/>
              <a:t>Access control</a:t>
            </a:r>
          </a:p>
          <a:p>
            <a:pPr marL="342900" indent="-342900">
              <a:lnSpc>
                <a:spcPct val="80000"/>
              </a:lnSpc>
              <a:spcBef>
                <a:spcPct val="20000"/>
              </a:spcBef>
              <a:buFontTx/>
              <a:buBlip>
                <a:blip r:embed="rId4"/>
              </a:buBlip>
            </a:pPr>
            <a:r>
              <a:rPr lang="en-GB" sz="1700" dirty="0"/>
              <a:t>Workflow</a:t>
            </a:r>
          </a:p>
          <a:p>
            <a:pPr marL="342900" indent="-342900">
              <a:lnSpc>
                <a:spcPct val="80000"/>
              </a:lnSpc>
              <a:spcBef>
                <a:spcPct val="20000"/>
              </a:spcBef>
            </a:pPr>
            <a:endParaRPr lang="en-GB" sz="1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Pages</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62000" y="1447800"/>
            <a:ext cx="7619048" cy="2400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762000" y="3886200"/>
            <a:ext cx="7650001" cy="267952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http://intranet.sharepointblackops.com/Courses/SBU201/_layouts/DocIdRedir.aspx?ID=3CC2HQU7XWNV-62-13</Url>
      <Description>3CC2HQU7XWNV-62-13</Description>
    </_dlc_DocIdUrl>
    <_dlc_DocId xmlns="c83d3ea4-1015-4b4b-bfa9-09fbcd7aa64d">3CC2HQU7XWNV-62-13</_dlc_Doc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114E32C-4F55-4682-93B7-158893F7FBF5}"/>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162F2880-7BC4-43CA-B648-E546601992E1}"/>
</file>

<file path=docProps/app.xml><?xml version="1.0" encoding="utf-8"?>
<Properties xmlns="http://schemas.openxmlformats.org/officeDocument/2006/extended-properties" xmlns:vt="http://schemas.openxmlformats.org/officeDocument/2006/docPropsVTypes">
  <Template>CPT_TEMPLATE</Template>
  <TotalTime>3</TotalTime>
  <Words>1173</Words>
  <Application>Microsoft Office PowerPoint</Application>
  <PresentationFormat>On-screen Show (4:3)</PresentationFormat>
  <Paragraphs>104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CPT_TEMPLATE</vt:lpstr>
      <vt:lpstr>Publishing Features</vt:lpstr>
      <vt:lpstr>Agenda</vt:lpstr>
      <vt:lpstr>Publishing</vt:lpstr>
      <vt:lpstr>Publishing Site</vt:lpstr>
      <vt:lpstr>Publishing Site with Workflow</vt:lpstr>
      <vt:lpstr>Publishing Features</vt:lpstr>
      <vt:lpstr>Page = Master Page + Page Layout</vt:lpstr>
      <vt:lpstr>Page Layouts</vt:lpstr>
      <vt:lpstr>Master Pages</vt:lpstr>
      <vt:lpstr>Site Master </vt:lpstr>
      <vt:lpstr>Manage Content and Structure</vt:lpstr>
      <vt:lpstr>Demo!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 Publishing Features</dc:title>
  <dc:creator>TedP</dc:creator>
  <cp:lastModifiedBy>TedP</cp:lastModifiedBy>
  <cp:revision>3</cp:revision>
  <dcterms:created xsi:type="dcterms:W3CDTF">2009-07-09T15:44:35Z</dcterms:created>
  <dcterms:modified xsi:type="dcterms:W3CDTF">2009-07-09T18:28:16Z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d7ce2156-d11b-4442-90b2-4dfcf99780b8</vt:lpwstr>
  </property>
</Properties>
</file>