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tiff" ContentType="image/tiff"/>
  <Override PartName="/ppt/slides/slide27.xml" ContentType="application/vnd.openxmlformats-officedocument.presentationml.slide+xml"/>
  <Override PartName="/ppt/slides/slide28.xml" ContentType="application/vnd.openxmlformats-officedocument.presentationml.slide+xml"/>
  <Override PartName="/ppt/presentation.xml" ContentType="application/vnd.openxmlformats-officedocument.presentationml.presentation.main+xml"/>
  <Override PartName="/ppt/slides/slide26.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theme/theme1.xml" ContentType="application/vnd.openxmlformats-officedocument.theme+xml"/>
  <Override PartName="/ppt/handoutMasters/handoutMaster1.xml" ContentType="application/vnd.openxmlformats-officedocument.presentationml.handoutMaster+xml"/>
  <Override PartName="/ppt/theme/themeOverride1.xml" ContentType="application/vnd.openxmlformats-officedocument.themeOverride+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docProps/core.xml" ContentType="application/vnd.openxmlformats-package.core-properties+xml"/>
  <Override PartName="/customXml/itemProps3.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80" r:id="rId5"/>
    <p:sldId id="281" r:id="rId6"/>
    <p:sldId id="282" r:id="rId7"/>
    <p:sldId id="283" r:id="rId8"/>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6" autoAdjust="0"/>
    <p:restoredTop sz="90033" autoAdjust="0"/>
  </p:normalViewPr>
  <p:slideViewPr>
    <p:cSldViewPr>
      <p:cViewPr>
        <p:scale>
          <a:sx n="90" d="100"/>
          <a:sy n="90" d="100"/>
        </p:scale>
        <p:origin x="-942"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3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ustomXml" Target="../customXml/item4.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01 - SharePoint 2007</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v2.0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a:t>
            </a:r>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01 - SharePoint 2007</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v2.0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porta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ourcustomer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a:xfrm>
            <a:off x="787400" y="479425"/>
            <a:ext cx="5765800" cy="4325938"/>
          </a:xfrm>
        </p:spPr>
      </p:sp>
      <p:sp>
        <p:nvSpPr>
          <p:cNvPr id="7" name="Notes Placeholder 6"/>
          <p:cNvSpPr>
            <a:spLocks noGrp="1"/>
          </p:cNvSpPr>
          <p:nvPr>
            <p:ph type="body" idx="1"/>
          </p:nvPr>
        </p:nvSpPr>
        <p:spPr/>
        <p:txBody>
          <a:bodyPr>
            <a:normAutofit/>
          </a:bodyPr>
          <a:lstStyle/>
          <a:p>
            <a:endParaRPr lang="en-US"/>
          </a:p>
        </p:txBody>
      </p:sp>
      <p:sp>
        <p:nvSpPr>
          <p:cNvPr id="8" name="Date Placeholder 7"/>
          <p:cNvSpPr>
            <a:spLocks noGrp="1"/>
          </p:cNvSpPr>
          <p:nvPr>
            <p:ph type="dt" idx="11"/>
          </p:nvPr>
        </p:nvSpPr>
        <p:spPr/>
        <p:txBody>
          <a:bodyPr/>
          <a:lstStyle/>
          <a:p>
            <a:r>
              <a:rPr lang="en-US" smtClean="0"/>
              <a:t>8/27/2007</a:t>
            </a:r>
            <a:endParaRPr lang="en-US"/>
          </a:p>
        </p:txBody>
      </p:sp>
      <p:sp>
        <p:nvSpPr>
          <p:cNvPr id="9" name="Header Placeholder 8"/>
          <p:cNvSpPr>
            <a:spLocks noGrp="1"/>
          </p:cNvSpPr>
          <p:nvPr>
            <p:ph type="hdr" sz="quarter" idx="12"/>
          </p:nvPr>
        </p:nvSpPr>
        <p:spPr/>
        <p:txBody>
          <a:bodyPr/>
          <a:lstStyle/>
          <a:p>
            <a:r>
              <a:rPr lang="en-US" smtClean="0"/>
              <a:t>00 - [lecture title]</a:t>
            </a:r>
            <a:endParaRPr lang="en-US"/>
          </a:p>
        </p:txBody>
      </p:sp>
      <p:sp>
        <p:nvSpPr>
          <p:cNvPr id="10" name="Footer Placeholder 9"/>
          <p:cNvSpPr>
            <a:spLocks noGrp="1"/>
          </p:cNvSpPr>
          <p:nvPr>
            <p:ph type="ftr" sz="quarter" idx="13"/>
          </p:nvPr>
        </p:nvSpPr>
        <p:spPr/>
        <p:txBody>
          <a:bodyPr/>
          <a:lstStyle/>
          <a:p>
            <a:r>
              <a:rPr lang="en-US" smtClean="0"/>
              <a:t>© 2007 Ted Pattison Group, Inc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mtClean="0"/>
              <a:t>CMS 2001 – Content Management Server 2001 - http://www.microsoft.com/cmserver/default.mspx</a:t>
            </a:r>
            <a:endParaRPr lang="en-US" dirty="0"/>
          </a:p>
        </p:txBody>
      </p:sp>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13</a:t>
            </a:fld>
            <a:endParaRPr lang="en-US"/>
          </a:p>
        </p:txBody>
      </p:sp>
      <p:sp>
        <p:nvSpPr>
          <p:cNvPr id="13" name="Slide Image Placeholder 12"/>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mtClean="0"/>
              <a:t>Need help choosing what version is right for you? </a:t>
            </a:r>
          </a:p>
          <a:p>
            <a:r>
              <a:rPr lang="en-US" smtClean="0"/>
              <a:t>Web Version - http://office.microsoft.com/en-us/sharepointtechnology/FX101758691033.aspx </a:t>
            </a:r>
          </a:p>
          <a:p>
            <a:r>
              <a:rPr lang="en-US" smtClean="0"/>
              <a:t>Excel Version - http://office.microsoft.com/en-us/sharepointserver/HA101978031033.aspx</a:t>
            </a:r>
          </a:p>
          <a:p>
            <a:endParaRPr lang="en-US" smtClean="0"/>
          </a:p>
          <a:p>
            <a:r>
              <a:rPr lang="en-US" smtClean="0"/>
              <a:t>Detailed Licensing http://office.microsoft.com/en-us/sharepointserver/FX101865111033.aspx </a:t>
            </a:r>
          </a:p>
          <a:p>
            <a:r>
              <a:rPr lang="en-US" smtClean="0"/>
              <a:t>Retail Pricing  http://office.microsoft.com/en-us/sharepointserver/FX102176831033.aspx</a:t>
            </a:r>
            <a:endParaRPr lang="en-US" dirty="0"/>
          </a:p>
        </p:txBody>
      </p:sp>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14</a:t>
            </a:fld>
            <a:endParaRPr lang="en-US"/>
          </a:p>
        </p:txBody>
      </p:sp>
      <p:sp>
        <p:nvSpPr>
          <p:cNvPr id="13" name="Slide Image Placeholder 12"/>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15</a:t>
            </a:fld>
            <a:endParaRPr lang="en-US"/>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mtClean="0"/>
              <a:t>BDC – Business Data Catalog - A tool for pulling in your 3rd party business data into SharePoint (Siebel, Peoplesoft, SAP, etc) and then displaying it, searching it, and even repurposing it.</a:t>
            </a:r>
          </a:p>
          <a:p>
            <a:endParaRPr lang="en-US" smtClean="0"/>
          </a:p>
          <a:p>
            <a:r>
              <a:rPr lang="en-US" smtClean="0"/>
              <a:t>Forms Server – Take your InfoPath forms and publishing them so users can fill them out with a standard internet browser</a:t>
            </a:r>
          </a:p>
          <a:p>
            <a:endParaRPr lang="en-US" smtClean="0"/>
          </a:p>
          <a:p>
            <a:r>
              <a:rPr lang="en-US" smtClean="0"/>
              <a:t>Excel Services - – Take your InfoPath forms and publishing them so users can fill them out with a standard internet browser</a:t>
            </a:r>
          </a:p>
          <a:p>
            <a:endParaRPr lang="en-US" smtClean="0"/>
          </a:p>
          <a:p>
            <a:endParaRPr lang="en-US" dirty="0"/>
          </a:p>
        </p:txBody>
      </p:sp>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16</a:t>
            </a:fld>
            <a:endParaRPr lang="en-US"/>
          </a:p>
        </p:txBody>
      </p:sp>
      <p:sp>
        <p:nvSpPr>
          <p:cNvPr id="13" name="Slide Image Placeholder 12"/>
          <p:cNvSpPr>
            <a:spLocks noGrp="1" noRot="1" noChangeAspect="1"/>
          </p:cNvSpPr>
          <p:nvPr>
            <p:ph type="sldImg"/>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mtClean="0"/>
              <a:t>More Information - http://office.microsoft.com/en-us/formsserver/FX100490391033.aspx</a:t>
            </a:r>
          </a:p>
          <a:p>
            <a:endParaRPr lang="en-US" smtClean="0"/>
          </a:p>
          <a:p>
            <a:r>
              <a:rPr lang="en-US" smtClean="0"/>
              <a:t>Unlimited internet edition is for Non Employee access only</a:t>
            </a:r>
            <a:endParaRPr lang="en-US" dirty="0"/>
          </a:p>
        </p:txBody>
      </p:sp>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17</a:t>
            </a:fld>
            <a:endParaRPr lang="en-US"/>
          </a:p>
        </p:txBody>
      </p:sp>
      <p:sp>
        <p:nvSpPr>
          <p:cNvPr id="13" name="Slide Image Placeholder 12"/>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19</a:t>
            </a:fld>
            <a:endParaRPr lang="en-US"/>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5</a:t>
            </a:fld>
            <a:endParaRPr lang="en-US"/>
          </a:p>
        </p:txBody>
      </p:sp>
      <p:sp>
        <p:nvSpPr>
          <p:cNvPr id="8" name="Date Placeholder 7"/>
          <p:cNvSpPr>
            <a:spLocks noGrp="1"/>
          </p:cNvSpPr>
          <p:nvPr>
            <p:ph type="dt" idx="11"/>
          </p:nvPr>
        </p:nvSpPr>
        <p:spPr/>
        <p:txBody>
          <a:bodyPr/>
          <a:lstStyle/>
          <a:p>
            <a:r>
              <a:rPr lang="en-US" smtClean="0"/>
              <a:t>v2.0</a:t>
            </a:r>
            <a:endParaRPr lang="en-US"/>
          </a:p>
        </p:txBody>
      </p:sp>
      <p:sp>
        <p:nvSpPr>
          <p:cNvPr id="9" name="Header Placeholder 8"/>
          <p:cNvSpPr>
            <a:spLocks noGrp="1"/>
          </p:cNvSpPr>
          <p:nvPr>
            <p:ph type="hdr" sz="quarter" idx="12"/>
          </p:nvPr>
        </p:nvSpPr>
        <p:spPr/>
        <p:txBody>
          <a:bodyPr/>
          <a:lstStyle/>
          <a:p>
            <a:r>
              <a:rPr lang="en-US" smtClean="0"/>
              <a:t>01 - SharePoint 2007</a:t>
            </a:r>
            <a:endParaRPr lang="en-US"/>
          </a:p>
        </p:txBody>
      </p:sp>
      <p:sp>
        <p:nvSpPr>
          <p:cNvPr id="10" name="Footer Placeholder 9"/>
          <p:cNvSpPr>
            <a:spLocks noGrp="1"/>
          </p:cNvSpPr>
          <p:nvPr>
            <p:ph type="ftr" sz="quarter" idx="13"/>
          </p:nvPr>
        </p:nvSpPr>
        <p:spPr/>
        <p:txBody>
          <a:bodyPr/>
          <a:lstStyle/>
          <a:p>
            <a:r>
              <a:rPr lang="en-US" smtClean="0"/>
              <a:t>© 2009 Critical Path Training, LLC - All Rights Reserved</a:t>
            </a:r>
            <a:endParaRPr lang="en-US"/>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mtClean="0"/>
              <a:t>Basic requirements information for MOSS http://technet2.microsoft.com/Office/en-us/library/4d88c402-24f2-449b-86a6-6e7afcfec0cd1033.mspx?mfr=true</a:t>
            </a:r>
          </a:p>
          <a:p>
            <a:r>
              <a:rPr lang="en-US" smtClean="0"/>
              <a:t>Basic requirements information for WSS http://technet2.microsoft.com/windowsserver/WSS/en/library/dcdb7f80-5d48-4b7c-9cb5-affa5f2936531033.mspx?mfr=true</a:t>
            </a:r>
            <a:endParaRPr lang="en-US" dirty="0"/>
          </a:p>
        </p:txBody>
      </p:sp>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24</a:t>
            </a:fld>
            <a:endParaRPr lang="en-US"/>
          </a:p>
        </p:txBody>
      </p:sp>
      <p:sp>
        <p:nvSpPr>
          <p:cNvPr id="13" name="Slide Image Placeholder 12"/>
          <p:cNvSpPr>
            <a:spLocks noGrp="1" noRot="1" noChangeAspect="1"/>
          </p:cNvSpPr>
          <p:nvPr>
            <p:ph type="sldImg"/>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mtClean="0"/>
              <a:t>For more information and step by step for configuring Incoming email with Exchange 2003 or Exchange 2007 check out http://www.combined-knowledge.com/Downloads%202007.htm </a:t>
            </a:r>
          </a:p>
          <a:p>
            <a:r>
              <a:rPr lang="en-US" smtClean="0"/>
              <a:t>More details about Incoming Email feature http://technet2.microsoft.com/windowsserver/WSS/en/library/ac36dcfa-d3ac-4269-934d-4e52a1df5e141033.mspx?mfr=true</a:t>
            </a:r>
            <a:endParaRPr lang="en-US" dirty="0"/>
          </a:p>
        </p:txBody>
      </p:sp>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27</a:t>
            </a:fld>
            <a:endParaRPr lang="en-US"/>
          </a:p>
        </p:txBody>
      </p:sp>
      <p:sp>
        <p:nvSpPr>
          <p:cNvPr id="13" name="Slide Image Placeholder 12"/>
          <p:cNvSpPr>
            <a:spLocks noGrp="1" noRot="1" noChangeAspect="1"/>
          </p:cNvSpPr>
          <p:nvPr>
            <p:ph type="sldImg"/>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mtClean="0"/>
              <a:t>In place upgrade – Allows you to do a simple install of v3 on top of v2.  Uses existing hardware and just upgrade it to v3.  Not a recommend method, but can be used for completely uncustomized environments. http://technet2.microsoft.com/Office/en-us/library/bff35d1d-af83-45ae-a4d0-30f7cee8630c1033.mspx?mfr=true</a:t>
            </a:r>
          </a:p>
          <a:p>
            <a:endParaRPr lang="en-US" smtClean="0"/>
          </a:p>
          <a:p>
            <a:r>
              <a:rPr lang="en-US" smtClean="0"/>
              <a:t>Gradual upgrade – The most common method because of it flexibility.  With this method you install v3 along side v2 on the same server.  Then you can upgrade 1 to all site collections at a time.  Allowing you to have a mixed environment during the upgrade process.  And after you upgrade a site if you are unhappy with the results you can revert back to v2 of the site. http://technet2.microsoft.com/Office/en-us/library/0c0e7bb9-8a81-4007-824b-688e8eba23ff1033.mspx?mfr=true</a:t>
            </a:r>
          </a:p>
          <a:p>
            <a:endParaRPr lang="en-US" smtClean="0"/>
          </a:p>
          <a:p>
            <a:r>
              <a:rPr lang="en-US" smtClean="0"/>
              <a:t>Database Migration – With this method you build a brand new 2007 farm on new hardware.  Then you import you 2003 content databases into the new farm.  SharePoint will then automatically upgrade your data.  Has some challenges, and lots of small steps in the process but is the fastest method for upgrading your actual data. http://technet2.microsoft.com/Office/en-us/library/b6580f87-40b4-4768-b589-6ba54013f7e41033.mspx?mfr=true</a:t>
            </a:r>
          </a:p>
          <a:p>
            <a:endParaRPr lang="en-US" smtClean="0"/>
          </a:p>
          <a:p>
            <a:r>
              <a:rPr lang="en-US" smtClean="0"/>
              <a:t>Lots of good information available at www.sharepointupgrade.com</a:t>
            </a:r>
            <a:endParaRPr lang="en-US" dirty="0"/>
          </a:p>
        </p:txBody>
      </p:sp>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28</a:t>
            </a:fld>
            <a:endParaRPr lang="en-US"/>
          </a:p>
        </p:txBody>
      </p:sp>
      <p:sp>
        <p:nvSpPr>
          <p:cNvPr id="13" name="Slide Image Placeholder 12"/>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6</a:t>
            </a:fld>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Header Placeholder 5"/>
          <p:cNvSpPr>
            <a:spLocks noGrp="1"/>
          </p:cNvSpPr>
          <p:nvPr>
            <p:ph type="hdr" sz="quarter" idx="12"/>
          </p:nvPr>
        </p:nvSpPr>
        <p:spPr/>
        <p:txBody>
          <a:bodyPr/>
          <a:lstStyle/>
          <a:p>
            <a:r>
              <a:rPr lang="en-US" smtClean="0"/>
              <a:t>01 - SharePoint 2007</a:t>
            </a:r>
            <a:endParaRPr lang="en-US"/>
          </a:p>
        </p:txBody>
      </p:sp>
      <p:sp>
        <p:nvSpPr>
          <p:cNvPr id="7" name="Footer Placeholder 6"/>
          <p:cNvSpPr>
            <a:spLocks noGrp="1"/>
          </p:cNvSpPr>
          <p:nvPr>
            <p:ph type="ftr" sz="quarter" idx="13"/>
          </p:nvPr>
        </p:nvSpPr>
        <p:spPr/>
        <p:txBody>
          <a:bodyPr/>
          <a:lstStyle/>
          <a:p>
            <a:r>
              <a:rPr lang="en-US" smtClean="0"/>
              <a:t>© 2009 Critical Path Training, LLC - All Rights Reserved</a:t>
            </a:r>
            <a:endParaRPr lang="en-US"/>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mtClean="0"/>
              <a:t>STS – SharePoint Team Services</a:t>
            </a:r>
          </a:p>
          <a:p>
            <a:r>
              <a:rPr lang="en-US" smtClean="0"/>
              <a:t>SPS – SharePoint Portal Server</a:t>
            </a:r>
          </a:p>
          <a:p>
            <a:r>
              <a:rPr lang="en-US" smtClean="0"/>
              <a:t>WSS – Windows SharePoint Services</a:t>
            </a:r>
          </a:p>
          <a:p>
            <a:r>
              <a:rPr lang="en-US" smtClean="0"/>
              <a:t>MOSS – Microsoft Office SharePoint Server</a:t>
            </a:r>
          </a:p>
          <a:p>
            <a:endParaRPr lang="en-US" dirty="0"/>
          </a:p>
        </p:txBody>
      </p:sp>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7</a:t>
            </a:fld>
            <a:endParaRPr lang="en-US"/>
          </a:p>
        </p:txBody>
      </p:sp>
      <p:sp>
        <p:nvSpPr>
          <p:cNvPr id="13" name="Slide Image Placeholder 12"/>
          <p:cNvSpPr>
            <a:spLocks noGrp="1" noRot="1" noChangeAspec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mtClean="0"/>
              <a:t>CAL – Client Access License</a:t>
            </a:r>
          </a:p>
          <a:p>
            <a:r>
              <a:rPr lang="en-US" smtClean="0"/>
              <a:t>For more details on Windows Server 2003 licensing please see http://www.microsoft.com/windowsserver2003/howtobuy/licensing/overview.mspx</a:t>
            </a:r>
            <a:endParaRPr lang="en-US" dirty="0"/>
          </a:p>
        </p:txBody>
      </p:sp>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8</a:t>
            </a:fld>
            <a:endParaRPr lang="en-US"/>
          </a:p>
        </p:txBody>
      </p:sp>
      <p:sp>
        <p:nvSpPr>
          <p:cNvPr id="13" name="Slide Image Placeholder 12"/>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10</a:t>
            </a:fld>
            <a:endParaRPr lang="en-US"/>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77500" lnSpcReduction="20000"/>
          </a:bodyPr>
          <a:lstStyle/>
          <a:p>
            <a:r>
              <a:rPr lang="en-US" dirty="0" smtClean="0"/>
              <a:t>What is a Shared Service Provider?</a:t>
            </a:r>
          </a:p>
          <a:p>
            <a:r>
              <a:rPr lang="en-US" dirty="0" smtClean="0"/>
              <a:t>For those of you who don't know what I am talking about a bit of overview. In MOSS 2007 there is this new concept of Shared Services Providers(SSP). The idea being that there are certain services that really make sense to centrally manage and share. A good example being profiles. With a SSP we can import all of the profile information from AD once and then our various web applications can consume the data. So maybe we have http://marketing and http://accounting it doesn't make sense for each one to maintain identical profile information, they should share. </a:t>
            </a:r>
          </a:p>
          <a:p>
            <a:r>
              <a:rPr lang="en-US" dirty="0" smtClean="0"/>
              <a:t>Sometimes the easiest way to think of Shared Services is the Parent vs. Child relationship. The Parent (your SSP) goes out and does all of the work (pulling BDC data, indexing content, hosting My Sites) and the child (your web applications) come to the parents to ask for $5 (request data from the BDC, or view a calculated Excel sheet). Does that help? </a:t>
            </a:r>
          </a:p>
          <a:p>
            <a:r>
              <a:rPr lang="en-US" dirty="0" smtClean="0"/>
              <a:t>Multiple SSPs </a:t>
            </a:r>
          </a:p>
          <a:p>
            <a:r>
              <a:rPr lang="en-US" dirty="0" smtClean="0"/>
              <a:t>One of the most overwhelming things about SSPs for some people planning is how many should I have? It is easy to see from the interface that you are given the opportunity to create more than one. When should you do this? </a:t>
            </a:r>
          </a:p>
          <a:p>
            <a:r>
              <a:rPr lang="en-US" dirty="0" smtClean="0"/>
              <a:t>As a general rule of thumb most companies will use one SSP. This is my default answer. So why do they give you the ability to run multiple SSPs? There are cases where you want separate search or profiles. The most common? Extranet/internet scenarios. Maybe your SharePoint farm hosts two primary web applications. </a:t>
            </a:r>
            <a:r>
              <a:rPr lang="en-US" dirty="0" smtClean="0">
                <a:hlinkClick r:id="rId3"/>
              </a:rPr>
              <a:t>http://portal</a:t>
            </a:r>
            <a:r>
              <a:rPr lang="en-US" dirty="0" smtClean="0"/>
              <a:t> for your intranet and </a:t>
            </a:r>
            <a:r>
              <a:rPr lang="en-US" dirty="0" smtClean="0">
                <a:hlinkClick r:id="rId4"/>
              </a:rPr>
              <a:t>http://ourcustomers</a:t>
            </a:r>
            <a:r>
              <a:rPr lang="en-US" dirty="0" smtClean="0"/>
              <a:t> for your extranet. In this scenario you probably want separate search and profiles. And now you have found the reason to have multiple SSPs. You don't want to share information you want unique information for both. </a:t>
            </a:r>
          </a:p>
          <a:p>
            <a:r>
              <a:rPr lang="en-US" dirty="0" smtClean="0"/>
              <a:t>Another advantage of SSPs </a:t>
            </a:r>
          </a:p>
          <a:p>
            <a:r>
              <a:rPr lang="en-US" dirty="0" smtClean="0"/>
              <a:t>Separation of roles. In some medium and large environments it is not uncommon to have one group administering the physical server farm while another group needs to just maintain search. Well the SSP concept makes this very easy. Since the SSP is its own SharePoint site collection you can define a users access so they can NOT access central administration but they CAN access the SSP. And once they get into the SSP you can even limit them. Once inside the SSP you can determine if they can: </a:t>
            </a:r>
          </a:p>
          <a:p>
            <a:r>
              <a:rPr lang="en-US" dirty="0" smtClean="0"/>
              <a:t>Manage user profiles </a:t>
            </a:r>
          </a:p>
          <a:p>
            <a:r>
              <a:rPr lang="en-US" dirty="0" smtClean="0"/>
              <a:t>Manage audiences </a:t>
            </a:r>
          </a:p>
          <a:p>
            <a:r>
              <a:rPr lang="en-US" dirty="0" smtClean="0"/>
              <a:t>Manage permissions </a:t>
            </a:r>
          </a:p>
          <a:p>
            <a:r>
              <a:rPr lang="en-US" dirty="0" smtClean="0"/>
              <a:t>Manage usage analytics </a:t>
            </a:r>
          </a:p>
          <a:p>
            <a:r>
              <a:rPr lang="en-US" dirty="0" smtClean="0"/>
              <a:t>Best I can tell if you give them access to the SSP all of the other SSP functions they will have rights to. Guess it needs more testing. </a:t>
            </a:r>
          </a:p>
          <a:p>
            <a:r>
              <a:rPr lang="en-US" dirty="0" smtClean="0"/>
              <a:t>Still this separation of services from the actual administration of the server can be quite useful. Epically in companies where the less access I give a user the better. </a:t>
            </a:r>
          </a:p>
          <a:p>
            <a:r>
              <a:rPr lang="en-US" dirty="0" smtClean="0"/>
              <a:t>Moral of the story </a:t>
            </a:r>
          </a:p>
          <a:p>
            <a:r>
              <a:rPr lang="en-US" dirty="0" smtClean="0"/>
              <a:t>SSPs are very helpful and important to understand. They should be part of your initial planning. They can be secured at a very granular level or they can be give broad access. Just mark this topic down as something else you need to full think through before you start rolling out SharePoint. And when all else fails just have one SSP. </a:t>
            </a:r>
          </a:p>
          <a:p>
            <a:endParaRPr lang="en-US" dirty="0"/>
          </a:p>
        </p:txBody>
      </p:sp>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11</a:t>
            </a:fld>
            <a:endParaRPr lang="en-US"/>
          </a:p>
        </p:txBody>
      </p:sp>
      <p:sp>
        <p:nvSpPr>
          <p:cNvPr id="13" name="Slide Image Placeholder 12"/>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01 - SharePoint 2007</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3490" name="Picture 2" descr="http://intranet.sharepointblackops.com/CriticalPath/Logo%20Concepts/booth/booth_image.jpg"/>
          <p:cNvPicPr>
            <a:picLocks noChangeAspect="1" noChangeArrowheads="1"/>
          </p:cNvPicPr>
          <p:nvPr userDrawn="1"/>
        </p:nvPicPr>
        <p:blipFill>
          <a:blip r:embed="rId2">
            <a:duotone>
              <a:prstClr val="black"/>
              <a:schemeClr val="accent2">
                <a:tint val="45000"/>
                <a:satMod val="400000"/>
              </a:schemeClr>
            </a:duotone>
          </a:blip>
          <a:srcRect t="21137"/>
          <a:stretch>
            <a:fillRect/>
          </a:stretch>
        </p:blipFill>
        <p:spPr bwMode="auto">
          <a:xfrm>
            <a:off x="0" y="2057400"/>
            <a:ext cx="9144000" cy="4800600"/>
          </a:xfrm>
          <a:prstGeom prst="rect">
            <a:avLst/>
          </a:prstGeom>
          <a:noFill/>
        </p:spPr>
      </p:pic>
      <p:sp>
        <p:nvSpPr>
          <p:cNvPr id="12" name="Rectangle 11"/>
          <p:cNvSpPr/>
          <p:nvPr userDrawn="1"/>
        </p:nvSpPr>
        <p:spPr>
          <a:xfrm>
            <a:off x="0" y="2133600"/>
            <a:ext cx="9144000" cy="47244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2057400"/>
            <a:ext cx="91440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userDrawn="1"/>
        </p:nvSpPr>
        <p:spPr>
          <a:xfrm>
            <a:off x="0" y="0"/>
            <a:ext cx="6400800" cy="205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a:xfrm>
            <a:off x="304800" y="3406775"/>
            <a:ext cx="8534400" cy="1470025"/>
          </a:xfrm>
        </p:spPr>
        <p:txBody>
          <a:bodyPr anchor="b" anchorCtr="0"/>
          <a:lstStyle>
            <a:lvl1pPr algn="ctr">
              <a:defRPr sz="40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04800" y="4876800"/>
            <a:ext cx="8534400" cy="1143000"/>
          </a:xfrm>
        </p:spPr>
        <p:txBody>
          <a:bodyPr anchor="t" anchorCtr="0"/>
          <a:lstStyle>
            <a:lvl1pPr marL="0" indent="0" algn="ctr">
              <a:buNone/>
              <a:defRPr>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3"/>
          <a:srcRect/>
          <a:stretch>
            <a:fillRect/>
          </a:stretch>
        </p:blipFill>
        <p:spPr bwMode="auto">
          <a:xfrm>
            <a:off x="6705600" y="304800"/>
            <a:ext cx="2042974" cy="16002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762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flipH="1">
            <a:off x="6400800" y="0"/>
            <a:ext cx="45719"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24" name="Text Placeholder 23"/>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143000" y="0"/>
            <a:ext cx="6324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0"/>
            <a:ext cx="8382000" cy="9906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a:xfrm>
            <a:off x="0" y="99060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8"/>
          <a:srcRect/>
          <a:stretch>
            <a:fillRect/>
          </a:stretch>
        </p:blipFill>
        <p:spPr bwMode="auto">
          <a:xfrm>
            <a:off x="8613912" y="76863"/>
            <a:ext cx="456537" cy="456537"/>
          </a:xfrm>
          <a:prstGeom prst="rect">
            <a:avLst/>
          </a:prstGeom>
          <a:noFill/>
          <a:ln w="3175">
            <a:solidFill>
              <a:schemeClr val="bg1">
                <a:lumMod val="50000"/>
              </a:schemeClr>
            </a:solid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 id="2147483658"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tx1"/>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SharePoint Professional Administration</a:t>
            </a:r>
          </a:p>
        </p:txBody>
      </p:sp>
      <p:sp>
        <p:nvSpPr>
          <p:cNvPr id="3" name="Subtitle 2"/>
          <p:cNvSpPr>
            <a:spLocks noGrp="1"/>
          </p:cNvSpPr>
          <p:nvPr>
            <p:ph type="subTitle" idx="1"/>
          </p:nvPr>
        </p:nvSpPr>
        <p:spPr/>
        <p:txBody>
          <a:bodyPr/>
          <a:lstStyle/>
          <a:p>
            <a:r>
              <a:rPr lang="en-US" dirty="0" smtClean="0"/>
              <a:t>SPA 401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MOSS 2007</a:t>
            </a:r>
            <a:endParaRPr lang="en-US" dirty="0"/>
          </a:p>
        </p:txBody>
      </p:sp>
      <p:sp>
        <p:nvSpPr>
          <p:cNvPr id="3" name="Text Placeholder 2"/>
          <p:cNvSpPr>
            <a:spLocks noGrp="1"/>
          </p:cNvSpPr>
          <p:nvPr>
            <p:ph type="body" idx="1"/>
          </p:nvPr>
        </p:nvSpPr>
        <p:spPr/>
        <p:txBody>
          <a:bodyPr/>
          <a:lstStyle/>
          <a:p>
            <a:r>
              <a:rPr lang="en-US" dirty="0" smtClean="0"/>
              <a:t>Microsoft Office SharePoint Server 2007</a:t>
            </a:r>
          </a:p>
          <a:p>
            <a:r>
              <a:rPr lang="en-US" dirty="0" smtClean="0"/>
              <a:t>Requires both a per server license and CALs</a:t>
            </a:r>
          </a:p>
          <a:p>
            <a:r>
              <a:rPr lang="en-US" dirty="0" smtClean="0"/>
              <a:t>Usage:</a:t>
            </a:r>
          </a:p>
          <a:p>
            <a:pPr lvl="1"/>
            <a:r>
              <a:rPr lang="en-US" dirty="0" smtClean="0"/>
              <a:t>Organization and aggregation (Intranet site)</a:t>
            </a:r>
          </a:p>
          <a:p>
            <a:pPr lvl="1"/>
            <a:r>
              <a:rPr lang="en-US" dirty="0" smtClean="0"/>
              <a:t>Publishing controlled sites (Internet site)</a:t>
            </a:r>
          </a:p>
          <a:p>
            <a:r>
              <a:rPr lang="en-US" dirty="0" smtClean="0"/>
              <a:t>Has reusable, centrally managed services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Services</a:t>
            </a:r>
            <a:endParaRPr lang="en-US" dirty="0"/>
          </a:p>
        </p:txBody>
      </p:sp>
      <p:sp>
        <p:nvSpPr>
          <p:cNvPr id="3" name="Text Placeholder 2"/>
          <p:cNvSpPr>
            <a:spLocks noGrp="1"/>
          </p:cNvSpPr>
          <p:nvPr>
            <p:ph type="body" idx="1"/>
          </p:nvPr>
        </p:nvSpPr>
        <p:spPr/>
        <p:txBody>
          <a:bodyPr>
            <a:normAutofit/>
          </a:bodyPr>
          <a:lstStyle/>
          <a:p>
            <a:r>
              <a:rPr lang="en-US" dirty="0" smtClean="0"/>
              <a:t>The Shared Services Provider (SSP) allows…</a:t>
            </a:r>
          </a:p>
          <a:p>
            <a:pPr lvl="1"/>
            <a:r>
              <a:rPr lang="en-US" dirty="0" smtClean="0"/>
              <a:t>Service to be shared across</a:t>
            </a:r>
          </a:p>
          <a:p>
            <a:pPr lvl="2"/>
            <a:r>
              <a:rPr lang="en-US" dirty="0" smtClean="0"/>
              <a:t>Web Applications</a:t>
            </a:r>
          </a:p>
          <a:p>
            <a:pPr lvl="2"/>
            <a:r>
              <a:rPr lang="en-US" dirty="0" smtClean="0"/>
              <a:t>SharePoint Farms</a:t>
            </a:r>
          </a:p>
          <a:p>
            <a:r>
              <a:rPr lang="en-US" dirty="0" smtClean="0"/>
              <a:t>Think of a parent-child relationship.  </a:t>
            </a:r>
          </a:p>
          <a:p>
            <a:r>
              <a:rPr lang="en-US" dirty="0" smtClean="0"/>
              <a:t>MOSS Only Feature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SSP Services Available</a:t>
            </a:r>
            <a:endParaRPr lang="en-US" dirty="0"/>
          </a:p>
        </p:txBody>
      </p:sp>
      <p:sp>
        <p:nvSpPr>
          <p:cNvPr id="3" name="Text Placeholder 2"/>
          <p:cNvSpPr>
            <a:spLocks noGrp="1"/>
          </p:cNvSpPr>
          <p:nvPr>
            <p:ph type="body" idx="1"/>
          </p:nvPr>
        </p:nvSpPr>
        <p:spPr/>
        <p:txBody>
          <a:bodyPr/>
          <a:lstStyle/>
          <a:p>
            <a:r>
              <a:rPr lang="en-US" dirty="0" smtClean="0"/>
              <a:t>Services such as:</a:t>
            </a:r>
          </a:p>
          <a:p>
            <a:pPr lvl="1"/>
            <a:r>
              <a:rPr lang="en-US" dirty="0" smtClean="0"/>
              <a:t>Search</a:t>
            </a:r>
          </a:p>
          <a:p>
            <a:pPr lvl="1"/>
            <a:r>
              <a:rPr lang="en-US" dirty="0" smtClean="0"/>
              <a:t>Profiles and Audiences</a:t>
            </a:r>
          </a:p>
          <a:p>
            <a:pPr lvl="1"/>
            <a:r>
              <a:rPr lang="en-US" dirty="0" smtClean="0"/>
              <a:t>My Sites</a:t>
            </a:r>
          </a:p>
          <a:p>
            <a:pPr lvl="1"/>
            <a:r>
              <a:rPr lang="en-US" dirty="0" smtClean="0"/>
              <a:t>Excel Services</a:t>
            </a:r>
          </a:p>
          <a:p>
            <a:pPr lvl="1"/>
            <a:r>
              <a:rPr lang="en-US" dirty="0" smtClean="0"/>
              <a:t>BDC</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MOSS come from?</a:t>
            </a:r>
            <a:endParaRPr lang="en-US" dirty="0"/>
          </a:p>
        </p:txBody>
      </p:sp>
      <p:sp>
        <p:nvSpPr>
          <p:cNvPr id="3" name="Text Placeholder 2"/>
          <p:cNvSpPr>
            <a:spLocks noGrp="1"/>
          </p:cNvSpPr>
          <p:nvPr>
            <p:ph type="body" idx="1"/>
          </p:nvPr>
        </p:nvSpPr>
        <p:spPr/>
        <p:txBody>
          <a:bodyPr/>
          <a:lstStyle/>
          <a:p>
            <a:r>
              <a:rPr lang="en-US" dirty="0" smtClean="0"/>
              <a:t>A collaboration of several Microsoft technologies</a:t>
            </a:r>
          </a:p>
          <a:p>
            <a:pPr lvl="1"/>
            <a:r>
              <a:rPr lang="en-US" dirty="0" smtClean="0"/>
              <a:t>WSS (collaboration)</a:t>
            </a:r>
          </a:p>
          <a:p>
            <a:pPr lvl="1"/>
            <a:r>
              <a:rPr lang="en-US" dirty="0" smtClean="0"/>
              <a:t>SPS 2003 (aggregation)</a:t>
            </a:r>
          </a:p>
          <a:p>
            <a:pPr lvl="1"/>
            <a:r>
              <a:rPr lang="en-US" dirty="0" smtClean="0"/>
              <a:t>CMS 2002 (web publishing)</a:t>
            </a:r>
          </a:p>
          <a:p>
            <a:endParaRPr lang="en-US" dirty="0" smtClean="0"/>
          </a:p>
          <a:p>
            <a:r>
              <a:rPr lang="en-US" dirty="0" smtClean="0"/>
              <a:t>Opens doors for standardizing on one technology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Several options to choose from</a:t>
            </a:r>
            <a:endParaRPr lang="en-US" dirty="0"/>
          </a:p>
        </p:txBody>
      </p:sp>
      <p:sp>
        <p:nvSpPr>
          <p:cNvPr id="3" name="Text Placeholder 2"/>
          <p:cNvSpPr>
            <a:spLocks noGrp="1"/>
          </p:cNvSpPr>
          <p:nvPr>
            <p:ph type="body" idx="1"/>
          </p:nvPr>
        </p:nvSpPr>
        <p:spPr/>
        <p:txBody>
          <a:bodyPr/>
          <a:lstStyle/>
          <a:p>
            <a:r>
              <a:rPr lang="en-US" dirty="0" smtClean="0"/>
              <a:t>Two Main Choices</a:t>
            </a:r>
          </a:p>
          <a:p>
            <a:pPr lvl="1"/>
            <a:r>
              <a:rPr lang="en-US" dirty="0" smtClean="0"/>
              <a:t>MOSS 2007 Standard</a:t>
            </a:r>
          </a:p>
          <a:p>
            <a:pPr lvl="1"/>
            <a:r>
              <a:rPr lang="en-US" dirty="0" smtClean="0"/>
              <a:t>MOSS 2007 Enterprise	</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MOSS 2007 Standard</a:t>
            </a:r>
            <a:endParaRPr lang="en-US" dirty="0"/>
          </a:p>
        </p:txBody>
      </p:sp>
      <p:sp>
        <p:nvSpPr>
          <p:cNvPr id="3" name="Text Placeholder 2"/>
          <p:cNvSpPr>
            <a:spLocks noGrp="1"/>
          </p:cNvSpPr>
          <p:nvPr>
            <p:ph type="body" idx="1"/>
          </p:nvPr>
        </p:nvSpPr>
        <p:spPr/>
        <p:txBody>
          <a:bodyPr>
            <a:normAutofit/>
          </a:bodyPr>
          <a:lstStyle/>
          <a:p>
            <a:r>
              <a:rPr lang="en-US" dirty="0" smtClean="0"/>
              <a:t>Some key features</a:t>
            </a:r>
          </a:p>
          <a:p>
            <a:pPr lvl="1"/>
            <a:r>
              <a:rPr lang="en-US" dirty="0" smtClean="0"/>
              <a:t>Portal template for building your intranet</a:t>
            </a:r>
          </a:p>
          <a:p>
            <a:pPr lvl="1"/>
            <a:r>
              <a:rPr lang="en-US" dirty="0" smtClean="0"/>
              <a:t>User Profiles, Social networking and My Sites</a:t>
            </a:r>
          </a:p>
          <a:p>
            <a:pPr lvl="1"/>
            <a:r>
              <a:rPr lang="en-US" dirty="0" smtClean="0"/>
              <a:t>Site Directory for organizing sites in the enterprise</a:t>
            </a:r>
          </a:p>
          <a:p>
            <a:pPr lvl="1"/>
            <a:r>
              <a:rPr lang="en-US" dirty="0" smtClean="0"/>
              <a:t>Rollup web parts for aggregating info</a:t>
            </a:r>
          </a:p>
          <a:p>
            <a:pPr lvl="1"/>
            <a:r>
              <a:rPr lang="en-US" dirty="0" smtClean="0"/>
              <a:t>Enterprise search</a:t>
            </a:r>
          </a:p>
          <a:p>
            <a:pPr lvl="1"/>
            <a:r>
              <a:rPr lang="en-US" dirty="0" smtClean="0"/>
              <a:t>Publishing features</a:t>
            </a:r>
          </a:p>
          <a:p>
            <a:pPr lvl="1"/>
            <a:r>
              <a:rPr lang="en-US" dirty="0" smtClean="0"/>
              <a:t>Built in workflows</a:t>
            </a:r>
          </a:p>
          <a:p>
            <a:pPr lvl="1"/>
            <a:r>
              <a:rPr lang="en-US" dirty="0" smtClean="0"/>
              <a:t>Records Management</a:t>
            </a:r>
          </a:p>
          <a:p>
            <a:pPr lvl="1">
              <a:buNone/>
            </a:pPr>
            <a:endParaRPr lang="en-US" dirty="0" smtClean="0"/>
          </a:p>
          <a:p>
            <a:pPr lvl="1"/>
            <a:endParaRPr lang="en-US" dirty="0" smtClean="0"/>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MOSS 2007 Enterprise</a:t>
            </a:r>
            <a:endParaRPr lang="en-US" dirty="0"/>
          </a:p>
        </p:txBody>
      </p:sp>
      <p:sp>
        <p:nvSpPr>
          <p:cNvPr id="3" name="Text Placeholder 2"/>
          <p:cNvSpPr>
            <a:spLocks noGrp="1"/>
          </p:cNvSpPr>
          <p:nvPr>
            <p:ph type="body" idx="1"/>
          </p:nvPr>
        </p:nvSpPr>
        <p:spPr/>
        <p:txBody>
          <a:bodyPr>
            <a:normAutofit/>
          </a:bodyPr>
          <a:lstStyle/>
          <a:p>
            <a:r>
              <a:rPr lang="en-US" dirty="0" smtClean="0"/>
              <a:t>Everything from standard edition plus</a:t>
            </a:r>
          </a:p>
          <a:p>
            <a:pPr lvl="1"/>
            <a:r>
              <a:rPr lang="en-US" dirty="0" smtClean="0"/>
              <a:t>BDC </a:t>
            </a:r>
          </a:p>
          <a:p>
            <a:pPr lvl="1"/>
            <a:r>
              <a:rPr lang="en-US" dirty="0" smtClean="0"/>
              <a:t>Forms Server </a:t>
            </a:r>
          </a:p>
          <a:p>
            <a:pPr lvl="1"/>
            <a:r>
              <a:rPr lang="en-US" dirty="0" smtClean="0"/>
              <a:t>Excel Services</a:t>
            </a:r>
          </a:p>
          <a:p>
            <a:pPr lvl="1"/>
            <a:r>
              <a:rPr lang="en-US" dirty="0" smtClean="0"/>
              <a:t>More web parts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Server 2007</a:t>
            </a:r>
            <a:endParaRPr lang="en-US" dirty="0"/>
          </a:p>
        </p:txBody>
      </p:sp>
      <p:sp>
        <p:nvSpPr>
          <p:cNvPr id="3" name="Text Placeholder 2"/>
          <p:cNvSpPr>
            <a:spLocks noGrp="1"/>
          </p:cNvSpPr>
          <p:nvPr>
            <p:ph type="body" idx="1"/>
          </p:nvPr>
        </p:nvSpPr>
        <p:spPr/>
        <p:txBody>
          <a:bodyPr/>
          <a:lstStyle/>
          <a:p>
            <a:r>
              <a:rPr lang="en-US" dirty="0" smtClean="0"/>
              <a:t>Can be bought separate of MOSS</a:t>
            </a:r>
          </a:p>
          <a:p>
            <a:r>
              <a:rPr lang="en-US" dirty="0" smtClean="0"/>
              <a:t>Licensed per server + CALs</a:t>
            </a:r>
          </a:p>
          <a:p>
            <a:r>
              <a:rPr lang="en-US" dirty="0" smtClean="0"/>
              <a:t>Unlimited Internet edition available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MOSS 2007 Internet Edition</a:t>
            </a:r>
            <a:endParaRPr lang="en-US" dirty="0"/>
          </a:p>
        </p:txBody>
      </p:sp>
      <p:sp>
        <p:nvSpPr>
          <p:cNvPr id="3" name="Text Placeholder 2"/>
          <p:cNvSpPr>
            <a:spLocks noGrp="1"/>
          </p:cNvSpPr>
          <p:nvPr>
            <p:ph type="body" idx="1"/>
          </p:nvPr>
        </p:nvSpPr>
        <p:spPr/>
        <p:txBody>
          <a:bodyPr/>
          <a:lstStyle/>
          <a:p>
            <a:r>
              <a:rPr lang="en-US" dirty="0" smtClean="0"/>
              <a:t>Same features as MOSS Enterprise.</a:t>
            </a:r>
          </a:p>
          <a:p>
            <a:r>
              <a:rPr lang="en-US" dirty="0" smtClean="0"/>
              <a:t>Allows unlimited </a:t>
            </a:r>
            <a:r>
              <a:rPr lang="en-US" u="sng" dirty="0" smtClean="0"/>
              <a:t>NON EMPLOYEE</a:t>
            </a:r>
            <a:r>
              <a:rPr lang="en-US" dirty="0" smtClean="0"/>
              <a:t> access</a:t>
            </a:r>
          </a:p>
          <a:p>
            <a:r>
              <a:rPr lang="en-US" dirty="0" smtClean="0"/>
              <a:t>Licensed per server, no CALs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Walkthrough MOSS sites</a:t>
            </a:r>
            <a:endParaRPr lang="en-US" dirty="0"/>
          </a:p>
        </p:txBody>
      </p:sp>
      <p:sp>
        <p:nvSpPr>
          <p:cNvPr id="3" name="Text Placeholder 2"/>
          <p:cNvSpPr>
            <a:spLocks noGrp="1"/>
          </p:cNvSpPr>
          <p:nvPr>
            <p:ph type="body" idx="1"/>
          </p:nvPr>
        </p:nvSpPr>
        <p:spPr/>
        <p:txBody>
          <a:bodyPr/>
          <a:lstStyle/>
          <a:p>
            <a:r>
              <a:rPr lang="en-US" dirty="0" smtClean="0"/>
              <a:t>Check out typical collaboration environment</a:t>
            </a:r>
          </a:p>
          <a:p>
            <a:r>
              <a:rPr lang="en-US" dirty="0" smtClean="0"/>
              <a:t>Check out public websites</a:t>
            </a:r>
          </a:p>
          <a:p>
            <a:pPr lvl="1"/>
            <a:r>
              <a:rPr lang="en-US" dirty="0" smtClean="0"/>
              <a:t>www.sharepoint911.com</a:t>
            </a:r>
          </a:p>
          <a:p>
            <a:pPr lvl="1"/>
            <a:r>
              <a:rPr lang="en-US" dirty="0" smtClean="0"/>
              <a:t>www.sqlpass.org</a:t>
            </a:r>
          </a:p>
          <a:p>
            <a:pPr lvl="1"/>
            <a:r>
              <a:rPr lang="en-US" dirty="0" smtClean="0"/>
              <a:t>www.paulmitchell.com</a:t>
            </a:r>
          </a:p>
          <a:p>
            <a:pPr lvl="1"/>
            <a:r>
              <a:rPr lang="en-US" dirty="0" smtClean="0"/>
              <a:t>www.hedkandi.com</a:t>
            </a:r>
          </a:p>
          <a:p>
            <a:pPr lvl="1"/>
            <a:r>
              <a:rPr lang="en-US" dirty="0" smtClean="0"/>
              <a:t>www.ocps.net</a:t>
            </a:r>
          </a:p>
          <a:p>
            <a:pPr lvl="1"/>
            <a:r>
              <a:rPr lang="en-US" dirty="0" smtClean="0"/>
              <a:t>www.directenergy.com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l"/>
            <a:r>
              <a:rPr lang="en-US" sz="3600" dirty="0"/>
              <a:t>Who Am I?</a:t>
            </a:r>
          </a:p>
        </p:txBody>
      </p:sp>
      <p:pic>
        <p:nvPicPr>
          <p:cNvPr id="3076" name="Picture 4" descr="MVP_FullColor_ForScreen_small"/>
          <p:cNvPicPr>
            <a:picLocks noChangeAspect="1" noChangeArrowheads="1"/>
          </p:cNvPicPr>
          <p:nvPr/>
        </p:nvPicPr>
        <p:blipFill>
          <a:blip r:embed="rId2"/>
          <a:srcRect/>
          <a:stretch>
            <a:fillRect/>
          </a:stretch>
        </p:blipFill>
        <p:spPr bwMode="auto">
          <a:xfrm>
            <a:off x="7696200" y="2819400"/>
            <a:ext cx="925513" cy="1447800"/>
          </a:xfrm>
          <a:prstGeom prst="rect">
            <a:avLst/>
          </a:prstGeom>
          <a:noFill/>
        </p:spPr>
      </p:pic>
      <p:pic>
        <p:nvPicPr>
          <p:cNvPr id="5" name="Picture 4" descr="16.tif"/>
          <p:cNvPicPr>
            <a:picLocks noChangeAspect="1"/>
          </p:cNvPicPr>
          <p:nvPr/>
        </p:nvPicPr>
        <p:blipFill>
          <a:blip r:embed="rId3" cstate="print"/>
          <a:stretch>
            <a:fillRect/>
          </a:stretch>
        </p:blipFill>
        <p:spPr>
          <a:xfrm>
            <a:off x="7239000" y="1219200"/>
            <a:ext cx="1676399" cy="1295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075" name="Rectangle 3"/>
          <p:cNvSpPr>
            <a:spLocks noGrp="1" noChangeArrowheads="1"/>
          </p:cNvSpPr>
          <p:nvPr>
            <p:ph type="body" idx="1"/>
          </p:nvPr>
        </p:nvSpPr>
        <p:spPr/>
        <p:txBody>
          <a:bodyPr/>
          <a:lstStyle/>
          <a:p>
            <a:pPr>
              <a:lnSpc>
                <a:spcPct val="90000"/>
              </a:lnSpc>
            </a:pPr>
            <a:r>
              <a:rPr lang="en-US" sz="3600" dirty="0"/>
              <a:t>Shane Young</a:t>
            </a:r>
          </a:p>
          <a:p>
            <a:pPr>
              <a:lnSpc>
                <a:spcPct val="90000"/>
              </a:lnSpc>
            </a:pPr>
            <a:r>
              <a:rPr lang="en-US" sz="2800" dirty="0" smtClean="0"/>
              <a:t>Owner </a:t>
            </a:r>
            <a:r>
              <a:rPr lang="en-US" sz="2800" dirty="0"/>
              <a:t>of SharePoint911.com</a:t>
            </a:r>
          </a:p>
          <a:p>
            <a:pPr>
              <a:lnSpc>
                <a:spcPct val="90000"/>
              </a:lnSpc>
            </a:pPr>
            <a:r>
              <a:rPr lang="en-US" sz="2800" dirty="0" smtClean="0"/>
              <a:t>Microsoft Office SharePoint Server MVP</a:t>
            </a:r>
          </a:p>
          <a:p>
            <a:pPr>
              <a:lnSpc>
                <a:spcPct val="90000"/>
              </a:lnSpc>
            </a:pPr>
            <a:r>
              <a:rPr lang="en-US" sz="2800" dirty="0" smtClean="0"/>
              <a:t>Consultant</a:t>
            </a:r>
            <a:r>
              <a:rPr lang="en-US" sz="2800" dirty="0"/>
              <a:t>, Trainer, Writer, &amp; Speaker </a:t>
            </a:r>
          </a:p>
          <a:p>
            <a:pPr lvl="1">
              <a:lnSpc>
                <a:spcPct val="90000"/>
              </a:lnSpc>
            </a:pPr>
            <a:r>
              <a:rPr lang="en-US" sz="2400" dirty="0" smtClean="0">
                <a:solidFill>
                  <a:schemeClr val="tx1"/>
                </a:solidFill>
              </a:rPr>
              <a:t>shane@sharepoint911.com</a:t>
            </a:r>
            <a:endParaRPr lang="en-US" sz="2400" dirty="0">
              <a:solidFill>
                <a:schemeClr val="tx1"/>
              </a:solidFill>
            </a:endParaRPr>
          </a:p>
          <a:p>
            <a:pPr lvl="1">
              <a:lnSpc>
                <a:spcPct val="90000"/>
              </a:lnSpc>
            </a:pPr>
            <a:r>
              <a:rPr lang="en-US" sz="2400" dirty="0" smtClean="0"/>
              <a:t>Blog</a:t>
            </a:r>
          </a:p>
          <a:p>
            <a:pPr lvl="2">
              <a:lnSpc>
                <a:spcPct val="90000"/>
              </a:lnSpc>
            </a:pPr>
            <a:r>
              <a:rPr lang="en-US" sz="2000" dirty="0" smtClean="0"/>
              <a:t> </a:t>
            </a:r>
            <a:r>
              <a:rPr lang="en-US" sz="2000" dirty="0"/>
              <a:t>http://msmvps.com/shane</a:t>
            </a:r>
          </a:p>
          <a:p>
            <a:pPr lvl="1">
              <a:lnSpc>
                <a:spcPct val="90000"/>
              </a:lnSpc>
            </a:pPr>
            <a:r>
              <a:rPr lang="en-US" sz="2400" dirty="0"/>
              <a:t>SharePoint Consulting</a:t>
            </a:r>
          </a:p>
          <a:p>
            <a:pPr lvl="2">
              <a:lnSpc>
                <a:spcPct val="90000"/>
              </a:lnSpc>
            </a:pPr>
            <a:r>
              <a:rPr lang="en-US" sz="2000" dirty="0"/>
              <a:t>http://www.sharepoint911.com</a:t>
            </a:r>
          </a:p>
          <a:p>
            <a:pPr lvl="1">
              <a:lnSpc>
                <a:spcPct val="90000"/>
              </a:lnSpc>
            </a:pPr>
            <a:r>
              <a:rPr lang="en-US" sz="2400" dirty="0"/>
              <a:t>SharePoint Training</a:t>
            </a:r>
          </a:p>
          <a:p>
            <a:pPr lvl="2">
              <a:lnSpc>
                <a:spcPct val="90000"/>
              </a:lnSpc>
            </a:pPr>
            <a:r>
              <a:rPr lang="en-US" sz="2000" dirty="0" smtClean="0"/>
              <a:t>http://www.CriticalPathTraining.net</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Server 2008</a:t>
            </a:r>
            <a:endParaRPr lang="en-US" dirty="0"/>
          </a:p>
        </p:txBody>
      </p:sp>
      <p:sp>
        <p:nvSpPr>
          <p:cNvPr id="3" name="Text Placeholder 2"/>
          <p:cNvSpPr>
            <a:spLocks noGrp="1"/>
          </p:cNvSpPr>
          <p:nvPr>
            <p:ph type="body" idx="1"/>
          </p:nvPr>
        </p:nvSpPr>
        <p:spPr/>
        <p:txBody>
          <a:bodyPr/>
          <a:lstStyle/>
          <a:p>
            <a:r>
              <a:rPr lang="en-US" dirty="0" smtClean="0"/>
              <a:t>Throw away your search appliances!</a:t>
            </a:r>
          </a:p>
          <a:p>
            <a:r>
              <a:rPr lang="en-US" smtClean="0"/>
              <a:t>http://www.microsoft.com/enterprisesearch/serverproducts/searchserver/default.aspx</a:t>
            </a:r>
            <a:endParaRPr lang="en-US" dirty="0" smtClean="0"/>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SharePoint Servers</a:t>
            </a:r>
            <a:endParaRPr lang="en-US" dirty="0"/>
          </a:p>
        </p:txBody>
      </p:sp>
      <p:sp>
        <p:nvSpPr>
          <p:cNvPr id="3" name="Text Placeholder 2"/>
          <p:cNvSpPr>
            <a:spLocks noGrp="1"/>
          </p:cNvSpPr>
          <p:nvPr>
            <p:ph type="body" idx="1"/>
          </p:nvPr>
        </p:nvSpPr>
        <p:spPr/>
        <p:txBody>
          <a:bodyPr/>
          <a:lstStyle/>
          <a:p>
            <a:r>
              <a:rPr lang="en-US" dirty="0" smtClean="0"/>
              <a:t>Windows Server 2003</a:t>
            </a:r>
          </a:p>
          <a:p>
            <a:r>
              <a:rPr lang="en-US" dirty="0" smtClean="0"/>
              <a:t>SQL Server 2000 or 2005</a:t>
            </a:r>
          </a:p>
          <a:p>
            <a:r>
              <a:rPr lang="en-US" dirty="0" smtClean="0"/>
              <a:t>Email Server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Server 2003</a:t>
            </a:r>
            <a:endParaRPr lang="en-US" dirty="0"/>
          </a:p>
        </p:txBody>
      </p:sp>
      <p:sp>
        <p:nvSpPr>
          <p:cNvPr id="3" name="Text Placeholder 2"/>
          <p:cNvSpPr>
            <a:spLocks noGrp="1"/>
          </p:cNvSpPr>
          <p:nvPr>
            <p:ph type="body" idx="1"/>
          </p:nvPr>
        </p:nvSpPr>
        <p:spPr/>
        <p:txBody>
          <a:bodyPr/>
          <a:lstStyle/>
          <a:p>
            <a:r>
              <a:rPr lang="en-US" dirty="0" smtClean="0"/>
              <a:t>Install on W2K3 SP1 or later</a:t>
            </a:r>
          </a:p>
          <a:p>
            <a:pPr lvl="1"/>
            <a:r>
              <a:rPr lang="en-US" dirty="0" smtClean="0"/>
              <a:t>Works fine with R2</a:t>
            </a:r>
          </a:p>
          <a:p>
            <a:r>
              <a:rPr lang="en-US" dirty="0" smtClean="0"/>
              <a:t>All editions of server are supported.  </a:t>
            </a:r>
          </a:p>
          <a:p>
            <a:pPr lvl="1"/>
            <a:r>
              <a:rPr lang="en-US" dirty="0" smtClean="0"/>
              <a:t>Web edition require separate SQL Server</a:t>
            </a:r>
          </a:p>
          <a:p>
            <a:r>
              <a:rPr lang="en-US" dirty="0" smtClean="0"/>
              <a:t>Other pieces</a:t>
            </a:r>
          </a:p>
          <a:p>
            <a:pPr lvl="1"/>
            <a:r>
              <a:rPr lang="en-US" dirty="0" smtClean="0"/>
              <a:t>.NET 3.0</a:t>
            </a:r>
          </a:p>
          <a:p>
            <a:pPr lvl="1"/>
            <a:r>
              <a:rPr lang="en-US" dirty="0" smtClean="0"/>
              <a:t>IIS (common files, WWW, &amp; SMTP)</a:t>
            </a:r>
          </a:p>
          <a:p>
            <a:pPr lvl="1"/>
            <a:r>
              <a:rPr lang="en-US" dirty="0" smtClean="0"/>
              <a:t>AD required for multi server deployment </a:t>
            </a:r>
          </a:p>
          <a:p>
            <a:pPr lvl="2"/>
            <a:r>
              <a:rPr lang="en-US" dirty="0" smtClean="0"/>
              <a:t>NT 4 domain does not work</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Server 2008</a:t>
            </a:r>
            <a:endParaRPr lang="en-US" dirty="0"/>
          </a:p>
        </p:txBody>
      </p:sp>
      <p:sp>
        <p:nvSpPr>
          <p:cNvPr id="3" name="Text Placeholder 2"/>
          <p:cNvSpPr>
            <a:spLocks noGrp="1"/>
          </p:cNvSpPr>
          <p:nvPr>
            <p:ph type="body" idx="1"/>
          </p:nvPr>
        </p:nvSpPr>
        <p:spPr/>
        <p:txBody>
          <a:bodyPr/>
          <a:lstStyle/>
          <a:p>
            <a:r>
              <a:rPr lang="en-US" dirty="0" smtClean="0"/>
              <a:t>Supported as long as you are running SP1 for SharePoint</a:t>
            </a:r>
          </a:p>
          <a:p>
            <a:pPr lvl="1"/>
            <a:r>
              <a:rPr lang="en-US" dirty="0" smtClean="0"/>
              <a:t>This means you will have to slipstream the install</a:t>
            </a:r>
          </a:p>
          <a:p>
            <a:pPr lvl="1"/>
            <a:endParaRPr lang="en-US" dirty="0" smtClean="0"/>
          </a:p>
          <a:p>
            <a:r>
              <a:rPr lang="en-US" dirty="0" smtClean="0"/>
              <a:t>http://blogs.msdn.com/sharepoint/archive/2008/01/16/windows-server-2008-and-sharepoint-resources.aspx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Hardware Requirements</a:t>
            </a:r>
            <a:endParaRPr lang="en-US" dirty="0"/>
          </a:p>
        </p:txBody>
      </p:sp>
      <p:sp>
        <p:nvSpPr>
          <p:cNvPr id="3" name="Text Placeholder 2"/>
          <p:cNvSpPr>
            <a:spLocks noGrp="1"/>
          </p:cNvSpPr>
          <p:nvPr>
            <p:ph type="body" idx="1"/>
          </p:nvPr>
        </p:nvSpPr>
        <p:spPr/>
        <p:txBody>
          <a:bodyPr/>
          <a:lstStyle/>
          <a:p>
            <a:r>
              <a:rPr lang="en-US" dirty="0" smtClean="0"/>
              <a:t>From Microsoft: (Single Server MOSS Minimums)</a:t>
            </a:r>
          </a:p>
          <a:p>
            <a:pPr lvl="1"/>
            <a:r>
              <a:rPr lang="en-US" dirty="0" smtClean="0"/>
              <a:t>2.5 GHZ, 1 GB RAM</a:t>
            </a:r>
          </a:p>
          <a:p>
            <a:pPr lvl="1"/>
            <a:endParaRPr lang="en-US" dirty="0" smtClean="0"/>
          </a:p>
          <a:p>
            <a:r>
              <a:rPr lang="en-US" dirty="0" smtClean="0"/>
              <a:t>In reality:</a:t>
            </a:r>
          </a:p>
          <a:p>
            <a:pPr lvl="1"/>
            <a:r>
              <a:rPr lang="en-US" dirty="0" smtClean="0"/>
              <a:t>Dual processors with 4 GB of RAM</a:t>
            </a:r>
          </a:p>
          <a:p>
            <a:pPr lvl="1"/>
            <a:r>
              <a:rPr lang="en-US" dirty="0" smtClean="0"/>
              <a:t>Gigabit network between servers in farm</a:t>
            </a:r>
          </a:p>
          <a:p>
            <a:pPr lvl="1"/>
            <a:endParaRPr lang="en-US" dirty="0" smtClean="0"/>
          </a:p>
          <a:p>
            <a:r>
              <a:rPr lang="en-US" dirty="0" smtClean="0"/>
              <a:t>More details in Module 10</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bit vs. 64 bit</a:t>
            </a:r>
            <a:endParaRPr lang="en-US" dirty="0"/>
          </a:p>
        </p:txBody>
      </p:sp>
      <p:sp>
        <p:nvSpPr>
          <p:cNvPr id="3" name="Text Placeholder 2"/>
          <p:cNvSpPr>
            <a:spLocks noGrp="1"/>
          </p:cNvSpPr>
          <p:nvPr>
            <p:ph type="body" idx="1"/>
          </p:nvPr>
        </p:nvSpPr>
        <p:spPr/>
        <p:txBody>
          <a:bodyPr>
            <a:normAutofit/>
          </a:bodyPr>
          <a:lstStyle/>
          <a:p>
            <a:r>
              <a:rPr lang="en-US" dirty="0" smtClean="0"/>
              <a:t>Both are supported and available</a:t>
            </a:r>
          </a:p>
          <a:p>
            <a:r>
              <a:rPr lang="en-US" dirty="0" smtClean="0"/>
              <a:t>32 bit is generally faster</a:t>
            </a:r>
          </a:p>
          <a:p>
            <a:r>
              <a:rPr lang="en-US" dirty="0" smtClean="0"/>
              <a:t>Farm - Same role, same architecture</a:t>
            </a:r>
          </a:p>
          <a:p>
            <a:r>
              <a:rPr lang="en-US" dirty="0" smtClean="0"/>
              <a:t>New hardware? </a:t>
            </a:r>
          </a:p>
          <a:p>
            <a:pPr lvl="1"/>
            <a:r>
              <a:rPr lang="en-US" dirty="0" smtClean="0"/>
              <a:t>Buy 64 bit hardware </a:t>
            </a:r>
          </a:p>
          <a:p>
            <a:pPr lvl="1"/>
            <a:r>
              <a:rPr lang="en-US" u="sng" dirty="0" err="1" smtClean="0"/>
              <a:t>V.next</a:t>
            </a:r>
            <a:r>
              <a:rPr lang="en-US" u="sng" dirty="0" smtClean="0"/>
              <a:t> will only be 64 bit</a:t>
            </a:r>
          </a:p>
          <a:p>
            <a:r>
              <a:rPr lang="en-US" dirty="0" smtClean="0"/>
              <a:t>Use 64 bit if needed to support &gt; 4GB of RAM</a:t>
            </a:r>
          </a:p>
          <a:p>
            <a:r>
              <a:rPr lang="en-US" dirty="0" smtClean="0"/>
              <a:t>Some 3</a:t>
            </a:r>
            <a:r>
              <a:rPr lang="en-US" baseline="30000" dirty="0" smtClean="0"/>
              <a:t>rd</a:t>
            </a:r>
            <a:r>
              <a:rPr lang="en-US" dirty="0" smtClean="0"/>
              <a:t> party doesn’t support 64bit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SQL Server so important?</a:t>
            </a:r>
            <a:endParaRPr lang="en-US" dirty="0"/>
          </a:p>
        </p:txBody>
      </p:sp>
      <p:sp>
        <p:nvSpPr>
          <p:cNvPr id="3" name="Text Placeholder 2"/>
          <p:cNvSpPr>
            <a:spLocks noGrp="1"/>
          </p:cNvSpPr>
          <p:nvPr>
            <p:ph type="body" idx="1"/>
          </p:nvPr>
        </p:nvSpPr>
        <p:spPr/>
        <p:txBody>
          <a:bodyPr/>
          <a:lstStyle/>
          <a:p>
            <a:r>
              <a:rPr lang="en-US" dirty="0" smtClean="0"/>
              <a:t>Stores content in SQL databases.</a:t>
            </a:r>
          </a:p>
          <a:p>
            <a:r>
              <a:rPr lang="en-US" dirty="0" smtClean="0"/>
              <a:t>SQL </a:t>
            </a:r>
            <a:r>
              <a:rPr lang="en-US" smtClean="0"/>
              <a:t>Server 2000 </a:t>
            </a:r>
            <a:r>
              <a:rPr lang="en-US" dirty="0" smtClean="0"/>
              <a:t>SP3a or SQL Server 2005 sp1 </a:t>
            </a:r>
          </a:p>
          <a:p>
            <a:r>
              <a:rPr lang="en-US" dirty="0" smtClean="0"/>
              <a:t>Basic install installs DB engine</a:t>
            </a:r>
          </a:p>
          <a:p>
            <a:pPr lvl="1"/>
            <a:r>
              <a:rPr lang="en-US" dirty="0" smtClean="0"/>
              <a:t>MOSS - SQL Express 2005 - 4 GB database limit</a:t>
            </a:r>
          </a:p>
          <a:p>
            <a:pPr lvl="1"/>
            <a:r>
              <a:rPr lang="en-US" dirty="0" smtClean="0"/>
              <a:t>WSS – Windows Internal Database – No limits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Servers</a:t>
            </a:r>
            <a:endParaRPr lang="en-US" dirty="0"/>
          </a:p>
        </p:txBody>
      </p:sp>
      <p:sp>
        <p:nvSpPr>
          <p:cNvPr id="3" name="Text Placeholder 2"/>
          <p:cNvSpPr>
            <a:spLocks noGrp="1"/>
          </p:cNvSpPr>
          <p:nvPr>
            <p:ph type="body" idx="1"/>
          </p:nvPr>
        </p:nvSpPr>
        <p:spPr/>
        <p:txBody>
          <a:bodyPr/>
          <a:lstStyle/>
          <a:p>
            <a:r>
              <a:rPr lang="en-US" dirty="0" smtClean="0"/>
              <a:t>Outgoing email – Any SMTP Server</a:t>
            </a:r>
          </a:p>
          <a:p>
            <a:pPr lvl="1"/>
            <a:r>
              <a:rPr lang="en-US" dirty="0" smtClean="0"/>
              <a:t>Common issues:</a:t>
            </a:r>
          </a:p>
          <a:p>
            <a:pPr lvl="2"/>
            <a:r>
              <a:rPr lang="en-US" dirty="0" smtClean="0"/>
              <a:t>Port 25 is blocked (some AV products do this)</a:t>
            </a:r>
          </a:p>
          <a:p>
            <a:pPr lvl="2"/>
            <a:r>
              <a:rPr lang="en-US" dirty="0" smtClean="0"/>
              <a:t>Relaying is prohibited on the email server</a:t>
            </a:r>
          </a:p>
          <a:p>
            <a:r>
              <a:rPr lang="en-US" dirty="0" smtClean="0"/>
              <a:t>Incoming email</a:t>
            </a:r>
          </a:p>
          <a:p>
            <a:pPr lvl="1"/>
            <a:r>
              <a:rPr lang="en-US" dirty="0" smtClean="0"/>
              <a:t>Receive email and route to document libraries</a:t>
            </a:r>
          </a:p>
          <a:p>
            <a:pPr lvl="1"/>
            <a:r>
              <a:rPr lang="en-US" dirty="0" smtClean="0"/>
              <a:t>Requires:  Installing SMTP service on SP server</a:t>
            </a:r>
          </a:p>
          <a:p>
            <a:pPr lvl="1"/>
            <a:r>
              <a:rPr lang="en-US" dirty="0" smtClean="0"/>
              <a:t>Integrates nicely with Exchange Server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move up from v2?</a:t>
            </a:r>
            <a:endParaRPr lang="en-US" dirty="0"/>
          </a:p>
        </p:txBody>
      </p:sp>
      <p:sp>
        <p:nvSpPr>
          <p:cNvPr id="3" name="Text Placeholder 2"/>
          <p:cNvSpPr>
            <a:spLocks noGrp="1"/>
          </p:cNvSpPr>
          <p:nvPr>
            <p:ph type="body" idx="1"/>
          </p:nvPr>
        </p:nvSpPr>
        <p:spPr/>
        <p:txBody>
          <a:bodyPr/>
          <a:lstStyle/>
          <a:p>
            <a:r>
              <a:rPr lang="en-US" dirty="0" smtClean="0"/>
              <a:t>There are 3 major options for upgrading</a:t>
            </a:r>
          </a:p>
          <a:p>
            <a:pPr lvl="1"/>
            <a:r>
              <a:rPr lang="en-US" dirty="0" smtClean="0"/>
              <a:t>In place, gradual, and db migration</a:t>
            </a:r>
          </a:p>
          <a:p>
            <a:pPr lvl="1"/>
            <a:endParaRPr lang="en-US" dirty="0" smtClean="0"/>
          </a:p>
          <a:p>
            <a:r>
              <a:rPr lang="en-US" dirty="0" smtClean="0"/>
              <a:t>Upgrade </a:t>
            </a:r>
            <a:r>
              <a:rPr lang="en-US" smtClean="0"/>
              <a:t>difficulty is based </a:t>
            </a:r>
            <a:r>
              <a:rPr lang="en-US" dirty="0" smtClean="0"/>
              <a:t>on</a:t>
            </a:r>
          </a:p>
          <a:p>
            <a:pPr lvl="1"/>
            <a:r>
              <a:rPr lang="en-US" dirty="0" smtClean="0"/>
              <a:t>Use of FrontPage to modify pages (</a:t>
            </a:r>
            <a:r>
              <a:rPr lang="en-US" dirty="0" err="1" smtClean="0"/>
              <a:t>unghosting</a:t>
            </a:r>
            <a:r>
              <a:rPr lang="en-US" dirty="0" smtClean="0"/>
              <a:t>)</a:t>
            </a:r>
          </a:p>
          <a:p>
            <a:pPr lvl="1"/>
            <a:r>
              <a:rPr lang="en-US" dirty="0" smtClean="0"/>
              <a:t># of custom site definitions</a:t>
            </a:r>
          </a:p>
          <a:p>
            <a:pPr lvl="1"/>
            <a:r>
              <a:rPr lang="en-US" dirty="0" smtClean="0"/>
              <a:t>Amount of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	</a:t>
            </a:r>
            <a:endParaRPr lang="en-US" dirty="0"/>
          </a:p>
        </p:txBody>
      </p:sp>
      <p:sp>
        <p:nvSpPr>
          <p:cNvPr id="3" name="Content Placeholder 2"/>
          <p:cNvSpPr>
            <a:spLocks noGrp="1"/>
          </p:cNvSpPr>
          <p:nvPr>
            <p:ph idx="1"/>
          </p:nvPr>
        </p:nvSpPr>
        <p:spPr/>
        <p:txBody>
          <a:bodyPr/>
          <a:lstStyle/>
          <a:p>
            <a:r>
              <a:rPr lang="en-US" dirty="0" smtClean="0"/>
              <a:t>What is your name?</a:t>
            </a:r>
          </a:p>
          <a:p>
            <a:r>
              <a:rPr lang="en-US" dirty="0" smtClean="0"/>
              <a:t>Where are you from?</a:t>
            </a:r>
          </a:p>
          <a:p>
            <a:r>
              <a:rPr lang="en-US" dirty="0" smtClean="0"/>
              <a:t>What is your day job?</a:t>
            </a:r>
          </a:p>
          <a:p>
            <a:r>
              <a:rPr lang="en-US" dirty="0" smtClean="0"/>
              <a:t>What is your favorite animal?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of lectures</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smtClean="0"/>
              <a:t>SharePoint 2007 Components and Services</a:t>
            </a:r>
          </a:p>
          <a:p>
            <a:pPr marL="514350" indent="-514350">
              <a:buFont typeface="+mj-lt"/>
              <a:buAutoNum type="arabicPeriod"/>
            </a:pPr>
            <a:r>
              <a:rPr lang="en-US" dirty="0" smtClean="0"/>
              <a:t>SharePoint Installation</a:t>
            </a:r>
          </a:p>
          <a:p>
            <a:pPr marL="514350" indent="-514350">
              <a:buFont typeface="+mj-lt"/>
              <a:buAutoNum type="arabicPeriod"/>
            </a:pPr>
            <a:r>
              <a:rPr lang="en-US" dirty="0" smtClean="0"/>
              <a:t>SharePoint Administrative Tools</a:t>
            </a:r>
          </a:p>
          <a:p>
            <a:pPr marL="514350" indent="-514350">
              <a:buFont typeface="+mj-lt"/>
              <a:buAutoNum type="arabicPeriod"/>
            </a:pPr>
            <a:r>
              <a:rPr lang="en-US" dirty="0" smtClean="0"/>
              <a:t>Creating and Configuring SharePoint Sites</a:t>
            </a:r>
          </a:p>
          <a:p>
            <a:pPr marL="514350" indent="-514350">
              <a:buFont typeface="+mj-lt"/>
              <a:buAutoNum type="arabicPeriod"/>
            </a:pPr>
            <a:r>
              <a:rPr lang="en-US" dirty="0" smtClean="0"/>
              <a:t>Customizing and Using SharePoint Sites</a:t>
            </a:r>
          </a:p>
          <a:p>
            <a:pPr marL="514350" indent="-514350">
              <a:buFont typeface="+mj-lt"/>
              <a:buAutoNum type="arabicPeriod"/>
            </a:pPr>
            <a:r>
              <a:rPr lang="en-US" dirty="0" smtClean="0"/>
              <a:t>Installing and Configuring Additional Components</a:t>
            </a:r>
          </a:p>
          <a:p>
            <a:pPr marL="514350" indent="-514350">
              <a:buFont typeface="+mj-lt"/>
              <a:buAutoNum type="arabicPeriod"/>
            </a:pPr>
            <a:r>
              <a:rPr lang="en-US" dirty="0" smtClean="0"/>
              <a:t>Configuring and Customizing Search</a:t>
            </a:r>
          </a:p>
          <a:p>
            <a:pPr marL="514350" indent="-514350">
              <a:buFont typeface="+mj-lt"/>
              <a:buAutoNum type="arabicPeriod"/>
            </a:pPr>
            <a:r>
              <a:rPr lang="en-US" dirty="0" smtClean="0"/>
              <a:t>Profiles, Audiences, and My Sites</a:t>
            </a:r>
          </a:p>
          <a:p>
            <a:pPr marL="514350" indent="-514350">
              <a:buFont typeface="+mj-lt"/>
              <a:buAutoNum type="arabicPeriod"/>
            </a:pPr>
            <a:r>
              <a:rPr lang="en-US" dirty="0" smtClean="0"/>
              <a:t>Creating and Configuring Internet-facing Sites</a:t>
            </a:r>
          </a:p>
          <a:p>
            <a:pPr marL="514350" indent="-514350">
              <a:buFont typeface="+mj-lt"/>
              <a:buAutoNum type="arabicPeriod"/>
            </a:pPr>
            <a:r>
              <a:rPr lang="en-US" dirty="0" smtClean="0"/>
              <a:t>Optimizing SharePoint 2007 Performance</a:t>
            </a:r>
          </a:p>
          <a:p>
            <a:pPr marL="514350" indent="-514350">
              <a:buFont typeface="+mj-lt"/>
              <a:buAutoNum type="arabicPeriod"/>
            </a:pPr>
            <a:r>
              <a:rPr lang="en-US" dirty="0" smtClean="0"/>
              <a:t>Deploying, Moving, and Rearranging SharePoint Data</a:t>
            </a:r>
          </a:p>
          <a:p>
            <a:pPr marL="514350" indent="-514350">
              <a:buFont typeface="+mj-lt"/>
              <a:buAutoNum type="arabicPeriod"/>
            </a:pPr>
            <a:r>
              <a:rPr lang="en-US" dirty="0" smtClean="0"/>
              <a:t>High Availability, Backups, and Disaster Recovery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SharePoint 2007</a:t>
            </a:r>
          </a:p>
        </p:txBody>
      </p:sp>
      <p:sp>
        <p:nvSpPr>
          <p:cNvPr id="3" name="Subtitle 2"/>
          <p:cNvSpPr>
            <a:spLocks noGrp="1"/>
          </p:cNvSpPr>
          <p:nvPr>
            <p:ph type="subTitle" idx="1"/>
          </p:nvPr>
        </p:nvSpPr>
        <p:spPr/>
        <p:txBody>
          <a:bodyPr/>
          <a:lstStyle/>
          <a:p>
            <a:r>
              <a:rPr lang="en-US" dirty="0" smtClean="0"/>
              <a:t>Module 1</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SharePoint SKU’s and Licensing </a:t>
            </a:r>
          </a:p>
          <a:p>
            <a:r>
              <a:rPr lang="en-US" dirty="0" smtClean="0"/>
              <a:t>Pre-SharePoint Installation Issues</a:t>
            </a:r>
          </a:p>
          <a:p>
            <a:r>
              <a:rPr lang="en-US" dirty="0" smtClean="0"/>
              <a:t>Overview of Upgrading from 2003 to 2007</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Great SharePoint Story</a:t>
            </a:r>
            <a:endParaRPr lang="en-US" dirty="0"/>
          </a:p>
        </p:txBody>
      </p:sp>
      <p:sp>
        <p:nvSpPr>
          <p:cNvPr id="3" name="Text Placeholder 2"/>
          <p:cNvSpPr>
            <a:spLocks noGrp="1"/>
          </p:cNvSpPr>
          <p:nvPr>
            <p:ph type="body" idx="1"/>
          </p:nvPr>
        </p:nvSpPr>
        <p:spPr/>
        <p:txBody>
          <a:bodyPr/>
          <a:lstStyle/>
          <a:p>
            <a:r>
              <a:rPr lang="en-US" dirty="0" smtClean="0"/>
              <a:t>Where did SharePoint come from?</a:t>
            </a:r>
          </a:p>
          <a:p>
            <a:pPr lvl="1"/>
            <a:r>
              <a:rPr lang="en-US" dirty="0" smtClean="0"/>
              <a:t>V1 – STS and SPS 2001</a:t>
            </a:r>
          </a:p>
          <a:p>
            <a:pPr lvl="1"/>
            <a:r>
              <a:rPr lang="en-US" dirty="0" smtClean="0"/>
              <a:t>V2 – WSS v2 and SPS 2003</a:t>
            </a:r>
          </a:p>
          <a:p>
            <a:pPr lvl="1"/>
            <a:r>
              <a:rPr lang="en-US" dirty="0" smtClean="0"/>
              <a:t>V3 – WSS v3 and MOSS 2007</a:t>
            </a:r>
          </a:p>
          <a:p>
            <a:pPr lvl="1"/>
            <a:endParaRPr lang="en-US" dirty="0" smtClean="0"/>
          </a:p>
          <a:p>
            <a:r>
              <a:rPr lang="en-US" dirty="0" smtClean="0"/>
              <a:t>There is no such thing as SharePoint 2007</a:t>
            </a:r>
          </a:p>
          <a:p>
            <a:pPr lvl="1"/>
            <a:r>
              <a:rPr lang="en-US" dirty="0" smtClean="0"/>
              <a:t>However, people often say the term out loud</a:t>
            </a:r>
          </a:p>
          <a:p>
            <a:pPr lvl="1"/>
            <a:r>
              <a:rPr lang="en-US" dirty="0" smtClean="0"/>
              <a:t>Term represents related technologies not a product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Windows SharePoint Service 3.0 (WSS)</a:t>
            </a:r>
            <a:endParaRPr lang="en-US" sz="2800" dirty="0"/>
          </a:p>
        </p:txBody>
      </p:sp>
      <p:sp>
        <p:nvSpPr>
          <p:cNvPr id="3" name="Text Placeholder 2"/>
          <p:cNvSpPr>
            <a:spLocks noGrp="1"/>
          </p:cNvSpPr>
          <p:nvPr>
            <p:ph type="body" idx="1"/>
          </p:nvPr>
        </p:nvSpPr>
        <p:spPr/>
        <p:txBody>
          <a:bodyPr/>
          <a:lstStyle/>
          <a:p>
            <a:r>
              <a:rPr lang="en-US" dirty="0" smtClean="0"/>
              <a:t>WSS often referred to as a “free” product</a:t>
            </a:r>
          </a:p>
          <a:p>
            <a:pPr lvl="1"/>
            <a:r>
              <a:rPr lang="en-US" dirty="0" smtClean="0"/>
              <a:t>Licensed as part of Windows 2003 Server (Win2K3)</a:t>
            </a:r>
          </a:p>
          <a:p>
            <a:pPr lvl="1"/>
            <a:r>
              <a:rPr lang="en-US" dirty="0" smtClean="0"/>
              <a:t>Win2K3 CAL applies to sites running on WSS</a:t>
            </a:r>
          </a:p>
          <a:p>
            <a:r>
              <a:rPr lang="en-US" dirty="0" smtClean="0"/>
              <a:t>WSS is platform for building web-based solutions</a:t>
            </a:r>
          </a:p>
          <a:p>
            <a:pPr lvl="1"/>
            <a:r>
              <a:rPr lang="en-US" dirty="0" smtClean="0"/>
              <a:t>Storage and Web Presentation</a:t>
            </a:r>
          </a:p>
          <a:p>
            <a:pPr lvl="1"/>
            <a:r>
              <a:rPr lang="en-US" dirty="0" smtClean="0"/>
              <a:t>Authorization/User management</a:t>
            </a:r>
          </a:p>
          <a:p>
            <a:pPr lvl="1"/>
            <a:r>
              <a:rPr lang="en-US" dirty="0" smtClean="0"/>
              <a:t>Interface to the Windows Workflow Foundation</a:t>
            </a:r>
          </a:p>
          <a:p>
            <a:pPr lvl="1"/>
            <a:r>
              <a:rPr lang="en-US" dirty="0" smtClean="0"/>
              <a:t>APIs and Web Services that can be extended</a:t>
            </a:r>
          </a:p>
          <a:p>
            <a:pPr lvl="1"/>
            <a:r>
              <a:rPr lang="en-US" dirty="0" smtClean="0"/>
              <a:t>Collaboration Tools and features</a:t>
            </a:r>
          </a:p>
          <a:p>
            <a:pPr lvl="1"/>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with WSS</a:t>
            </a:r>
            <a:endParaRPr lang="en-US" dirty="0"/>
          </a:p>
        </p:txBody>
      </p:sp>
      <p:sp>
        <p:nvSpPr>
          <p:cNvPr id="3" name="Text Placeholder 2"/>
          <p:cNvSpPr>
            <a:spLocks noGrp="1"/>
          </p:cNvSpPr>
          <p:nvPr>
            <p:ph type="body" idx="1"/>
          </p:nvPr>
        </p:nvSpPr>
        <p:spPr/>
        <p:txBody>
          <a:bodyPr/>
          <a:lstStyle/>
          <a:p>
            <a:r>
              <a:rPr lang="en-US" dirty="0" smtClean="0"/>
              <a:t>WSS provides Collaboration Tools</a:t>
            </a:r>
          </a:p>
          <a:p>
            <a:pPr lvl="1"/>
            <a:r>
              <a:rPr lang="en-US" dirty="0" smtClean="0"/>
              <a:t>Collaboration templates for lists and libraries</a:t>
            </a:r>
          </a:p>
          <a:p>
            <a:pPr lvl="1"/>
            <a:r>
              <a:rPr lang="en-US" dirty="0" smtClean="0"/>
              <a:t>Provides basis for collaboration across teams</a:t>
            </a:r>
          </a:p>
          <a:p>
            <a:r>
              <a:rPr lang="en-US" dirty="0" smtClean="0"/>
              <a:t>Team Site can be designed with…</a:t>
            </a:r>
          </a:p>
          <a:p>
            <a:pPr lvl="1"/>
            <a:r>
              <a:rPr lang="en-US" dirty="0" smtClean="0"/>
              <a:t>Document Libraries (file sharing)</a:t>
            </a:r>
          </a:p>
          <a:p>
            <a:pPr lvl="1"/>
            <a:r>
              <a:rPr lang="en-US" dirty="0" smtClean="0"/>
              <a:t>Lists (calendars, contacts, links)</a:t>
            </a:r>
          </a:p>
          <a:p>
            <a:pPr lvl="1"/>
            <a:r>
              <a:rPr lang="en-US" dirty="0" smtClean="0"/>
              <a:t>Surveys, discussion forms</a:t>
            </a:r>
          </a:p>
          <a:p>
            <a:pPr lvl="1"/>
            <a:r>
              <a:rPr lang="en-US" dirty="0" smtClean="0"/>
              <a:t>Web 2.0 (RSS, wikis, blogs)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PT_Course">
  <a:themeElements>
    <a:clrScheme name="Custom 1">
      <a:dk1>
        <a:sysClr val="windowText" lastClr="000000"/>
      </a:dk1>
      <a:lt1>
        <a:sysClr val="window" lastClr="FFFFFF"/>
      </a:lt1>
      <a:dk2>
        <a:srgbClr val="7E412F"/>
      </a:dk2>
      <a:lt2>
        <a:srgbClr val="EEECE1"/>
      </a:lt2>
      <a:accent1>
        <a:srgbClr val="CF6B2D"/>
      </a:accent1>
      <a:accent2>
        <a:srgbClr val="FFBF05"/>
      </a:accent2>
      <a:accent3>
        <a:srgbClr val="9BBB59"/>
      </a:accent3>
      <a:accent4>
        <a:srgbClr val="666666"/>
      </a:accent4>
      <a:accent5>
        <a:srgbClr val="336600"/>
      </a:accent5>
      <a:accent6>
        <a:srgbClr val="003300"/>
      </a:accent6>
      <a:hlink>
        <a:srgbClr val="99CCFF"/>
      </a:hlink>
      <a:folHlink>
        <a:srgbClr val="47A3FF"/>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2_Default Design - DPE PPT Template 4">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CCFFFF"/>
    </a:hlink>
    <a:folHlink>
      <a:srgbClr val="99CC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_dlc_DocId xmlns="c83d3ea4-1015-4b4b-bfa9-09fbcd7aa64d">3CC2HQU7XWNV-65-16</_dlc_DocId>
    <_dlc_DocIdUrl xmlns="c83d3ea4-1015-4b4b-bfa9-09fbcd7aa64d">
      <Url>http://intranet.sharepointblackops.com/Courses/SPA401/_layouts/DocIdRedir.aspx?ID=3CC2HQU7XWNV-65-16</Url>
      <Description>3CC2HQU7XWNV-65-16</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1B17F0268584946A4595AAC088C5624" ma:contentTypeVersion="1" ma:contentTypeDescription="Create a new document." ma:contentTypeScope="" ma:versionID="9a3ac257eb2cc0d9957d0058a18e4bf4">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5547237-B119-45CA-BEFC-A2DA2BDB03E7}"/>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382E238C-5E54-43AF-85F0-FCFF0E90B35F}"/>
</file>

<file path=customXml/itemProps4.xml><?xml version="1.0" encoding="utf-8"?>
<ds:datastoreItem xmlns:ds="http://schemas.openxmlformats.org/officeDocument/2006/customXml" ds:itemID="{A130BCBB-296D-493F-9FC6-916264D2C408}"/>
</file>

<file path=docProps/app.xml><?xml version="1.0" encoding="utf-8"?>
<Properties xmlns="http://schemas.openxmlformats.org/officeDocument/2006/extended-properties" xmlns:vt="http://schemas.openxmlformats.org/officeDocument/2006/docPropsVTypes">
  <Template>CPT_Course</Template>
  <TotalTime>4</TotalTime>
  <Words>2342</Words>
  <Application>Microsoft Office PowerPoint</Application>
  <PresentationFormat>On-screen Show (4:3)</PresentationFormat>
  <Paragraphs>343</Paragraphs>
  <Slides>28</Slides>
  <Notes>25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CPT_Course</vt:lpstr>
      <vt:lpstr>SharePoint Professional Administration</vt:lpstr>
      <vt:lpstr>Who Am I?</vt:lpstr>
      <vt:lpstr>Who are you? </vt:lpstr>
      <vt:lpstr>Schedule of lectures</vt:lpstr>
      <vt:lpstr>SharePoint 2007</vt:lpstr>
      <vt:lpstr>Agenda</vt:lpstr>
      <vt:lpstr>The Great SharePoint Story</vt:lpstr>
      <vt:lpstr>Windows SharePoint Service 3.0 (WSS)</vt:lpstr>
      <vt:lpstr>Collaboration with WSS</vt:lpstr>
      <vt:lpstr>MOSS 2007</vt:lpstr>
      <vt:lpstr>Reusable Services</vt:lpstr>
      <vt:lpstr>SSP Services Available</vt:lpstr>
      <vt:lpstr>Where did MOSS come from?</vt:lpstr>
      <vt:lpstr>Several options to choose from</vt:lpstr>
      <vt:lpstr>MOSS 2007 Standard</vt:lpstr>
      <vt:lpstr>MOSS 2007 Enterprise</vt:lpstr>
      <vt:lpstr>Forms Server 2007</vt:lpstr>
      <vt:lpstr>MOSS 2007 Internet Edition</vt:lpstr>
      <vt:lpstr>Demo: Walkthrough MOSS sites</vt:lpstr>
      <vt:lpstr>Search Server 2008</vt:lpstr>
      <vt:lpstr>Non SharePoint Servers</vt:lpstr>
      <vt:lpstr>Windows Server 2003</vt:lpstr>
      <vt:lpstr>Windows Server 2008</vt:lpstr>
      <vt:lpstr>Server Hardware Requirements</vt:lpstr>
      <vt:lpstr>32 bit vs. 64 bit</vt:lpstr>
      <vt:lpstr>Why is SQL Server so important?</vt:lpstr>
      <vt:lpstr>Email Servers</vt:lpstr>
      <vt:lpstr>Need to move up from v2?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2007</dc:title>
  <dc:subject>[LessonSubject]</dc:subject>
  <dc:creator>TedP</dc:creator>
  <cp:lastModifiedBy>TedP</cp:lastModifiedBy>
  <cp:revision>3</cp:revision>
  <dcterms:created xsi:type="dcterms:W3CDTF">2009-05-21T20:48:09Z</dcterms:created>
  <dcterms:modified xsi:type="dcterms:W3CDTF">2009-05-21T23:35:05Z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Ted Pattison Group, Inc</vt:lpwstr>
  </property>
  <property fmtid="{D5CDD505-2E9C-101B-9397-08002B2CF9AE}" pid="3" name="ContentTypeId">
    <vt:lpwstr>0x01010021B17F0268584946A4595AAC088C5624</vt:lpwstr>
  </property>
  <property fmtid="{D5CDD505-2E9C-101B-9397-08002B2CF9AE}" pid="4" name="_dlc_DocIdItemGuid">
    <vt:lpwstr>ba5b067c-3dc3-452f-9c56-469f2875d334</vt:lpwstr>
  </property>
</Properties>
</file>