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6946" autoAdjust="0"/>
    <p:restoredTop sz="90033" autoAdjust="0"/>
  </p:normalViewPr>
  <p:slideViewPr>
    <p:cSldViewPr>
      <p:cViewPr>
        <p:scale>
          <a:sx n="90" d="100"/>
          <a:sy n="90" d="100"/>
        </p:scale>
        <p:origin x="-9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2009 Critical Path Training, LLC - All Rights Reserved</a:t>
            </a:r>
            <a:endParaRPr lang="en-US" dirty="0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" name="Notes Placeholder 1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TechNet - http://technet2.microsoft.com/Office/en-us/library/054526b9-417e-4140-b251-79b68e771c9a1033.mspx?mfr=true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http://technet2.microsoft.com/Office/en-us/library/0a7b2b45-f633-46d2-a4fd-78691d4b8f631033.mspx?mfr=true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http://msdn2.microsoft.com/en-us/library/aa661294.aspx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http://msdn2.microsoft.com/en-us/library/aa622758.aspx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http://msdn2.microsoft.com/en-us/library/aa604896.aspx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</p:spPr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</p:spPr>
        <p:txBody>
          <a:bodyPr/>
          <a:lstStyle/>
          <a:p>
            <a:r>
              <a:rPr lang="en-US" dirty="0" smtClean="0"/>
              <a:t>© 2009 Critical Path Training, LLC - All Rights Reserved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</p:spPr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</p:spPr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Sources</a:t>
            </a:r>
          </a:p>
          <a:p>
            <a:r>
              <a:rPr lang="en-US" smtClean="0"/>
              <a:t>Microsoft - http://technet2.microsoft.com/Office/en-us/library/6a13cd9f-4b44-40d6-85aa-c70a8e5c34fe1033.mspx?mfr=true</a:t>
            </a:r>
          </a:p>
          <a:p>
            <a:r>
              <a:rPr lang="en-US" smtClean="0"/>
              <a:t>HP Paper - http://www.hp.com/solutions/activeanswers/sharepoint</a:t>
            </a:r>
          </a:p>
          <a:p>
            <a:r>
              <a:rPr lang="en-US" smtClean="0"/>
              <a:t>Intel Paper - http://technet2.microsoft.com/windowsserver/WSS/en/library/75e692ce-4bba-46c3-951d-e1d9325329821033.mspx?mfr=true</a:t>
            </a:r>
          </a:p>
          <a:p>
            <a:r>
              <a:rPr lang="en-US" smtClean="0"/>
              <a:t>Working with large lists - http://go.microsoft.com/fwlink/?LinkId=95450&amp;clcid=0x409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Microsoft - http://technet2.microsoft.com/Office/en-us/library/6a13cd9f-4b44-40d6-85aa-c70a8e5c34fe1033.mspx?mfr=true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Slide Image Placeholder 1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Optimizing Performance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v2.0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ttp://intranet.sharepointblackops.com/CriticalPath/Logo%20Concepts/booth/booth_image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21137"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057400"/>
            <a:ext cx="9144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400800" cy="205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3406775"/>
            <a:ext cx="8534400" cy="1470025"/>
          </a:xfrm>
        </p:spPr>
        <p:txBody>
          <a:bodyPr anchor="b" anchorCtr="0"/>
          <a:lstStyle>
            <a:lvl1pPr algn="ctr">
              <a:defRPr sz="40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876800"/>
            <a:ext cx="8534400" cy="1143000"/>
          </a:xfrm>
        </p:spPr>
        <p:txBody>
          <a:bodyPr anchor="t" anchorCtr="0"/>
          <a:lstStyle>
            <a:lvl1pPr marL="0" indent="0" algn="ctr">
              <a:buNone/>
              <a:defRPr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04800"/>
            <a:ext cx="20429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400800" y="0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99060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13912" y="76863"/>
            <a:ext cx="456537" cy="45653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SharePoint 2007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profiles</a:t>
            </a:r>
          </a:p>
          <a:p>
            <a:pPr lvl="1"/>
            <a:r>
              <a:rPr lang="en-US" dirty="0" smtClean="0"/>
              <a:t>Collaboration (Read/Write)</a:t>
            </a:r>
          </a:p>
          <a:p>
            <a:pPr lvl="1"/>
            <a:r>
              <a:rPr lang="en-US" dirty="0" smtClean="0"/>
              <a:t>Portals (Everything)</a:t>
            </a:r>
          </a:p>
          <a:p>
            <a:pPr lvl="1"/>
            <a:r>
              <a:rPr lang="en-US" dirty="0" smtClean="0"/>
              <a:t>Search (Search Server)</a:t>
            </a:r>
          </a:p>
          <a:p>
            <a:pPr lvl="1"/>
            <a:r>
              <a:rPr lang="en-US" dirty="0" smtClean="0"/>
              <a:t>Business Intelligence (Calculations)</a:t>
            </a:r>
          </a:p>
          <a:p>
            <a:pPr lvl="1"/>
            <a:r>
              <a:rPr lang="en-US" dirty="0" smtClean="0"/>
              <a:t>Internet (Read)</a:t>
            </a:r>
          </a:p>
          <a:p>
            <a:endParaRPr lang="en-US" dirty="0" smtClean="0"/>
          </a:p>
          <a:p>
            <a:r>
              <a:rPr lang="en-US" dirty="0" smtClean="0"/>
              <a:t>Authentication vs. Anonymous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usage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solution?  Data mining</a:t>
            </a:r>
          </a:p>
          <a:p>
            <a:pPr lvl="1"/>
            <a:r>
              <a:rPr lang="en-US" dirty="0" smtClean="0"/>
              <a:t>IIS Log Parses 2.2</a:t>
            </a:r>
          </a:p>
          <a:p>
            <a:r>
              <a:rPr lang="en-US" dirty="0" smtClean="0"/>
              <a:t>Microsoft provides sample data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RPS for peak load not average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MSFT 1 farm average = 10 RPS Peak = 130 RPS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careful what you read</a:t>
            </a:r>
          </a:p>
          <a:p>
            <a:pPr lvl="1"/>
            <a:r>
              <a:rPr lang="en-US" dirty="0" smtClean="0"/>
              <a:t>Lots of # on the web but all have assumptions behind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closer look at Microsoft’s Papers</a:t>
            </a:r>
          </a:p>
          <a:p>
            <a:pPr lvl="1"/>
            <a:r>
              <a:rPr lang="en-US" dirty="0" smtClean="0"/>
              <a:t>Estimate performance and capacity requirements for Windows SharePoint Services collaboration environments (Office SharePoint Server)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performance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running lock operations</a:t>
            </a:r>
          </a:p>
          <a:p>
            <a:pPr lvl="1"/>
            <a:r>
              <a:rPr lang="en-US" dirty="0" smtClean="0"/>
              <a:t>Backups</a:t>
            </a:r>
          </a:p>
          <a:p>
            <a:pPr lvl="1"/>
            <a:r>
              <a:rPr lang="en-US" dirty="0" smtClean="0"/>
              <a:t>Indexing</a:t>
            </a:r>
          </a:p>
          <a:p>
            <a:r>
              <a:rPr lang="en-US" dirty="0" smtClean="0"/>
              <a:t>Additions/Customizations</a:t>
            </a:r>
          </a:p>
          <a:p>
            <a:pPr lvl="1"/>
            <a:r>
              <a:rPr lang="en-US" dirty="0" smtClean="0"/>
              <a:t>Page size</a:t>
            </a:r>
          </a:p>
          <a:p>
            <a:pPr lvl="1"/>
            <a:r>
              <a:rPr lang="en-US" dirty="0" smtClean="0"/>
              <a:t>SQL Round trips (bad code)</a:t>
            </a:r>
          </a:p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Security trimming</a:t>
            </a:r>
          </a:p>
          <a:p>
            <a:r>
              <a:rPr lang="en-US" dirty="0" smtClean="0"/>
              <a:t>Cache?</a:t>
            </a:r>
          </a:p>
          <a:p>
            <a:pPr lvl="1"/>
            <a:r>
              <a:rPr lang="en-US" dirty="0" smtClean="0"/>
              <a:t>MOSS brings huge performance increases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configurable profiles</a:t>
            </a:r>
          </a:p>
          <a:p>
            <a:r>
              <a:rPr lang="en-US" dirty="0" smtClean="0"/>
              <a:t>Keeps page from executing code</a:t>
            </a:r>
          </a:p>
          <a:p>
            <a:pPr lvl="1"/>
            <a:r>
              <a:rPr lang="en-US" dirty="0" smtClean="0"/>
              <a:t>Lowers CPU load</a:t>
            </a:r>
          </a:p>
          <a:p>
            <a:r>
              <a:rPr lang="en-US" dirty="0" smtClean="0"/>
              <a:t>Stores page in memory	</a:t>
            </a:r>
          </a:p>
          <a:p>
            <a:pPr lvl="1"/>
            <a:r>
              <a:rPr lang="en-US" dirty="0" smtClean="0"/>
              <a:t>Consumes more RAM</a:t>
            </a:r>
          </a:p>
          <a:p>
            <a:r>
              <a:rPr lang="en-US" dirty="0" smtClean="0"/>
              <a:t>Multiple WFEs can cause varied results</a:t>
            </a:r>
          </a:p>
          <a:p>
            <a:pPr lvl="1"/>
            <a:r>
              <a:rPr lang="en-US" smtClean="0"/>
              <a:t>Use persistence/affinity/sticky </a:t>
            </a:r>
            <a:r>
              <a:rPr lang="en-US" dirty="0" smtClean="0"/>
              <a:t>sessions</a:t>
            </a:r>
          </a:p>
          <a:p>
            <a:r>
              <a:rPr lang="en-US" dirty="0" smtClean="0"/>
              <a:t>.NET 2.0 Technology</a:t>
            </a:r>
          </a:p>
          <a:p>
            <a:r>
              <a:rPr lang="en-US" dirty="0" smtClean="0"/>
              <a:t>Set at collection/page/layout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 </a:t>
            </a:r>
          </a:p>
          <a:p>
            <a:pPr lvl="1"/>
            <a:r>
              <a:rPr lang="en-US" dirty="0" smtClean="0"/>
              <a:t>Page items</a:t>
            </a:r>
          </a:p>
          <a:p>
            <a:pPr lvl="1"/>
            <a:r>
              <a:rPr lang="en-US" dirty="0" smtClean="0"/>
              <a:t>Cross list queries (CQWP)</a:t>
            </a:r>
          </a:p>
          <a:p>
            <a:r>
              <a:rPr lang="en-US" dirty="0" smtClean="0"/>
              <a:t>Configurable for site collection</a:t>
            </a:r>
          </a:p>
          <a:p>
            <a:r>
              <a:rPr lang="en-US" dirty="0" smtClean="0"/>
              <a:t>Used except when document is checked 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3505200"/>
          </a:xfrm>
        </p:spPr>
        <p:txBody>
          <a:bodyPr/>
          <a:lstStyle/>
          <a:p>
            <a:r>
              <a:rPr lang="en-US" dirty="0" smtClean="0"/>
              <a:t>Controlled via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Stores normally static files on disk</a:t>
            </a:r>
          </a:p>
          <a:p>
            <a:pPr lvl="1"/>
            <a:r>
              <a:rPr lang="en-US" dirty="0" smtClean="0"/>
              <a:t>No more trips to the DB</a:t>
            </a:r>
          </a:p>
          <a:p>
            <a:r>
              <a:rPr lang="en-US" dirty="0" smtClean="0"/>
              <a:t>Disabled by default</a:t>
            </a:r>
          </a:p>
          <a:p>
            <a:r>
              <a:rPr lang="en-US" dirty="0" err="1" smtClean="0"/>
              <a:t>maxSize</a:t>
            </a:r>
            <a:r>
              <a:rPr lang="en-US" dirty="0" smtClean="0"/>
              <a:t> in GB</a:t>
            </a:r>
          </a:p>
          <a:p>
            <a:r>
              <a:rPr lang="en-US" dirty="0" smtClean="0"/>
              <a:t>Max-age can be added in seconds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2578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MOSS to use Cache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Hardware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Storage planning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Capacity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7350" y="2001188"/>
            <a:ext cx="8380413" cy="3158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art of evaluating a technology against</a:t>
            </a:r>
            <a:br>
              <a:rPr lang="en-US" sz="2000" dirty="0" smtClean="0"/>
            </a:br>
            <a:r>
              <a:rPr lang="en-US" sz="2000" dirty="0" smtClean="0"/>
              <a:t>the needs of an organization,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 algn="r">
              <a:buNone/>
            </a:pPr>
            <a:r>
              <a:rPr lang="en-US" sz="2000" dirty="0" smtClean="0"/>
              <a:t>and making an </a:t>
            </a:r>
            <a:r>
              <a:rPr lang="en-US" sz="3200" dirty="0" smtClean="0">
                <a:solidFill>
                  <a:schemeClr val="accent2"/>
                </a:solidFill>
              </a:rPr>
              <a:t>educated decision</a:t>
            </a:r>
            <a:endParaRPr lang="en-US" sz="44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about the procurement of HW to meet the demands specific to a system being installed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bit vs. 64 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supported and available</a:t>
            </a:r>
          </a:p>
          <a:p>
            <a:r>
              <a:rPr lang="en-US" dirty="0" smtClean="0"/>
              <a:t>32 bit is generally faster</a:t>
            </a:r>
          </a:p>
          <a:p>
            <a:r>
              <a:rPr lang="en-US" dirty="0" smtClean="0"/>
              <a:t>Farm - Same role, same architecture</a:t>
            </a:r>
          </a:p>
          <a:p>
            <a:r>
              <a:rPr lang="en-US" dirty="0" smtClean="0"/>
              <a:t>New hardware? </a:t>
            </a:r>
          </a:p>
          <a:p>
            <a:pPr lvl="1"/>
            <a:r>
              <a:rPr lang="en-US" dirty="0" smtClean="0"/>
              <a:t>Buy 64 bit hardware </a:t>
            </a:r>
          </a:p>
          <a:p>
            <a:pPr lvl="1"/>
            <a:r>
              <a:rPr lang="en-US" dirty="0" smtClean="0"/>
              <a:t>Load 32 bit OS and SharePoint</a:t>
            </a:r>
          </a:p>
          <a:p>
            <a:pPr lvl="1"/>
            <a:r>
              <a:rPr lang="en-US" dirty="0" err="1" smtClean="0"/>
              <a:t>V.next</a:t>
            </a:r>
            <a:r>
              <a:rPr lang="en-US" dirty="0" smtClean="0"/>
              <a:t> will only be 64 bit</a:t>
            </a:r>
          </a:p>
          <a:p>
            <a:r>
              <a:rPr lang="en-US" dirty="0" smtClean="0"/>
              <a:t>Use 64 bit if needed to support &gt; 4GB of RAM</a:t>
            </a:r>
          </a:p>
          <a:p>
            <a:r>
              <a:rPr lang="en-US" dirty="0" smtClean="0"/>
              <a:t>Some 3</a:t>
            </a:r>
            <a:r>
              <a:rPr lang="en-US" baseline="30000" dirty="0" smtClean="0"/>
              <a:t>rd</a:t>
            </a:r>
            <a:r>
              <a:rPr lang="en-US" dirty="0" smtClean="0"/>
              <a:t> parties do not support 64bit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bandwidth is huge</a:t>
            </a:r>
          </a:p>
          <a:p>
            <a:pPr lvl="1"/>
            <a:r>
              <a:rPr lang="en-US" dirty="0" smtClean="0"/>
              <a:t>Gigabit or </a:t>
            </a:r>
            <a:r>
              <a:rPr lang="en-US" dirty="0" err="1" smtClean="0"/>
              <a:t>vlan</a:t>
            </a:r>
            <a:r>
              <a:rPr lang="en-US" dirty="0" smtClean="0"/>
              <a:t> for farms</a:t>
            </a:r>
          </a:p>
          <a:p>
            <a:r>
              <a:rPr lang="en-US" dirty="0" err="1" smtClean="0"/>
              <a:t>Misconfigured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Geo solutions location important</a:t>
            </a:r>
          </a:p>
          <a:p>
            <a:pPr lvl="1"/>
            <a:r>
              <a:rPr lang="en-US" dirty="0" smtClean="0"/>
              <a:t>Farm cannot be spread across WAN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Local SharePoint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accelerators</a:t>
            </a:r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replication</a:t>
            </a:r>
          </a:p>
          <a:p>
            <a:r>
              <a:rPr lang="en-US" dirty="0" smtClean="0"/>
              <a:t>SLAs</a:t>
            </a:r>
          </a:p>
          <a:p>
            <a:r>
              <a:rPr lang="en-US" smtClean="0"/>
              <a:t>Understanding </a:t>
            </a:r>
            <a:r>
              <a:rPr lang="en-US" dirty="0" smtClean="0"/>
              <a:t>end to end usage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Planning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Storage 1.5:1 against file system</a:t>
            </a:r>
          </a:p>
          <a:p>
            <a:r>
              <a:rPr lang="en-US" dirty="0" smtClean="0"/>
              <a:t>Disk performance most important</a:t>
            </a:r>
          </a:p>
          <a:p>
            <a:r>
              <a:rPr lang="en-US" dirty="0" smtClean="0"/>
              <a:t>Plan DB needs sizing</a:t>
            </a:r>
          </a:p>
          <a:p>
            <a:pPr lvl="1"/>
            <a:r>
              <a:rPr lang="en-US" dirty="0" smtClean="0"/>
              <a:t>Don’t forget about backups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IIS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# of App Pools carefully</a:t>
            </a:r>
          </a:p>
          <a:p>
            <a:pPr lvl="1"/>
            <a:r>
              <a:rPr lang="en-US" dirty="0" smtClean="0"/>
              <a:t>Each one consumes resources</a:t>
            </a:r>
          </a:p>
          <a:p>
            <a:pPr lvl="1"/>
            <a:r>
              <a:rPr lang="en-US" dirty="0" smtClean="0"/>
              <a:t>Find balance</a:t>
            </a:r>
          </a:p>
          <a:p>
            <a:r>
              <a:rPr lang="en-US" dirty="0" smtClean="0"/>
              <a:t>IIS does compression</a:t>
            </a:r>
          </a:p>
          <a:p>
            <a:pPr lvl="1"/>
            <a:r>
              <a:rPr lang="en-US" dirty="0" smtClean="0"/>
              <a:t>SharePoint automatically adds JS and CSS files</a:t>
            </a:r>
          </a:p>
          <a:p>
            <a:r>
              <a:rPr lang="en-US" dirty="0" smtClean="0"/>
              <a:t>Web gardens help scale</a:t>
            </a:r>
          </a:p>
          <a:p>
            <a:r>
              <a:rPr lang="en-US" dirty="0" smtClean="0"/>
              <a:t>Watch out for IIS logs on C: drive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 with IIS tuning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Tip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Adjust server upload</a:t>
            </a:r>
          </a:p>
          <a:p>
            <a:pPr lvl="1"/>
            <a:r>
              <a:rPr lang="en-US" dirty="0" smtClean="0"/>
              <a:t>50 MB default upload max – configure central admin</a:t>
            </a:r>
          </a:p>
          <a:p>
            <a:pPr lvl="1"/>
            <a:r>
              <a:rPr lang="en-US" dirty="0" smtClean="0"/>
              <a:t>Modify IIS property connection timeout (120 default)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lvl="2"/>
            <a:r>
              <a:rPr lang="en-US" dirty="0" smtClean="0"/>
              <a:t>change C:\Program Files\Common Files\Microsoft Shared\web server extensions\12\TEMPLATE\LAYOUTS\</a:t>
            </a:r>
            <a:r>
              <a:rPr lang="en-US" dirty="0" err="1" smtClean="0"/>
              <a:t>web.config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&lt;location path="upload.aspx"&gt; &lt;system.web&gt; &lt;</a:t>
            </a:r>
            <a:r>
              <a:rPr lang="en-US" dirty="0" err="1" smtClean="0"/>
              <a:t>httpRuntime</a:t>
            </a:r>
            <a:r>
              <a:rPr lang="en-US" dirty="0" smtClean="0"/>
              <a:t> </a:t>
            </a:r>
            <a:r>
              <a:rPr lang="en-US" dirty="0" err="1" smtClean="0"/>
              <a:t>maxRequestLength</a:t>
            </a:r>
            <a:r>
              <a:rPr lang="en-US" dirty="0" smtClean="0"/>
              <a:t>="2097151" /&gt; &lt;/system.web&gt; &lt;/location&gt;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executionTimeout</a:t>
            </a:r>
            <a:r>
              <a:rPr lang="en-US" dirty="0" smtClean="0"/>
              <a:t>="999999" 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a fiddler?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http://www.fiddlertool.com/fiddler/</a:t>
            </a:r>
          </a:p>
          <a:p>
            <a:r>
              <a:rPr lang="en-US" dirty="0" smtClean="0"/>
              <a:t>Web Debugging Proxy</a:t>
            </a:r>
          </a:p>
          <a:p>
            <a:r>
              <a:rPr lang="en-US" dirty="0" smtClean="0"/>
              <a:t>Translation –</a:t>
            </a:r>
          </a:p>
          <a:p>
            <a:pPr lvl="1"/>
            <a:r>
              <a:rPr lang="en-US" dirty="0" smtClean="0"/>
              <a:t>Lets you see the raw traffic between browser and server.  Great for running down </a:t>
            </a:r>
            <a:r>
              <a:rPr lang="en-US" smtClean="0"/>
              <a:t>strange behavior.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Tune Performance from Microsoft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http://technet.microsoft.com/en-us/library/cc298550.aspx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4 step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Plan for Software Boundaries</a:t>
            </a:r>
          </a:p>
          <a:p>
            <a:r>
              <a:rPr lang="en-US" dirty="0" smtClean="0"/>
              <a:t>2: Estimate Performance and Capacity Requirements</a:t>
            </a:r>
          </a:p>
          <a:p>
            <a:r>
              <a:rPr lang="en-US" dirty="0" smtClean="0"/>
              <a:t>3: Plan Hardware and Storage Requirements</a:t>
            </a:r>
          </a:p>
          <a:p>
            <a:r>
              <a:rPr lang="en-US" dirty="0" smtClean="0"/>
              <a:t>4: Test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limits</a:t>
            </a:r>
          </a:p>
          <a:p>
            <a:pPr lvl="1"/>
            <a:r>
              <a:rPr lang="en-US" dirty="0" smtClean="0"/>
              <a:t>Recommend limits (performance)</a:t>
            </a:r>
          </a:p>
          <a:p>
            <a:pPr lvl="1"/>
            <a:r>
              <a:rPr lang="en-US" dirty="0" smtClean="0"/>
              <a:t>Hard limits (built in maximums)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Site Collections</a:t>
            </a:r>
            <a:endParaRPr lang="en-US" dirty="0"/>
          </a:p>
        </p:txBody>
      </p:sp>
      <p:pic>
        <p:nvPicPr>
          <p:cNvPr id="7" name="Content Placeholder 6" descr="ThroughputVsSiteCollections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5912" y="2009775"/>
            <a:ext cx="597217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Libraries</a:t>
            </a:r>
            <a:endParaRPr lang="en-US" dirty="0"/>
          </a:p>
        </p:txBody>
      </p:sp>
      <p:pic>
        <p:nvPicPr>
          <p:cNvPr id="4" name="Picture 3" descr="FlatDocView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1"/>
            <a:ext cx="4343401" cy="3124200"/>
          </a:xfrm>
          <a:prstGeom prst="rect">
            <a:avLst/>
          </a:prstGeom>
        </p:spPr>
      </p:pic>
      <p:pic>
        <p:nvPicPr>
          <p:cNvPr id="5" name="Picture 4" descr="FolderDocView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124200"/>
            <a:ext cx="4756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Software Boundaries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382000" cy="482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/>
                <a:gridCol w="2667000"/>
                <a:gridCol w="3276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 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 per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 Collections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 per Web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DBs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per web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Web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250k</a:t>
                      </a:r>
                      <a:r>
                        <a:rPr lang="en-US" baseline="0" dirty="0" smtClean="0"/>
                        <a:t> per Site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nesting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 per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hardware dependent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0" dirty="0" smtClean="0"/>
                        <a:t> million per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nesting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2,000</a:t>
                      </a:r>
                      <a:r>
                        <a:rPr lang="en-US" baseline="0" dirty="0" smtClean="0"/>
                        <a:t> per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Groups or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per SSP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SSPs</a:t>
                      </a:r>
                      <a:r>
                        <a:rPr lang="en-US" baseline="0" dirty="0" smtClean="0"/>
                        <a:t> per farm (Hard)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Million</a:t>
                      </a:r>
                      <a:r>
                        <a:rPr lang="en-US" baseline="0" dirty="0" smtClean="0"/>
                        <a:t> per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Hardware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recommend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Hard Limit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 Pools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per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per Domain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48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Everything is Hardware Dependent!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displayed on page matters</a:t>
            </a:r>
            <a:endParaRPr lang="en-US" dirty="0"/>
          </a:p>
        </p:txBody>
      </p:sp>
      <p:pic>
        <p:nvPicPr>
          <p:cNvPr id="23554" name="Chart 4"/>
          <p:cNvPicPr>
            <a:picLocks noGrp="1" noChangeArrowheads="1"/>
          </p:cNvPicPr>
          <p:nvPr>
            <p:ph idx="1"/>
          </p:nvPr>
        </p:nvPicPr>
        <p:blipFill>
          <a:blip r:embed="rId3"/>
          <a:srcRect b="-101"/>
          <a:stretch>
            <a:fillRect/>
          </a:stretch>
        </p:blipFill>
        <p:spPr bwMode="auto">
          <a:xfrm>
            <a:off x="1066800" y="1828800"/>
            <a:ext cx="70104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Estimate performance and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Profiles</a:t>
            </a:r>
          </a:p>
          <a:p>
            <a:r>
              <a:rPr lang="en-US" dirty="0" smtClean="0"/>
              <a:t>Target performance levels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Course">
  <a:themeElements>
    <a:clrScheme name="Custom 2">
      <a:dk1>
        <a:sysClr val="windowText" lastClr="000000"/>
      </a:dk1>
      <a:lt1>
        <a:sysClr val="window" lastClr="FFFFFF"/>
      </a:lt1>
      <a:dk2>
        <a:srgbClr val="9F002D"/>
      </a:dk2>
      <a:lt2>
        <a:srgbClr val="EEECE1"/>
      </a:lt2>
      <a:accent1>
        <a:srgbClr val="CF6B2D"/>
      </a:accent1>
      <a:accent2>
        <a:srgbClr val="FFBF05"/>
      </a:accent2>
      <a:accent3>
        <a:srgbClr val="9BBB59"/>
      </a:accent3>
      <a:accent4>
        <a:srgbClr val="666666"/>
      </a:accent4>
      <a:accent5>
        <a:srgbClr val="336600"/>
      </a:accent5>
      <a:accent6>
        <a:srgbClr val="003300"/>
      </a:accent6>
      <a:hlink>
        <a:srgbClr val="99CCFF"/>
      </a:hlink>
      <a:folHlink>
        <a:srgbClr val="47A3FF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Default Design - DPE PPT Template 4">
    <a:dk1>
      <a:srgbClr val="000000"/>
    </a:dk1>
    <a:lt1>
      <a:srgbClr val="FFFFFF"/>
    </a:lt1>
    <a:dk2>
      <a:srgbClr val="000000"/>
    </a:dk2>
    <a:lt2>
      <a:srgbClr val="333333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CCFFFF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3CC2HQU7XWNV-65-25</_dlc_DocId>
    <_dlc_DocIdUrl xmlns="c83d3ea4-1015-4b4b-bfa9-09fbcd7aa64d">
      <Url>http://intranet.sharepointblackops.com/Courses/SPA401/_layouts/DocIdRedir.aspx?ID=3CC2HQU7XWNV-65-25</Url>
      <Description>3CC2HQU7XWNV-65-25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B17F0268584946A4595AAC088C5624" ma:contentTypeVersion="1" ma:contentTypeDescription="Create a new document." ma:contentTypeScope="" ma:versionID="9a3ac257eb2cc0d9957d0058a18e4bf4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58271766-CCDA-46F3-86CF-F8C95388EA06}"/>
</file>

<file path=customXml/itemProps4.xml><?xml version="1.0" encoding="utf-8"?>
<ds:datastoreItem xmlns:ds="http://schemas.openxmlformats.org/officeDocument/2006/customXml" ds:itemID="{63E523AE-A959-45C9-B842-6A394064FC9B}"/>
</file>

<file path=docProps/app.xml><?xml version="1.0" encoding="utf-8"?>
<Properties xmlns="http://schemas.openxmlformats.org/officeDocument/2006/extended-properties" xmlns:vt="http://schemas.openxmlformats.org/officeDocument/2006/docPropsVTypes">
  <Template>CPT_Course</Template>
  <TotalTime>3</TotalTime>
  <Words>1166</Words>
  <Application>Microsoft Office PowerPoint</Application>
  <PresentationFormat>On-screen Show (4:3)</PresentationFormat>
  <Paragraphs>292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CPT_Course</vt:lpstr>
      <vt:lpstr>Optimizing SharePoint 2007 Performance</vt:lpstr>
      <vt:lpstr>Capacity Planning</vt:lpstr>
      <vt:lpstr>A 4 step program</vt:lpstr>
      <vt:lpstr>Software boundaries</vt:lpstr>
      <vt:lpstr># of Site Collections</vt:lpstr>
      <vt:lpstr>Document Libraries</vt:lpstr>
      <vt:lpstr>More Software Boundaries</vt:lpstr>
      <vt:lpstr>Items displayed on page matters</vt:lpstr>
      <vt:lpstr>Step 2: Estimate performance and capacity</vt:lpstr>
      <vt:lpstr>Usage Profiles</vt:lpstr>
      <vt:lpstr>Determine usage profiles</vt:lpstr>
      <vt:lpstr>Target Performance</vt:lpstr>
      <vt:lpstr>Demo!</vt:lpstr>
      <vt:lpstr>Other performance factors</vt:lpstr>
      <vt:lpstr>Output Cache</vt:lpstr>
      <vt:lpstr>Object Cache</vt:lpstr>
      <vt:lpstr>BLOB Caching</vt:lpstr>
      <vt:lpstr>Demo!</vt:lpstr>
      <vt:lpstr>Step 3: Hardware and Storage</vt:lpstr>
      <vt:lpstr>32 bit vs. 64 bit</vt:lpstr>
      <vt:lpstr>Servers</vt:lpstr>
      <vt:lpstr>SQL Planning</vt:lpstr>
      <vt:lpstr>Understand IIS</vt:lpstr>
      <vt:lpstr>Demo!</vt:lpstr>
      <vt:lpstr>Random Tip</vt:lpstr>
      <vt:lpstr>Are you a fiddler?</vt:lpstr>
      <vt:lpstr>Tune Performance from Microsoft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SharePoint 2007 Performance</dc:title>
  <dc:subject>[LessonSubject]</dc:subject>
  <dc:creator>TedP</dc:creator>
  <cp:lastModifiedBy>TedP</cp:lastModifiedBy>
  <cp:revision>2</cp:revision>
  <dcterms:created xsi:type="dcterms:W3CDTF">2009-05-21T23:13:37Z</dcterms:created>
  <dcterms:modified xsi:type="dcterms:W3CDTF">2009-05-21T23:17:10Z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Ted Pattison Group, Inc</vt:lpwstr>
  </property>
  <property fmtid="{D5CDD505-2E9C-101B-9397-08002B2CF9AE}" pid="3" name="ContentTypeId">
    <vt:lpwstr>0x01010021B17F0268584946A4595AAC088C5624</vt:lpwstr>
  </property>
  <property fmtid="{D5CDD505-2E9C-101B-9397-08002B2CF9AE}" pid="4" name="_dlc_DocIdItemGuid">
    <vt:lpwstr>fbdfe807-f32e-4f48-b12b-62805d49cbc7</vt:lpwstr>
  </property>
</Properties>
</file>