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Default Extension="vml" ContentType="application/vnd.openxmlformats-officedocument.vmlDrawing"/>
  <Override PartName="/ppt/slides/slide33.xml" ContentType="application/vnd.openxmlformats-officedocument.presentationml.slide+xml"/>
  <Override PartName="/ppt/slides/slide34.xml" ContentType="application/vnd.openxmlformats-officedocument.presentationml.slide+xml"/>
  <Override PartName="/ppt/presentation.xml" ContentType="application/vnd.openxmlformats-officedocument.presentationml.presentation.main+xml"/>
  <Override PartName="/ppt/slides/slide3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Windows Workflow Foundation Primer</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Windows Workflow Foundation Primer</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9/24/2007</a:t>
            </a:r>
            <a:endParaRPr lang="en-US"/>
          </a:p>
        </p:txBody>
      </p:sp>
      <p:sp>
        <p:nvSpPr>
          <p:cNvPr id="9" name="Header Placeholder 8"/>
          <p:cNvSpPr>
            <a:spLocks noGrp="1"/>
          </p:cNvSpPr>
          <p:nvPr>
            <p:ph type="hdr" sz="quarter" idx="12"/>
          </p:nvPr>
        </p:nvSpPr>
        <p:spPr/>
        <p:txBody>
          <a:bodyPr/>
          <a:lstStyle/>
          <a:p>
            <a:r>
              <a:rPr lang="en-US" smtClean="0"/>
              <a:t>02 - Windows Workflow Foundation Primer</a:t>
            </a:r>
            <a:endParaRPr lang="en-US"/>
          </a:p>
        </p:txBody>
      </p:sp>
      <p:sp>
        <p:nvSpPr>
          <p:cNvPr id="10" name="Footer Placeholder 9"/>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source object/property does not need to be a dependency property.</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68">
              <a:defRPr/>
            </a:pPr>
            <a:r>
              <a:rPr lang="en-US" dirty="0" smtClean="0"/>
              <a:t>Convert the custom activities to use dependency</a:t>
            </a:r>
            <a:r>
              <a:rPr lang="en-US" baseline="0" dirty="0" smtClean="0"/>
              <a:t> properties and replace code behind with declarative binding</a:t>
            </a:r>
            <a:endParaRPr lang="en-US" dirty="0" smtClean="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the branching demo at this point.  Start with a simple two branch for yes and no.  Use a code condition for branch</a:t>
            </a:r>
            <a:r>
              <a:rPr lang="en-US" baseline="0" dirty="0" smtClean="0"/>
              <a:t> yes and declarative for no.  Then add the third else branch to catch all the invalid types.</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a:t>
            </a:r>
            <a:r>
              <a:rPr lang="en-US" baseline="0" dirty="0" smtClean="0"/>
              <a:t> is an opportunity to introduce the concept of an execution path waiting for external interaction.  When the first execution path blocks due to the delay, the second can now execute on the same thread.  This leads to a great reference back to the executor discussion in the activity lifecycle.</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how</a:t>
            </a:r>
            <a:r>
              <a:rPr lang="en-US" baseline="0" dirty="0" smtClean="0"/>
              <a:t> often a child activity will change a value the condition is based on to break the loop</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Bring up that if the target doesn’t</a:t>
            </a:r>
            <a:r>
              <a:rPr lang="en-US" baseline="0" dirty="0" smtClean="0"/>
              <a:t> have to be a </a:t>
            </a:r>
            <a:r>
              <a:rPr lang="en-US" baseline="0" dirty="0" err="1" smtClean="0"/>
              <a:t>compensatable</a:t>
            </a:r>
            <a:r>
              <a:rPr lang="en-US" baseline="0" dirty="0" smtClean="0"/>
              <a:t> scope</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34</a:t>
            </a:fld>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Header Placeholder 5"/>
          <p:cNvSpPr>
            <a:spLocks noGrp="1"/>
          </p:cNvSpPr>
          <p:nvPr>
            <p:ph type="hdr" sz="quarter" idx="12"/>
          </p:nvPr>
        </p:nvSpPr>
        <p:spPr/>
        <p:txBody>
          <a:bodyPr/>
          <a:lstStyle/>
          <a:p>
            <a:r>
              <a:rPr lang="en-US" smtClean="0"/>
              <a:t>02 - Windows Workflow Foundation Primer</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Header Placeholder 5"/>
          <p:cNvSpPr>
            <a:spLocks noGrp="1"/>
          </p:cNvSpPr>
          <p:nvPr>
            <p:ph type="hdr" sz="quarter" idx="12"/>
          </p:nvPr>
        </p:nvSpPr>
        <p:spPr/>
        <p:txBody>
          <a:bodyPr/>
          <a:lstStyle/>
          <a:p>
            <a:r>
              <a:rPr lang="en-US" smtClean="0"/>
              <a:t>02 - Windows Workflow Foundation Primer</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needs to be fixed.  It should focus</a:t>
            </a:r>
            <a:r>
              <a:rPr lang="en-US" baseline="0" dirty="0" smtClean="0"/>
              <a:t> on how a workflow is created and it’s </a:t>
            </a:r>
            <a:r>
              <a:rPr lang="en-US" baseline="0" dirty="0" err="1" smtClean="0"/>
              <a:t>inheritence</a:t>
            </a:r>
            <a:r>
              <a:rPr lang="en-US" baseline="0" dirty="0" smtClean="0"/>
              <a:t> hierarchy.  Hint that </a:t>
            </a:r>
            <a:r>
              <a:rPr lang="en-US" baseline="0" dirty="0" err="1" smtClean="0"/>
              <a:t>xoml</a:t>
            </a:r>
            <a:r>
              <a:rPr lang="en-US" baseline="0" dirty="0" smtClean="0"/>
              <a:t> is another option </a:t>
            </a:r>
            <a:r>
              <a:rPr lang="en-US" baseline="0" dirty="0" err="1" smtClean="0"/>
              <a:t>ffor</a:t>
            </a:r>
            <a:r>
              <a:rPr lang="en-US" baseline="0" dirty="0" smtClean="0"/>
              <a:t> dynamically loading workflows</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 on the nature</a:t>
            </a:r>
            <a:r>
              <a:rPr lang="en-US" baseline="0" dirty="0" smtClean="0"/>
              <a:t> of </a:t>
            </a:r>
            <a:r>
              <a:rPr lang="en-US" baseline="0" dirty="0" err="1" smtClean="0"/>
              <a:t>Xoml</a:t>
            </a:r>
            <a:r>
              <a:rPr lang="en-US" baseline="0" dirty="0" smtClean="0"/>
              <a:t> as an object creation language.  Show how objects are created and embedded inside other objects with special properties.</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with the focus on creation of the workflow instance, then move into how</a:t>
            </a:r>
            <a:r>
              <a:rPr lang="en-US" baseline="0" dirty="0" smtClean="0"/>
              <a:t> the scheduler starts on another thread and the hosting thread must block.  Once that’s done, talk about the runtime events that tell us when the workflow is no longer running.</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http://msdn.microsoft.com/msdnmag/issues/07/06/Foundations/default.aspx</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Transition into this slide with a “How does this all work?” question</a:t>
            </a:r>
          </a:p>
          <a:p>
            <a:r>
              <a:rPr lang="en-US" dirty="0" smtClean="0"/>
              <a:t>http://download.microsoft.com/download/1/9/5/195c1f00-bc52-44d8-9950-a00b4a7bc751/Track04__14.Practical_Windows_Workflow_Foundation.pdf</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need</a:t>
            </a:r>
            <a:r>
              <a:rPr lang="en-US" baseline="0" dirty="0" smtClean="0"/>
              <a:t> a good image here that shows how activity execution really works.</a:t>
            </a:r>
          </a:p>
          <a:p>
            <a:endParaRPr lang="en-US" baseline="0" dirty="0" smtClean="0"/>
          </a:p>
          <a:p>
            <a:r>
              <a:rPr lang="en-US" baseline="0" dirty="0" smtClean="0"/>
              <a:t>Focus on activities being </a:t>
            </a:r>
            <a:r>
              <a:rPr lang="en-US" baseline="0" dirty="0" err="1" smtClean="0"/>
              <a:t>async</a:t>
            </a:r>
            <a:r>
              <a:rPr lang="en-US" baseline="0" dirty="0" smtClean="0"/>
              <a:t>…  We’ll come back to this later on day 4</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r>
              <a:rPr lang="en-US" baseline="0" dirty="0" smtClean="0"/>
              <a:t>uild a simple demo with two custom activities </a:t>
            </a:r>
            <a:r>
              <a:rPr lang="en-US" baseline="0" dirty="0" err="1" smtClean="0"/>
              <a:t>ConsoleWriteLineActivity</a:t>
            </a:r>
            <a:r>
              <a:rPr lang="en-US" baseline="0" dirty="0" smtClean="0"/>
              <a:t>, </a:t>
            </a:r>
            <a:r>
              <a:rPr lang="en-US" baseline="0" dirty="0" err="1" smtClean="0"/>
              <a:t>ConsoleReadLineActivity</a:t>
            </a:r>
            <a:r>
              <a:rPr lang="en-US" baseline="0" dirty="0" smtClean="0"/>
              <a:t>.  Add two properties and use code behind to assign them.</a:t>
            </a:r>
            <a:endParaRPr lang="en-US" dirty="0"/>
          </a:p>
        </p:txBody>
      </p:sp>
      <p:sp>
        <p:nvSpPr>
          <p:cNvPr id="4" name="Header Placeholder 3"/>
          <p:cNvSpPr>
            <a:spLocks noGrp="1"/>
          </p:cNvSpPr>
          <p:nvPr>
            <p:ph type="hdr" sz="quarter" idx="10"/>
          </p:nvPr>
        </p:nvSpPr>
        <p:spPr/>
        <p:txBody>
          <a:bodyPr/>
          <a:lstStyle/>
          <a:p>
            <a:r>
              <a:rPr lang="en-US" smtClean="0"/>
              <a:t>02 - Windows Workflow Foundation Primer</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Workflow Foundation Primer</a:t>
            </a:r>
            <a:endParaRPr lang="en-US" dirty="0"/>
          </a:p>
        </p:txBody>
      </p:sp>
      <p:sp>
        <p:nvSpPr>
          <p:cNvPr id="3" name="Subtitle 2"/>
          <p:cNvSpPr>
            <a:spLocks noGrp="1"/>
          </p:cNvSpPr>
          <p:nvPr>
            <p:ph type="subTitle" idx="1"/>
          </p:nvPr>
        </p:nvSpPr>
        <p:spPr/>
        <p:txBody>
          <a:bodyPr/>
          <a:lstStyle/>
          <a:p>
            <a:r>
              <a:rPr lang="en-US" b="1" dirty="0" smtClean="0"/>
              <a:t>Developing SharePoint Workflow Templates with Visual Studio</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Hello World Workflow</a:t>
            </a:r>
            <a:endParaRPr lang="en-US" dirty="0"/>
          </a:p>
        </p:txBody>
      </p:sp>
      <p:sp>
        <p:nvSpPr>
          <p:cNvPr id="3" name="Content Placeholder 2"/>
          <p:cNvSpPr>
            <a:spLocks noGrp="1"/>
          </p:cNvSpPr>
          <p:nvPr>
            <p:ph idx="1"/>
          </p:nvPr>
        </p:nvSpPr>
        <p:spPr>
          <a:xfrm>
            <a:off x="4572000" y="1447800"/>
            <a:ext cx="4191000" cy="5181600"/>
          </a:xfrm>
        </p:spPr>
        <p:txBody>
          <a:bodyPr/>
          <a:lstStyle/>
          <a:p>
            <a:r>
              <a:rPr lang="en-US" dirty="0" smtClean="0"/>
              <a:t>Find this demo at</a:t>
            </a:r>
          </a:p>
          <a:p>
            <a:pPr lvl="1"/>
            <a:r>
              <a:rPr lang="en-US" dirty="0" smtClean="0"/>
              <a:t>Demos\</a:t>
            </a:r>
            <a:r>
              <a:rPr lang="en-US" dirty="0" err="1" smtClean="0"/>
              <a:t>HelloWorldWorkflow</a:t>
            </a: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1447800" y="2971800"/>
            <a:ext cx="1791384" cy="1981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a:xfrm>
            <a:off x="381000" y="1447800"/>
            <a:ext cx="8382000" cy="2514600"/>
          </a:xfrm>
        </p:spPr>
        <p:txBody>
          <a:bodyPr/>
          <a:lstStyle/>
          <a:p>
            <a:r>
              <a:rPr lang="en-US" dirty="0" smtClean="0"/>
              <a:t>All activities live in an Activity Execution Context</a:t>
            </a:r>
            <a:endParaRPr lang="en-US" baseline="0" dirty="0" smtClean="0"/>
          </a:p>
          <a:p>
            <a:pPr lvl="1"/>
            <a:r>
              <a:rPr lang="en-US" dirty="0" smtClean="0"/>
              <a:t>Activity Execution Context (AEC) tracks activity state</a:t>
            </a:r>
          </a:p>
          <a:p>
            <a:pPr lvl="1"/>
            <a:r>
              <a:rPr lang="en-US" dirty="0" smtClean="0"/>
              <a:t>Optimizes creation and destruction of activity tree</a:t>
            </a:r>
          </a:p>
          <a:p>
            <a:pPr lvl="1"/>
            <a:r>
              <a:rPr lang="en-US" dirty="0" smtClean="0"/>
              <a:t>Quick to serialize and de-serialize</a:t>
            </a:r>
          </a:p>
        </p:txBody>
      </p:sp>
      <p:pic>
        <p:nvPicPr>
          <p:cNvPr id="34818" name="Picture 2"/>
          <p:cNvPicPr>
            <a:picLocks noChangeAspect="1" noChangeArrowheads="1"/>
          </p:cNvPicPr>
          <p:nvPr/>
        </p:nvPicPr>
        <p:blipFill>
          <a:blip r:embed="rId3" cstate="print"/>
          <a:srcRect/>
          <a:stretch>
            <a:fillRect/>
          </a:stretch>
        </p:blipFill>
        <p:spPr bwMode="auto">
          <a:xfrm>
            <a:off x="1981200" y="3733800"/>
            <a:ext cx="2362200" cy="2505075"/>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cstate="print"/>
          <a:srcRect/>
          <a:stretch>
            <a:fillRect/>
          </a:stretch>
        </p:blipFill>
        <p:spPr bwMode="auto">
          <a:xfrm>
            <a:off x="5334000" y="3886200"/>
            <a:ext cx="2381250" cy="195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r>
              <a:rPr lang="en-US" baseline="0" dirty="0" smtClean="0"/>
              <a:t> Lifecycle</a:t>
            </a:r>
            <a:endParaRPr lang="en-US" dirty="0"/>
          </a:p>
        </p:txBody>
      </p:sp>
      <p:grpSp>
        <p:nvGrpSpPr>
          <p:cNvPr id="3" name="Group 135"/>
          <p:cNvGrpSpPr/>
          <p:nvPr/>
        </p:nvGrpSpPr>
        <p:grpSpPr>
          <a:xfrm>
            <a:off x="533400" y="3048000"/>
            <a:ext cx="8229600" cy="2743994"/>
            <a:chOff x="609600" y="2742406"/>
            <a:chExt cx="8229600" cy="2743994"/>
          </a:xfrm>
        </p:grpSpPr>
        <p:sp>
          <p:nvSpPr>
            <p:cNvPr id="5" name="Rounded Rectangle 4"/>
            <p:cNvSpPr/>
            <p:nvPr/>
          </p:nvSpPr>
          <p:spPr>
            <a:xfrm>
              <a:off x="609600" y="4952206"/>
              <a:ext cx="12192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Initialized</a:t>
              </a:r>
              <a:endParaRPr lang="en-US" dirty="0"/>
            </a:p>
          </p:txBody>
        </p:sp>
        <p:sp>
          <p:nvSpPr>
            <p:cNvPr id="7" name="Rounded Rectangle 6"/>
            <p:cNvSpPr/>
            <p:nvPr/>
          </p:nvSpPr>
          <p:spPr>
            <a:xfrm>
              <a:off x="2514600" y="4952206"/>
              <a:ext cx="13716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Executing</a:t>
              </a:r>
              <a:endParaRPr lang="en-US" dirty="0"/>
            </a:p>
          </p:txBody>
        </p:sp>
        <p:sp>
          <p:nvSpPr>
            <p:cNvPr id="8" name="Rounded Rectangle 7"/>
            <p:cNvSpPr/>
            <p:nvPr/>
          </p:nvSpPr>
          <p:spPr>
            <a:xfrm>
              <a:off x="3886200" y="3885406"/>
              <a:ext cx="13716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Canceling</a:t>
              </a:r>
              <a:endParaRPr lang="en-US" dirty="0"/>
            </a:p>
          </p:txBody>
        </p:sp>
        <p:sp>
          <p:nvSpPr>
            <p:cNvPr id="9" name="Rounded Rectangle 8"/>
            <p:cNvSpPr/>
            <p:nvPr/>
          </p:nvSpPr>
          <p:spPr>
            <a:xfrm>
              <a:off x="5105400" y="2742406"/>
              <a:ext cx="13716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Faulting</a:t>
              </a:r>
              <a:endParaRPr lang="en-US" dirty="0"/>
            </a:p>
          </p:txBody>
        </p:sp>
        <p:sp>
          <p:nvSpPr>
            <p:cNvPr id="11" name="Rounded Rectangle 10"/>
            <p:cNvSpPr/>
            <p:nvPr/>
          </p:nvSpPr>
          <p:spPr>
            <a:xfrm>
              <a:off x="7086600" y="4952206"/>
              <a:ext cx="17526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Compensating</a:t>
              </a:r>
              <a:endParaRPr lang="en-US" dirty="0"/>
            </a:p>
          </p:txBody>
        </p:sp>
        <p:sp>
          <p:nvSpPr>
            <p:cNvPr id="12" name="Rounded Rectangle 11"/>
            <p:cNvSpPr/>
            <p:nvPr/>
          </p:nvSpPr>
          <p:spPr>
            <a:xfrm>
              <a:off x="5257800" y="4952206"/>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Closed</a:t>
              </a:r>
            </a:p>
          </p:txBody>
        </p:sp>
        <p:cxnSp>
          <p:nvCxnSpPr>
            <p:cNvPr id="19" name="Elbow Connector 18"/>
            <p:cNvCxnSpPr>
              <a:stCxn id="5" idx="3"/>
              <a:endCxn id="7" idx="1"/>
            </p:cNvCxnSpPr>
            <p:nvPr/>
          </p:nvCxnSpPr>
          <p:spPr>
            <a:xfrm>
              <a:off x="1828800" y="5218906"/>
              <a:ext cx="685800" cy="1588"/>
            </a:xfrm>
            <a:prstGeom prst="bentConnector3">
              <a:avLst>
                <a:gd name="adj1" fmla="val 50000"/>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6" name="Elbow Connector 35"/>
            <p:cNvCxnSpPr>
              <a:stCxn id="7" idx="3"/>
              <a:endCxn id="12" idx="1"/>
            </p:cNvCxnSpPr>
            <p:nvPr/>
          </p:nvCxnSpPr>
          <p:spPr>
            <a:xfrm>
              <a:off x="3886200" y="5218906"/>
              <a:ext cx="1371600" cy="1588"/>
            </a:xfrm>
            <a:prstGeom prst="bentConnector3">
              <a:avLst>
                <a:gd name="adj1" fmla="val 50000"/>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7" idx="0"/>
              <a:endCxn id="9" idx="1"/>
            </p:cNvCxnSpPr>
            <p:nvPr/>
          </p:nvCxnSpPr>
          <p:spPr>
            <a:xfrm rot="5400000" flipH="1" flipV="1">
              <a:off x="3181350" y="3028156"/>
              <a:ext cx="1943100" cy="19050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52" name="Curved Connector 51"/>
            <p:cNvCxnSpPr>
              <a:stCxn id="7" idx="0"/>
              <a:endCxn id="8" idx="1"/>
            </p:cNvCxnSpPr>
            <p:nvPr/>
          </p:nvCxnSpPr>
          <p:spPr>
            <a:xfrm rot="5400000" flipH="1" flipV="1">
              <a:off x="3143250" y="4209256"/>
              <a:ext cx="800100" cy="685800"/>
            </a:xfrm>
            <a:prstGeom prst="curvedConnector2">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6" name="Curved Connector 55"/>
            <p:cNvCxnSpPr>
              <a:stCxn id="8" idx="0"/>
              <a:endCxn id="9" idx="1"/>
            </p:cNvCxnSpPr>
            <p:nvPr/>
          </p:nvCxnSpPr>
          <p:spPr>
            <a:xfrm rot="5400000" flipH="1" flipV="1">
              <a:off x="4400550" y="3180556"/>
              <a:ext cx="876300" cy="5334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59" name="Curved Connector 58"/>
            <p:cNvCxnSpPr>
              <a:stCxn id="11" idx="0"/>
              <a:endCxn id="9" idx="3"/>
            </p:cNvCxnSpPr>
            <p:nvPr/>
          </p:nvCxnSpPr>
          <p:spPr>
            <a:xfrm rot="16200000" flipV="1">
              <a:off x="6248400" y="3237706"/>
              <a:ext cx="1943100" cy="14859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68" name="Curved Connector 67"/>
            <p:cNvCxnSpPr>
              <a:stCxn id="12" idx="2"/>
              <a:endCxn id="11" idx="2"/>
            </p:cNvCxnSpPr>
            <p:nvPr/>
          </p:nvCxnSpPr>
          <p:spPr>
            <a:xfrm rot="16200000" flipH="1">
              <a:off x="6877050" y="4399756"/>
              <a:ext cx="1588" cy="2171700"/>
            </a:xfrm>
            <a:prstGeom prst="curvedConnector3">
              <a:avLst>
                <a:gd name="adj1" fmla="val 26360588"/>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Curved Connector 70"/>
            <p:cNvCxnSpPr>
              <a:stCxn id="11" idx="0"/>
              <a:endCxn id="12" idx="0"/>
            </p:cNvCxnSpPr>
            <p:nvPr/>
          </p:nvCxnSpPr>
          <p:spPr>
            <a:xfrm rot="16200000" flipV="1">
              <a:off x="6877050" y="3866356"/>
              <a:ext cx="1588" cy="2171700"/>
            </a:xfrm>
            <a:prstGeom prst="curvedConnector3">
              <a:avLst>
                <a:gd name="adj1" fmla="val 23369277"/>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4" name="Curved Connector 73"/>
            <p:cNvCxnSpPr>
              <a:stCxn id="8" idx="3"/>
              <a:endCxn id="12" idx="0"/>
            </p:cNvCxnSpPr>
            <p:nvPr/>
          </p:nvCxnSpPr>
          <p:spPr>
            <a:xfrm>
              <a:off x="5257800" y="4152106"/>
              <a:ext cx="533400" cy="800100"/>
            </a:xfrm>
            <a:prstGeom prst="curvedConnector2">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a:stCxn id="9" idx="2"/>
              <a:endCxn id="12" idx="0"/>
            </p:cNvCxnSpPr>
            <p:nvPr/>
          </p:nvCxnSpPr>
          <p:spPr>
            <a:xfrm rot="5400000">
              <a:off x="4953000" y="4114006"/>
              <a:ext cx="1676400" cy="1588"/>
            </a:xfrm>
            <a:prstGeom prst="curvedConnector3">
              <a:avLst>
                <a:gd name="adj1" fmla="val 50000"/>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grpSp>
      <p:sp>
        <p:nvSpPr>
          <p:cNvPr id="135" name="Content Placeholder 134"/>
          <p:cNvSpPr>
            <a:spLocks noGrp="1"/>
          </p:cNvSpPr>
          <p:nvPr>
            <p:ph idx="1"/>
          </p:nvPr>
        </p:nvSpPr>
        <p:spPr>
          <a:xfrm>
            <a:off x="381000" y="1447800"/>
            <a:ext cx="8382000" cy="1295400"/>
          </a:xfrm>
        </p:spPr>
        <p:txBody>
          <a:bodyPr/>
          <a:lstStyle/>
          <a:p>
            <a:r>
              <a:rPr lang="en-US" dirty="0" smtClean="0"/>
              <a:t>Activities</a:t>
            </a:r>
            <a:r>
              <a:rPr lang="en-US" baseline="0" dirty="0" smtClean="0"/>
              <a:t> exist in a specific state</a:t>
            </a:r>
          </a:p>
          <a:p>
            <a:pPr lvl="1"/>
            <a:r>
              <a:rPr lang="en-US" dirty="0" smtClean="0"/>
              <a:t>Activities are completed when in the closed state</a:t>
            </a:r>
          </a:p>
        </p:txBody>
      </p:sp>
      <p:grpSp>
        <p:nvGrpSpPr>
          <p:cNvPr id="4" name="Group 151"/>
          <p:cNvGrpSpPr/>
          <p:nvPr/>
        </p:nvGrpSpPr>
        <p:grpSpPr>
          <a:xfrm>
            <a:off x="381000" y="3276600"/>
            <a:ext cx="2902527" cy="978932"/>
            <a:chOff x="609600" y="2971800"/>
            <a:chExt cx="2902527" cy="978932"/>
          </a:xfrm>
        </p:grpSpPr>
        <p:grpSp>
          <p:nvGrpSpPr>
            <p:cNvPr id="6" name="Group 150"/>
            <p:cNvGrpSpPr/>
            <p:nvPr/>
          </p:nvGrpSpPr>
          <p:grpSpPr>
            <a:xfrm>
              <a:off x="609600" y="2971800"/>
              <a:ext cx="2902527" cy="369332"/>
              <a:chOff x="609600" y="2971800"/>
              <a:chExt cx="2902527" cy="369332"/>
            </a:xfrm>
          </p:grpSpPr>
          <p:sp>
            <p:nvSpPr>
              <p:cNvPr id="138" name="TextBox 137"/>
              <p:cNvSpPr txBox="1"/>
              <p:nvPr/>
            </p:nvSpPr>
            <p:spPr>
              <a:xfrm>
                <a:off x="609600" y="2971800"/>
                <a:ext cx="2082686" cy="369332"/>
              </a:xfrm>
              <a:prstGeom prst="rect">
                <a:avLst/>
              </a:prstGeom>
              <a:noFill/>
            </p:spPr>
            <p:txBody>
              <a:bodyPr wrap="square" rtlCol="0">
                <a:spAutoFit/>
              </a:bodyPr>
              <a:lstStyle/>
              <a:p>
                <a:r>
                  <a:rPr lang="en-US" dirty="0" smtClean="0"/>
                  <a:t>Engine Transitions</a:t>
                </a:r>
              </a:p>
            </p:txBody>
          </p:sp>
          <p:cxnSp>
            <p:nvCxnSpPr>
              <p:cNvPr id="140" name="Straight Arrow Connector 139"/>
              <p:cNvCxnSpPr/>
              <p:nvPr/>
            </p:nvCxnSpPr>
            <p:spPr>
              <a:xfrm>
                <a:off x="2750127" y="3164774"/>
                <a:ext cx="7620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0" name="Group 149"/>
            <p:cNvGrpSpPr/>
            <p:nvPr/>
          </p:nvGrpSpPr>
          <p:grpSpPr>
            <a:xfrm>
              <a:off x="609600" y="3276600"/>
              <a:ext cx="2902527" cy="369332"/>
              <a:chOff x="571995" y="3444833"/>
              <a:chExt cx="2902527" cy="369332"/>
            </a:xfrm>
          </p:grpSpPr>
          <p:sp>
            <p:nvSpPr>
              <p:cNvPr id="145" name="TextBox 144"/>
              <p:cNvSpPr txBox="1"/>
              <p:nvPr/>
            </p:nvSpPr>
            <p:spPr>
              <a:xfrm>
                <a:off x="571995" y="3444833"/>
                <a:ext cx="2082686" cy="369332"/>
              </a:xfrm>
              <a:prstGeom prst="rect">
                <a:avLst/>
              </a:prstGeom>
              <a:noFill/>
            </p:spPr>
            <p:txBody>
              <a:bodyPr wrap="square" rtlCol="0">
                <a:spAutoFit/>
              </a:bodyPr>
              <a:lstStyle/>
              <a:p>
                <a:r>
                  <a:rPr lang="en-US" dirty="0" smtClean="0"/>
                  <a:t>Fault Transitions</a:t>
                </a:r>
              </a:p>
            </p:txBody>
          </p:sp>
          <p:cxnSp>
            <p:nvCxnSpPr>
              <p:cNvPr id="146" name="Straight Arrow Connector 145"/>
              <p:cNvCxnSpPr/>
              <p:nvPr/>
            </p:nvCxnSpPr>
            <p:spPr>
              <a:xfrm>
                <a:off x="2712522" y="3637807"/>
                <a:ext cx="76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3" name="Group 148"/>
            <p:cNvGrpSpPr/>
            <p:nvPr/>
          </p:nvGrpSpPr>
          <p:grpSpPr>
            <a:xfrm>
              <a:off x="609600" y="3581400"/>
              <a:ext cx="2902527" cy="369332"/>
              <a:chOff x="593766" y="3858490"/>
              <a:chExt cx="2902527" cy="369332"/>
            </a:xfrm>
          </p:grpSpPr>
          <p:sp>
            <p:nvSpPr>
              <p:cNvPr id="147" name="TextBox 146"/>
              <p:cNvSpPr txBox="1"/>
              <p:nvPr/>
            </p:nvSpPr>
            <p:spPr>
              <a:xfrm>
                <a:off x="593766" y="3858490"/>
                <a:ext cx="2082686" cy="369332"/>
              </a:xfrm>
              <a:prstGeom prst="rect">
                <a:avLst/>
              </a:prstGeom>
              <a:noFill/>
            </p:spPr>
            <p:txBody>
              <a:bodyPr wrap="square" rtlCol="0">
                <a:spAutoFit/>
              </a:bodyPr>
              <a:lstStyle/>
              <a:p>
                <a:r>
                  <a:rPr lang="en-US" dirty="0" smtClean="0"/>
                  <a:t>Activity Transitions</a:t>
                </a:r>
              </a:p>
            </p:txBody>
          </p:sp>
          <p:cxnSp>
            <p:nvCxnSpPr>
              <p:cNvPr id="148" name="Straight Arrow Connector 147"/>
              <p:cNvCxnSpPr/>
              <p:nvPr/>
            </p:nvCxnSpPr>
            <p:spPr>
              <a:xfrm>
                <a:off x="2734293" y="4051464"/>
                <a:ext cx="762000" cy="1588"/>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Execution</a:t>
            </a:r>
            <a:endParaRPr lang="en-US" dirty="0"/>
          </a:p>
        </p:txBody>
      </p:sp>
      <p:sp>
        <p:nvSpPr>
          <p:cNvPr id="3" name="Content Placeholder 2"/>
          <p:cNvSpPr>
            <a:spLocks noGrp="1"/>
          </p:cNvSpPr>
          <p:nvPr>
            <p:ph idx="1"/>
          </p:nvPr>
        </p:nvSpPr>
        <p:spPr/>
        <p:txBody>
          <a:bodyPr>
            <a:normAutofit/>
          </a:bodyPr>
          <a:lstStyle/>
          <a:p>
            <a:r>
              <a:rPr lang="en-US" dirty="0" smtClean="0"/>
              <a:t>Work queues used to detach activity from thread</a:t>
            </a:r>
          </a:p>
          <a:p>
            <a:pPr lvl="1"/>
            <a:r>
              <a:rPr lang="en-US" dirty="0" smtClean="0"/>
              <a:t>Activity starts </a:t>
            </a:r>
            <a:r>
              <a:rPr lang="en-US" dirty="0" err="1" smtClean="0"/>
              <a:t>async</a:t>
            </a:r>
            <a:r>
              <a:rPr lang="en-US" dirty="0" smtClean="0"/>
              <a:t> method</a:t>
            </a:r>
          </a:p>
          <a:p>
            <a:pPr lvl="1"/>
            <a:r>
              <a:rPr lang="en-US" dirty="0" smtClean="0"/>
              <a:t>Execute method returns executing</a:t>
            </a:r>
          </a:p>
          <a:p>
            <a:pPr lvl="1"/>
            <a:r>
              <a:rPr lang="en-US" dirty="0" smtClean="0"/>
              <a:t>When </a:t>
            </a:r>
            <a:r>
              <a:rPr lang="en-US" dirty="0" err="1" smtClean="0"/>
              <a:t>async</a:t>
            </a:r>
            <a:r>
              <a:rPr lang="en-US" dirty="0" smtClean="0"/>
              <a:t> operation complete, item placed in queue</a:t>
            </a:r>
          </a:p>
          <a:p>
            <a:pPr lvl="1"/>
            <a:r>
              <a:rPr lang="en-US" dirty="0" smtClean="0"/>
              <a:t>When the item is de-queued, the activity is resumed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Designing with Activities</a:t>
            </a:r>
            <a:endParaRPr lang="en-US" dirty="0"/>
          </a:p>
        </p:txBody>
      </p:sp>
      <p:sp>
        <p:nvSpPr>
          <p:cNvPr id="3" name="Content Placeholder 2"/>
          <p:cNvSpPr>
            <a:spLocks noGrp="1"/>
          </p:cNvSpPr>
          <p:nvPr>
            <p:ph idx="1"/>
          </p:nvPr>
        </p:nvSpPr>
        <p:spPr/>
        <p:txBody>
          <a:bodyPr/>
          <a:lstStyle/>
          <a:p>
            <a:r>
              <a:rPr lang="en-US" dirty="0" smtClean="0"/>
              <a:t>Activities are configured via Properties</a:t>
            </a:r>
          </a:p>
          <a:p>
            <a:pPr lvl="1"/>
            <a:r>
              <a:rPr lang="en-US" dirty="0" smtClean="0"/>
              <a:t>Can be assigned via code</a:t>
            </a:r>
          </a:p>
          <a:p>
            <a:pPr lvl="1"/>
            <a:r>
              <a:rPr lang="en-US" dirty="0" smtClean="0"/>
              <a:t>Data flows from activity to activity</a:t>
            </a:r>
          </a:p>
          <a:p>
            <a:pPr lvl="1"/>
            <a:r>
              <a:rPr lang="en-US" dirty="0" smtClean="0"/>
              <a:t>Mechanism needed to declaratively connect properties</a:t>
            </a:r>
          </a:p>
        </p:txBody>
      </p:sp>
      <p:pic>
        <p:nvPicPr>
          <p:cNvPr id="21508" name="Picture 4"/>
          <p:cNvPicPr>
            <a:picLocks noChangeAspect="1" noChangeArrowheads="1"/>
          </p:cNvPicPr>
          <p:nvPr/>
        </p:nvPicPr>
        <p:blipFill>
          <a:blip r:embed="rId3" cstate="print"/>
          <a:srcRect/>
          <a:stretch>
            <a:fillRect/>
          </a:stretch>
        </p:blipFill>
        <p:spPr bwMode="auto">
          <a:xfrm>
            <a:off x="2895600" y="3429000"/>
            <a:ext cx="3657600" cy="1428750"/>
          </a:xfrm>
          <a:prstGeom prst="rect">
            <a:avLst/>
          </a:prstGeom>
          <a:noFill/>
          <a:ln w="9525">
            <a:noFill/>
            <a:miter lim="800000"/>
            <a:headEnd/>
            <a:tailEnd/>
          </a:ln>
          <a:effectLst/>
        </p:spPr>
      </p:pic>
      <p:sp>
        <p:nvSpPr>
          <p:cNvPr id="7" name="TextBox 6"/>
          <p:cNvSpPr txBox="1"/>
          <p:nvPr/>
        </p:nvSpPr>
        <p:spPr>
          <a:xfrm>
            <a:off x="2895600" y="5334000"/>
            <a:ext cx="5867400" cy="1169551"/>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private void </a:t>
            </a:r>
            <a:r>
              <a:rPr lang="en-US" sz="1400" dirty="0" err="1" smtClean="0">
                <a:latin typeface="Lucida Console" pitchFamily="49" charset="0"/>
              </a:rPr>
              <a:t>readData_AfterRead</a:t>
            </a:r>
            <a:r>
              <a:rPr lang="en-US" sz="1400" dirty="0" smtClean="0">
                <a:latin typeface="Lucida Console" pitchFamily="49" charset="0"/>
              </a:rPr>
              <a:t>(</a:t>
            </a:r>
          </a:p>
          <a:p>
            <a:r>
              <a:rPr lang="en-US" sz="1400" dirty="0" smtClean="0">
                <a:solidFill>
                  <a:srgbClr val="0000FF"/>
                </a:solidFill>
                <a:latin typeface="Lucida Console" pitchFamily="49" charset="0"/>
              </a:rPr>
              <a:t>    object </a:t>
            </a:r>
            <a:r>
              <a:rPr lang="en-US" sz="1400" dirty="0" smtClean="0">
                <a:latin typeface="Lucida Console" pitchFamily="49" charset="0"/>
              </a:rPr>
              <a:t>sender, </a:t>
            </a:r>
            <a:r>
              <a:rPr lang="en-US" sz="1400" dirty="0" err="1" smtClean="0">
                <a:solidFill>
                  <a:srgbClr val="2B91AF"/>
                </a:solidFill>
                <a:latin typeface="Lucida Console" pitchFamily="49" charset="0"/>
              </a:rPr>
              <a:t>EventArgs</a:t>
            </a:r>
            <a:r>
              <a:rPr lang="en-US" sz="1400" dirty="0" smtClean="0">
                <a:solidFill>
                  <a:srgbClr val="2B91AF"/>
                </a:solidFill>
                <a:latin typeface="Lucida Console" pitchFamily="49" charset="0"/>
              </a:rPr>
              <a:t> </a:t>
            </a:r>
            <a:r>
              <a:rPr lang="en-US" sz="1400" dirty="0" smtClean="0">
                <a:latin typeface="Lucida Console" pitchFamily="49" charset="0"/>
              </a:rPr>
              <a:t>e)</a:t>
            </a:r>
          </a:p>
          <a:p>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err="1" smtClean="0">
                <a:latin typeface="Lucida Console" pitchFamily="49" charset="0"/>
              </a:rPr>
              <a:t>writeData.Message</a:t>
            </a:r>
            <a:r>
              <a:rPr lang="en-US" sz="1400" dirty="0" smtClean="0">
                <a:latin typeface="Lucida Console" pitchFamily="49" charset="0"/>
              </a:rPr>
              <a:t> = </a:t>
            </a:r>
            <a:r>
              <a:rPr lang="en-US" sz="1400" dirty="0" err="1" smtClean="0">
                <a:latin typeface="Lucida Console" pitchFamily="49" charset="0"/>
              </a:rPr>
              <a:t>readData.Result</a:t>
            </a:r>
            <a:r>
              <a:rPr lang="en-US" sz="1400" dirty="0" smtClean="0">
                <a:latin typeface="Lucida Console" pitchFamily="49" charset="0"/>
              </a:rPr>
              <a:t>;</a:t>
            </a:r>
          </a:p>
          <a:p>
            <a:r>
              <a:rPr lang="en-US" sz="1400" dirty="0" smtClean="0">
                <a:latin typeface="Lucida Console" pitchFamily="49" charset="0"/>
              </a:rPr>
              <a:t>}</a:t>
            </a:r>
          </a:p>
        </p:txBody>
      </p:sp>
      <p:pic>
        <p:nvPicPr>
          <p:cNvPr id="21509" name="Picture 5"/>
          <p:cNvPicPr>
            <a:picLocks noChangeAspect="1" noChangeArrowheads="1"/>
          </p:cNvPicPr>
          <p:nvPr/>
        </p:nvPicPr>
        <p:blipFill>
          <a:blip r:embed="rId4" cstate="print"/>
          <a:srcRect/>
          <a:stretch>
            <a:fillRect/>
          </a:stretch>
        </p:blipFill>
        <p:spPr bwMode="auto">
          <a:xfrm>
            <a:off x="914400" y="3581400"/>
            <a:ext cx="1304925" cy="2686050"/>
          </a:xfrm>
          <a:prstGeom prst="rect">
            <a:avLst/>
          </a:prstGeom>
          <a:noFill/>
          <a:ln w="9525">
            <a:noFill/>
            <a:miter lim="800000"/>
            <a:headEnd/>
            <a:tailEnd/>
          </a:ln>
          <a:effectLst/>
        </p:spPr>
      </p:pic>
      <p:cxnSp>
        <p:nvCxnSpPr>
          <p:cNvPr id="10" name="Straight Arrow Connector 9"/>
          <p:cNvCxnSpPr>
            <a:endCxn id="21508" idx="1"/>
          </p:cNvCxnSpPr>
          <p:nvPr/>
        </p:nvCxnSpPr>
        <p:spPr>
          <a:xfrm flipV="1">
            <a:off x="2133600" y="4143375"/>
            <a:ext cx="762000" cy="2762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2209800" y="5076826"/>
            <a:ext cx="685800" cy="409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Activity</a:t>
            </a:r>
            <a:r>
              <a:rPr lang="en-US" baseline="0" dirty="0" smtClean="0"/>
              <a:t> Properties</a:t>
            </a:r>
            <a:endParaRPr lang="en-US" dirty="0"/>
          </a:p>
        </p:txBody>
      </p:sp>
      <p:sp>
        <p:nvSpPr>
          <p:cNvPr id="3" name="Content Placeholder 2"/>
          <p:cNvSpPr>
            <a:spLocks noGrp="1"/>
          </p:cNvSpPr>
          <p:nvPr>
            <p:ph idx="1"/>
          </p:nvPr>
        </p:nvSpPr>
        <p:spPr>
          <a:xfrm>
            <a:off x="381000" y="1447800"/>
            <a:ext cx="8382000" cy="2438400"/>
          </a:xfrm>
        </p:spPr>
        <p:txBody>
          <a:bodyPr/>
          <a:lstStyle/>
          <a:p>
            <a:r>
              <a:rPr lang="en-US" dirty="0" smtClean="0"/>
              <a:t>Declarative activity relationships are better</a:t>
            </a:r>
          </a:p>
          <a:p>
            <a:pPr lvl="1"/>
            <a:r>
              <a:rPr lang="en-US" dirty="0" smtClean="0"/>
              <a:t>Minimizes amount of repetitive code</a:t>
            </a:r>
          </a:p>
          <a:p>
            <a:pPr lvl="1"/>
            <a:r>
              <a:rPr lang="en-US" dirty="0" smtClean="0"/>
              <a:t>Requires centralized storage of bind-able properties</a:t>
            </a:r>
          </a:p>
        </p:txBody>
      </p:sp>
      <p:grpSp>
        <p:nvGrpSpPr>
          <p:cNvPr id="4" name="Group 11"/>
          <p:cNvGrpSpPr/>
          <p:nvPr/>
        </p:nvGrpSpPr>
        <p:grpSpPr>
          <a:xfrm>
            <a:off x="1066800" y="3505200"/>
            <a:ext cx="7006771" cy="2362200"/>
            <a:chOff x="1066800" y="3048000"/>
            <a:chExt cx="7006771" cy="2362200"/>
          </a:xfrm>
        </p:grpSpPr>
        <p:pic>
          <p:nvPicPr>
            <p:cNvPr id="22530" name="Picture 2"/>
            <p:cNvPicPr>
              <a:picLocks noChangeAspect="1" noChangeArrowheads="1"/>
            </p:cNvPicPr>
            <p:nvPr/>
          </p:nvPicPr>
          <p:blipFill>
            <a:blip r:embed="rId2" cstate="print"/>
            <a:srcRect/>
            <a:stretch>
              <a:fillRect/>
            </a:stretch>
          </p:blipFill>
          <p:spPr bwMode="auto">
            <a:xfrm>
              <a:off x="1066800" y="4343400"/>
              <a:ext cx="1901952" cy="609786"/>
            </a:xfrm>
            <a:prstGeom prst="rect">
              <a:avLst/>
            </a:prstGeom>
            <a:noFill/>
            <a:ln w="9525">
              <a:noFill/>
              <a:miter lim="800000"/>
              <a:headEnd/>
              <a:tailEnd/>
            </a:ln>
            <a:effectLst/>
          </p:spPr>
        </p:pic>
        <p:pic>
          <p:nvPicPr>
            <p:cNvPr id="22532" name="Picture 4"/>
            <p:cNvPicPr>
              <a:picLocks noChangeAspect="1" noChangeArrowheads="1"/>
            </p:cNvPicPr>
            <p:nvPr/>
          </p:nvPicPr>
          <p:blipFill>
            <a:blip r:embed="rId3" cstate="print"/>
            <a:srcRect/>
            <a:stretch>
              <a:fillRect/>
            </a:stretch>
          </p:blipFill>
          <p:spPr bwMode="auto">
            <a:xfrm>
              <a:off x="6172200" y="4343400"/>
              <a:ext cx="1901371" cy="609600"/>
            </a:xfrm>
            <a:prstGeom prst="rect">
              <a:avLst/>
            </a:prstGeom>
            <a:noFill/>
            <a:ln w="9525">
              <a:noFill/>
              <a:miter lim="800000"/>
              <a:headEnd/>
              <a:tailEnd/>
            </a:ln>
            <a:effectLst/>
          </p:spPr>
        </p:pic>
        <p:sp>
          <p:nvSpPr>
            <p:cNvPr id="7" name="Flowchart: Magnetic Disk 6"/>
            <p:cNvSpPr/>
            <p:nvPr/>
          </p:nvSpPr>
          <p:spPr>
            <a:xfrm>
              <a:off x="3962400" y="4267200"/>
              <a:ext cx="1219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 Property</a:t>
              </a:r>
              <a:endParaRPr lang="en-US" dirty="0">
                <a:solidFill>
                  <a:schemeClr val="tx1"/>
                </a:solidFill>
              </a:endParaRPr>
            </a:p>
          </p:txBody>
        </p:sp>
        <p:sp>
          <p:nvSpPr>
            <p:cNvPr id="8" name="Curved Down Arrow 7"/>
            <p:cNvSpPr/>
            <p:nvPr/>
          </p:nvSpPr>
          <p:spPr>
            <a:xfrm>
              <a:off x="2286000" y="3505200"/>
              <a:ext cx="1981200" cy="731520"/>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chemeClr val="tx1"/>
                </a:solidFill>
              </a:endParaRPr>
            </a:p>
          </p:txBody>
        </p:sp>
        <p:sp>
          <p:nvSpPr>
            <p:cNvPr id="9" name="Curved Down Arrow 8"/>
            <p:cNvSpPr/>
            <p:nvPr/>
          </p:nvSpPr>
          <p:spPr>
            <a:xfrm>
              <a:off x="4953000" y="3505200"/>
              <a:ext cx="1981200" cy="731520"/>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2667000" y="3048000"/>
              <a:ext cx="1066800" cy="369332"/>
            </a:xfrm>
            <a:prstGeom prst="rect">
              <a:avLst/>
            </a:prstGeom>
            <a:noFill/>
          </p:spPr>
          <p:txBody>
            <a:bodyPr wrap="square" rtlCol="0">
              <a:spAutoFit/>
            </a:bodyPr>
            <a:lstStyle/>
            <a:p>
              <a:r>
                <a:rPr lang="en-US" b="1" dirty="0" smtClean="0">
                  <a:solidFill>
                    <a:schemeClr val="accent6"/>
                  </a:solidFill>
                </a:rPr>
                <a:t>Binding</a:t>
              </a:r>
            </a:p>
          </p:txBody>
        </p:sp>
        <p:sp>
          <p:nvSpPr>
            <p:cNvPr id="11" name="TextBox 10"/>
            <p:cNvSpPr txBox="1"/>
            <p:nvPr/>
          </p:nvSpPr>
          <p:spPr>
            <a:xfrm>
              <a:off x="5334000" y="3048000"/>
              <a:ext cx="1066800" cy="369332"/>
            </a:xfrm>
            <a:prstGeom prst="rect">
              <a:avLst/>
            </a:prstGeom>
            <a:noFill/>
          </p:spPr>
          <p:txBody>
            <a:bodyPr wrap="square" rtlCol="0">
              <a:spAutoFit/>
            </a:bodyPr>
            <a:lstStyle/>
            <a:p>
              <a:r>
                <a:rPr lang="en-US" b="1" dirty="0" smtClean="0">
                  <a:solidFill>
                    <a:schemeClr val="accent6"/>
                  </a:solidFill>
                </a:rPr>
                <a:t>Binding</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Properties/Objects</a:t>
            </a:r>
            <a:endParaRPr lang="en-US" dirty="0"/>
          </a:p>
        </p:txBody>
      </p:sp>
      <p:sp>
        <p:nvSpPr>
          <p:cNvPr id="3" name="Content Placeholder 2"/>
          <p:cNvSpPr>
            <a:spLocks noGrp="1"/>
          </p:cNvSpPr>
          <p:nvPr>
            <p:ph idx="1"/>
          </p:nvPr>
        </p:nvSpPr>
        <p:spPr>
          <a:xfrm>
            <a:off x="381000" y="1447800"/>
            <a:ext cx="8382000" cy="2057400"/>
          </a:xfrm>
        </p:spPr>
        <p:txBody>
          <a:bodyPr/>
          <a:lstStyle/>
          <a:p>
            <a:r>
              <a:rPr lang="en-US" dirty="0" smtClean="0"/>
              <a:t>Designed to allow runtime object extensions</a:t>
            </a:r>
          </a:p>
          <a:p>
            <a:pPr lvl="1"/>
            <a:r>
              <a:rPr lang="en-US" dirty="0" smtClean="0"/>
              <a:t>Similar to dynamic languages</a:t>
            </a:r>
          </a:p>
          <a:p>
            <a:pPr lvl="1"/>
            <a:r>
              <a:rPr lang="en-US" dirty="0" smtClean="0"/>
              <a:t>composite activities may use to attach data to children</a:t>
            </a:r>
          </a:p>
          <a:p>
            <a:pPr lvl="2"/>
            <a:r>
              <a:rPr lang="en-US" dirty="0" err="1" smtClean="0"/>
              <a:t>ConditionedGroupActivity</a:t>
            </a:r>
            <a:endParaRPr lang="en-US" dirty="0" smtClean="0"/>
          </a:p>
        </p:txBody>
      </p:sp>
      <p:pic>
        <p:nvPicPr>
          <p:cNvPr id="23554" name="Picture 2"/>
          <p:cNvPicPr>
            <a:picLocks noChangeAspect="1" noChangeArrowheads="1"/>
          </p:cNvPicPr>
          <p:nvPr/>
        </p:nvPicPr>
        <p:blipFill>
          <a:blip r:embed="rId2" cstate="print"/>
          <a:srcRect/>
          <a:stretch>
            <a:fillRect/>
          </a:stretch>
        </p:blipFill>
        <p:spPr bwMode="auto">
          <a:xfrm>
            <a:off x="3733800" y="3276600"/>
            <a:ext cx="4876800" cy="320381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a:t>
            </a:r>
            <a:r>
              <a:rPr lang="en-US" baseline="0" dirty="0" smtClean="0"/>
              <a:t> </a:t>
            </a:r>
            <a:r>
              <a:rPr lang="en-US" dirty="0" err="1" smtClean="0"/>
              <a:t>DependencyProperties</a:t>
            </a:r>
            <a:endParaRPr lang="en-US" dirty="0"/>
          </a:p>
        </p:txBody>
      </p:sp>
      <p:sp>
        <p:nvSpPr>
          <p:cNvPr id="3" name="Content Placeholder 2"/>
          <p:cNvSpPr>
            <a:spLocks noGrp="1"/>
          </p:cNvSpPr>
          <p:nvPr>
            <p:ph idx="1"/>
          </p:nvPr>
        </p:nvSpPr>
        <p:spPr>
          <a:xfrm>
            <a:off x="381000" y="1447800"/>
            <a:ext cx="8382000" cy="2895600"/>
          </a:xfrm>
        </p:spPr>
        <p:txBody>
          <a:bodyPr/>
          <a:lstStyle/>
          <a:p>
            <a:r>
              <a:rPr lang="en-US" dirty="0" smtClean="0"/>
              <a:t>Requires two</a:t>
            </a:r>
            <a:r>
              <a:rPr lang="en-US" baseline="0" dirty="0" smtClean="0"/>
              <a:t> parts</a:t>
            </a:r>
          </a:p>
          <a:p>
            <a:pPr lvl="1"/>
            <a:r>
              <a:rPr lang="en-US" dirty="0" smtClean="0"/>
              <a:t>Object that</a:t>
            </a:r>
            <a:r>
              <a:rPr lang="en-US" baseline="0" dirty="0" smtClean="0"/>
              <a:t> derives from </a:t>
            </a:r>
            <a:r>
              <a:rPr lang="en-US" baseline="0" dirty="0" err="1" smtClean="0"/>
              <a:t>DependencyObject</a:t>
            </a:r>
            <a:endParaRPr lang="en-US" baseline="0" dirty="0" smtClean="0"/>
          </a:p>
          <a:p>
            <a:pPr lvl="1"/>
            <a:r>
              <a:rPr lang="en-US" dirty="0" smtClean="0"/>
              <a:t>Static </a:t>
            </a:r>
            <a:r>
              <a:rPr lang="en-US" dirty="0" err="1" smtClean="0"/>
              <a:t>DependencyProperty</a:t>
            </a:r>
            <a:r>
              <a:rPr lang="en-US" dirty="0" smtClean="0"/>
              <a:t> object</a:t>
            </a:r>
          </a:p>
          <a:p>
            <a:r>
              <a:rPr lang="en-US" dirty="0" smtClean="0"/>
              <a:t>Often accompanied by helper .NET properties</a:t>
            </a:r>
          </a:p>
          <a:p>
            <a:pPr lvl="1"/>
            <a:r>
              <a:rPr lang="en-US" dirty="0" err="1" smtClean="0"/>
              <a:t>DependencyObject’s</a:t>
            </a:r>
            <a:r>
              <a:rPr lang="en-US" dirty="0" smtClean="0"/>
              <a:t> Get/</a:t>
            </a:r>
            <a:r>
              <a:rPr lang="en-US" dirty="0" err="1" smtClean="0"/>
              <a:t>SetValue</a:t>
            </a:r>
            <a:r>
              <a:rPr lang="en-US" dirty="0" smtClean="0"/>
              <a:t> used for access</a:t>
            </a:r>
          </a:p>
        </p:txBody>
      </p:sp>
      <p:sp>
        <p:nvSpPr>
          <p:cNvPr id="4" name="TextBox 3"/>
          <p:cNvSpPr txBox="1"/>
          <p:nvPr/>
        </p:nvSpPr>
        <p:spPr>
          <a:xfrm>
            <a:off x="457200" y="4114800"/>
            <a:ext cx="8229600" cy="2308324"/>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public static </a:t>
            </a:r>
            <a:r>
              <a:rPr lang="en-US" sz="1600" dirty="0" err="1" smtClean="0">
                <a:solidFill>
                  <a:srgbClr val="0000FF"/>
                </a:solidFill>
                <a:latin typeface="Lucida Console" pitchFamily="49" charset="0"/>
              </a:rPr>
              <a:t>readonly</a:t>
            </a:r>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DependencyProperty</a:t>
            </a:r>
            <a:r>
              <a:rPr lang="en-US" sz="1600" dirty="0" smtClean="0">
                <a:solidFill>
                  <a:srgbClr val="2B91AF"/>
                </a:solidFill>
                <a:latin typeface="Lucida Console" pitchFamily="49" charset="0"/>
              </a:rPr>
              <a:t> </a:t>
            </a:r>
            <a:r>
              <a:rPr lang="en-US" sz="1600" dirty="0" err="1" smtClean="0">
                <a:latin typeface="Lucida Console" pitchFamily="49" charset="0"/>
              </a:rPr>
              <a:t>ResultProperty</a:t>
            </a:r>
            <a:r>
              <a:rPr lang="en-US" sz="1600" dirty="0" smtClean="0">
                <a:latin typeface="Lucida Console" pitchFamily="49" charset="0"/>
              </a:rPr>
              <a:t> =</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DependencyProperty</a:t>
            </a:r>
            <a:r>
              <a:rPr lang="en-US" sz="1600" dirty="0" err="1" smtClean="0">
                <a:latin typeface="Lucida Console" pitchFamily="49" charset="0"/>
              </a:rPr>
              <a:t>.Register</a:t>
            </a:r>
            <a:r>
              <a:rPr lang="en-US" sz="1600" dirty="0" smtClean="0">
                <a:latin typeface="Lucida Console" pitchFamily="49" charset="0"/>
              </a:rPr>
              <a:t>(</a:t>
            </a:r>
            <a:r>
              <a:rPr lang="en-US" sz="1600" dirty="0" smtClean="0">
                <a:solidFill>
                  <a:srgbClr val="A31515"/>
                </a:solidFill>
                <a:latin typeface="Lucida Console" pitchFamily="49" charset="0"/>
              </a:rPr>
              <a:t>"Result"</a:t>
            </a:r>
            <a:r>
              <a:rPr lang="en-US" sz="1600" dirty="0" smtClean="0">
                <a:latin typeface="Lucida Console" pitchFamily="49" charset="0"/>
              </a:rPr>
              <a:t>, </a:t>
            </a:r>
          </a:p>
          <a:p>
            <a:r>
              <a:rPr lang="en-US" sz="1600" dirty="0" smtClean="0">
                <a:solidFill>
                  <a:srgbClr val="A31515"/>
                </a:solidFill>
                <a:latin typeface="Lucida Console" pitchFamily="49" charset="0"/>
              </a:rPr>
              <a:t>       </a:t>
            </a:r>
            <a:r>
              <a:rPr lang="en-US" sz="1600" dirty="0" err="1" smtClean="0">
                <a:solidFill>
                  <a:srgbClr val="0000FF"/>
                </a:solidFill>
                <a:latin typeface="Lucida Console" pitchFamily="49" charset="0"/>
              </a:rPr>
              <a:t>typeof</a:t>
            </a:r>
            <a:r>
              <a:rPr lang="en-US" sz="1600" dirty="0" smtClean="0">
                <a:latin typeface="Lucida Console" pitchFamily="49" charset="0"/>
              </a:rPr>
              <a:t>(</a:t>
            </a:r>
            <a:r>
              <a:rPr lang="en-US" sz="1600" dirty="0" smtClean="0">
                <a:solidFill>
                  <a:srgbClr val="0000FF"/>
                </a:solidFill>
                <a:latin typeface="Lucida Console" pitchFamily="49" charset="0"/>
              </a:rPr>
              <a:t>string</a:t>
            </a:r>
            <a:r>
              <a:rPr lang="en-US" sz="1600" dirty="0" smtClean="0">
                <a:latin typeface="Lucida Console" pitchFamily="49" charset="0"/>
              </a:rPr>
              <a:t>),</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typeof</a:t>
            </a:r>
            <a:r>
              <a:rPr lang="en-US" sz="1600" dirty="0" smtClean="0">
                <a:latin typeface="Lucida Console" pitchFamily="49" charset="0"/>
              </a:rPr>
              <a:t>(</a:t>
            </a:r>
            <a:r>
              <a:rPr lang="en-US" sz="1600" dirty="0" err="1" smtClean="0">
                <a:solidFill>
                  <a:srgbClr val="2B91AF"/>
                </a:solidFill>
                <a:latin typeface="Lucida Console" pitchFamily="49" charset="0"/>
              </a:rPr>
              <a:t>ConsoleReadActivity</a:t>
            </a:r>
            <a:r>
              <a:rPr lang="en-US" sz="1600" dirty="0" smtClean="0">
                <a:latin typeface="Lucida Console" pitchFamily="49" charset="0"/>
              </a:rPr>
              <a:t>));</a:t>
            </a:r>
          </a:p>
          <a:p>
            <a:endParaRPr lang="en-US" sz="1600" dirty="0" smtClean="0">
              <a:solidFill>
                <a:srgbClr val="2B91AF"/>
              </a:solidFill>
              <a:latin typeface="Lucida Console" pitchFamily="49" charset="0"/>
            </a:endParaRPr>
          </a:p>
          <a:p>
            <a:r>
              <a:rPr lang="en-US" sz="1600" dirty="0" smtClean="0">
                <a:solidFill>
                  <a:srgbClr val="0000FF"/>
                </a:solidFill>
                <a:latin typeface="Lucida Console" pitchFamily="49" charset="0"/>
              </a:rPr>
              <a:t>public string </a:t>
            </a:r>
            <a:r>
              <a:rPr lang="en-US" sz="1600" dirty="0" smtClean="0">
                <a:latin typeface="Lucida Console" pitchFamily="49" charset="0"/>
              </a:rPr>
              <a:t>Result</a:t>
            </a:r>
          </a:p>
          <a:p>
            <a:r>
              <a:rPr lang="en-US" sz="1600" dirty="0" smtClean="0">
                <a:latin typeface="Lucida Console" pitchFamily="49" charset="0"/>
              </a:rPr>
              <a:t>{</a:t>
            </a:r>
          </a:p>
          <a:p>
            <a:r>
              <a:rPr lang="en-US" sz="1600" dirty="0" smtClean="0">
                <a:solidFill>
                  <a:srgbClr val="0000FF"/>
                </a:solidFill>
                <a:latin typeface="Lucida Console" pitchFamily="49" charset="0"/>
              </a:rPr>
              <a:t>    get </a:t>
            </a:r>
            <a:r>
              <a:rPr lang="en-US" sz="1600" dirty="0" smtClean="0">
                <a:latin typeface="Lucida Console" pitchFamily="49" charset="0"/>
              </a:rPr>
              <a:t>{ </a:t>
            </a:r>
            <a:r>
              <a:rPr lang="en-US" sz="1600" dirty="0" smtClean="0">
                <a:solidFill>
                  <a:srgbClr val="0000FF"/>
                </a:solidFill>
                <a:latin typeface="Lucida Console" pitchFamily="49" charset="0"/>
              </a:rPr>
              <a:t>return </a:t>
            </a:r>
            <a:r>
              <a:rPr lang="en-US" sz="1600" dirty="0" smtClean="0">
                <a:latin typeface="Lucida Console" pitchFamily="49" charset="0"/>
              </a:rPr>
              <a:t>(</a:t>
            </a:r>
            <a:r>
              <a:rPr lang="en-US" sz="1600" dirty="0" smtClean="0">
                <a:solidFill>
                  <a:srgbClr val="0000FF"/>
                </a:solidFill>
                <a:latin typeface="Lucida Console" pitchFamily="49" charset="0"/>
              </a:rPr>
              <a:t>string</a:t>
            </a:r>
            <a:r>
              <a:rPr lang="en-US" sz="1600" dirty="0" smtClean="0">
                <a:latin typeface="Lucida Console" pitchFamily="49" charset="0"/>
              </a:rPr>
              <a:t>)</a:t>
            </a:r>
            <a:r>
              <a:rPr lang="en-US" sz="1600" dirty="0" err="1" smtClean="0">
                <a:latin typeface="Lucida Console" pitchFamily="49" charset="0"/>
              </a:rPr>
              <a:t>GetValue</a:t>
            </a:r>
            <a:r>
              <a:rPr lang="en-US" sz="1600" dirty="0" smtClean="0">
                <a:latin typeface="Lucida Console" pitchFamily="49" charset="0"/>
              </a:rPr>
              <a:t>(</a:t>
            </a:r>
            <a:r>
              <a:rPr lang="en-US" sz="1600" dirty="0" err="1" smtClean="0">
                <a:latin typeface="Lucida Console" pitchFamily="49" charset="0"/>
              </a:rPr>
              <a:t>ResultProperty</a:t>
            </a:r>
            <a:r>
              <a:rPr lang="en-US" sz="1600" dirty="0" smtClean="0">
                <a:latin typeface="Lucida Console" pitchFamily="49" charset="0"/>
              </a:rPr>
              <a:t>); }</a:t>
            </a:r>
          </a:p>
          <a:p>
            <a:r>
              <a:rPr lang="en-US" sz="1600" dirty="0" smtClean="0">
                <a:solidFill>
                  <a:srgbClr val="0000FF"/>
                </a:solidFill>
                <a:latin typeface="Lucida Console" pitchFamily="49" charset="0"/>
              </a:rPr>
              <a:t>    set </a:t>
            </a:r>
            <a:r>
              <a:rPr lang="en-US" sz="1600" dirty="0" smtClean="0">
                <a:latin typeface="Lucida Console" pitchFamily="49" charset="0"/>
              </a:rPr>
              <a:t>{ </a:t>
            </a:r>
            <a:r>
              <a:rPr lang="en-US" sz="1600" dirty="0" err="1" smtClean="0">
                <a:latin typeface="Lucida Console" pitchFamily="49" charset="0"/>
              </a:rPr>
              <a:t>SetValue</a:t>
            </a:r>
            <a:r>
              <a:rPr lang="en-US" sz="1600" dirty="0" smtClean="0">
                <a:latin typeface="Lucida Console" pitchFamily="49" charset="0"/>
              </a:rPr>
              <a:t>(</a:t>
            </a:r>
            <a:r>
              <a:rPr lang="en-US" sz="1600" dirty="0" err="1" smtClean="0">
                <a:latin typeface="Lucida Console" pitchFamily="49" charset="0"/>
              </a:rPr>
              <a:t>ResultProperty</a:t>
            </a:r>
            <a:r>
              <a:rPr lang="en-US" sz="1600" dirty="0" smtClean="0">
                <a:latin typeface="Lucida Console" pitchFamily="49" charset="0"/>
              </a:rPr>
              <a:t>, </a:t>
            </a:r>
            <a:r>
              <a:rPr lang="en-US" sz="1600" dirty="0" smtClean="0">
                <a:solidFill>
                  <a:srgbClr val="0000FF"/>
                </a:solidFill>
                <a:latin typeface="Lucida Console" pitchFamily="49" charset="0"/>
              </a:rPr>
              <a:t>value</a:t>
            </a:r>
            <a:r>
              <a:rPr lang="en-US" sz="1600" dirty="0" smtClean="0">
                <a:latin typeface="Lucida Console" pitchFamily="49" charset="0"/>
              </a:rPr>
              <a:t>); }</a:t>
            </a:r>
          </a:p>
          <a:p>
            <a:r>
              <a:rPr lang="en-US" sz="1600" dirty="0" smtClean="0">
                <a:latin typeface="Lucida Console" pitchFamily="49" charset="0"/>
              </a:rPr>
              <a:t>}</a:t>
            </a:r>
            <a:endParaRPr lang="en-US" sz="1600" dirty="0">
              <a:latin typeface="Lucida Console"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Data Binding</a:t>
            </a:r>
            <a:endParaRPr lang="en-US" dirty="0"/>
          </a:p>
        </p:txBody>
      </p:sp>
      <p:sp>
        <p:nvSpPr>
          <p:cNvPr id="3" name="Content Placeholder 2"/>
          <p:cNvSpPr>
            <a:spLocks noGrp="1"/>
          </p:cNvSpPr>
          <p:nvPr>
            <p:ph idx="1"/>
          </p:nvPr>
        </p:nvSpPr>
        <p:spPr>
          <a:xfrm>
            <a:off x="381000" y="1447800"/>
            <a:ext cx="8382000" cy="2286000"/>
          </a:xfrm>
        </p:spPr>
        <p:txBody>
          <a:bodyPr/>
          <a:lstStyle/>
          <a:p>
            <a:r>
              <a:rPr lang="en-US" dirty="0" smtClean="0"/>
              <a:t>Done using an </a:t>
            </a:r>
            <a:r>
              <a:rPr lang="en-US" dirty="0" err="1" smtClean="0"/>
              <a:t>ActivityBind</a:t>
            </a:r>
            <a:r>
              <a:rPr lang="en-US" dirty="0" smtClean="0"/>
              <a:t> object</a:t>
            </a:r>
          </a:p>
          <a:p>
            <a:pPr lvl="1"/>
            <a:r>
              <a:rPr lang="en-US" dirty="0" smtClean="0"/>
              <a:t>Defines the source object and property</a:t>
            </a:r>
          </a:p>
          <a:p>
            <a:pPr lvl="1"/>
            <a:r>
              <a:rPr lang="en-US" dirty="0" smtClean="0"/>
              <a:t>Defines target property (must be </a:t>
            </a:r>
            <a:r>
              <a:rPr lang="en-US" dirty="0" err="1" smtClean="0"/>
              <a:t>DependencyProperty</a:t>
            </a:r>
            <a:r>
              <a:rPr lang="en-US" dirty="0" smtClean="0"/>
              <a:t>)</a:t>
            </a:r>
          </a:p>
          <a:p>
            <a:pPr lvl="1"/>
            <a:r>
              <a:rPr lang="en-US" dirty="0" smtClean="0"/>
              <a:t>Can be defined via Code or </a:t>
            </a:r>
            <a:r>
              <a:rPr lang="en-US" dirty="0" err="1" smtClean="0"/>
              <a:t>Xoml</a:t>
            </a:r>
            <a:endParaRPr lang="en-US" dirty="0" smtClean="0"/>
          </a:p>
        </p:txBody>
      </p:sp>
      <p:sp>
        <p:nvSpPr>
          <p:cNvPr id="4" name="TextBox 3"/>
          <p:cNvSpPr txBox="1"/>
          <p:nvPr/>
        </p:nvSpPr>
        <p:spPr>
          <a:xfrm>
            <a:off x="609600" y="3581400"/>
            <a:ext cx="7924800" cy="1569660"/>
          </a:xfrm>
          <a:prstGeom prst="rect">
            <a:avLst/>
          </a:prstGeom>
          <a:noFill/>
          <a:ln>
            <a:solidFill>
              <a:schemeClr val="tx1"/>
            </a:solidFill>
          </a:ln>
        </p:spPr>
        <p:txBody>
          <a:bodyPr wrap="square" rtlCol="0">
            <a:spAutoFit/>
          </a:bodyPr>
          <a:lstStyle/>
          <a:p>
            <a:r>
              <a:rPr lang="en-US" sz="1600" dirty="0" err="1" smtClean="0">
                <a:solidFill>
                  <a:srgbClr val="2B91AF"/>
                </a:solidFill>
                <a:latin typeface="Lucida Console" pitchFamily="49" charset="0"/>
              </a:rPr>
              <a:t>ActivityBind</a:t>
            </a:r>
            <a:r>
              <a:rPr lang="en-US" sz="1600" dirty="0" smtClean="0">
                <a:solidFill>
                  <a:srgbClr val="2B91AF"/>
                </a:solidFill>
                <a:latin typeface="Lucida Console" pitchFamily="49" charset="0"/>
              </a:rPr>
              <a:t> </a:t>
            </a:r>
            <a:r>
              <a:rPr lang="en-US" sz="1600" dirty="0" smtClean="0">
                <a:latin typeface="Lucida Console" pitchFamily="49" charset="0"/>
              </a:rPr>
              <a:t>activitybind1 = </a:t>
            </a:r>
            <a:r>
              <a:rPr lang="en-US" sz="1600" dirty="0" smtClean="0">
                <a:solidFill>
                  <a:srgbClr val="0000FF"/>
                </a:solidFill>
                <a:latin typeface="Lucida Console" pitchFamily="49" charset="0"/>
              </a:rPr>
              <a:t>new </a:t>
            </a:r>
            <a:r>
              <a:rPr lang="en-US" sz="1600" dirty="0" err="1" smtClean="0">
                <a:solidFill>
                  <a:srgbClr val="2B91AF"/>
                </a:solidFill>
                <a:latin typeface="Lucida Console" pitchFamily="49" charset="0"/>
              </a:rPr>
              <a:t>ActivityBind</a:t>
            </a:r>
            <a:r>
              <a:rPr lang="en-US" sz="1600" dirty="0" smtClean="0">
                <a:latin typeface="Lucida Console" pitchFamily="49" charset="0"/>
              </a:rPr>
              <a:t>();</a:t>
            </a:r>
          </a:p>
          <a:p>
            <a:r>
              <a:rPr lang="en-US" sz="1600" dirty="0" smtClean="0">
                <a:latin typeface="Lucida Console" pitchFamily="49" charset="0"/>
              </a:rPr>
              <a:t>activitybind1.Name = </a:t>
            </a:r>
            <a:r>
              <a:rPr lang="en-US" sz="1600" dirty="0" smtClean="0">
                <a:solidFill>
                  <a:srgbClr val="A31515"/>
                </a:solidFill>
                <a:latin typeface="Lucida Console" pitchFamily="49" charset="0"/>
              </a:rPr>
              <a:t>"</a:t>
            </a:r>
            <a:r>
              <a:rPr lang="en-US" sz="1600" dirty="0" err="1" smtClean="0">
                <a:solidFill>
                  <a:srgbClr val="A31515"/>
                </a:solidFill>
                <a:latin typeface="Lucida Console" pitchFamily="49" charset="0"/>
              </a:rPr>
              <a:t>readData</a:t>
            </a:r>
            <a:r>
              <a:rPr lang="en-US" sz="1600" dirty="0" smtClean="0">
                <a:solidFill>
                  <a:srgbClr val="A31515"/>
                </a:solidFill>
                <a:latin typeface="Lucida Console" pitchFamily="49" charset="0"/>
              </a:rPr>
              <a:t>"</a:t>
            </a:r>
            <a:r>
              <a:rPr lang="en-US" sz="1600" dirty="0" smtClean="0">
                <a:latin typeface="Lucida Console" pitchFamily="49" charset="0"/>
              </a:rPr>
              <a:t>;</a:t>
            </a:r>
          </a:p>
          <a:p>
            <a:r>
              <a:rPr lang="en-US" sz="1600" dirty="0" smtClean="0">
                <a:latin typeface="Lucida Console" pitchFamily="49" charset="0"/>
              </a:rPr>
              <a:t>activitybind1.Path = </a:t>
            </a:r>
            <a:r>
              <a:rPr lang="en-US" sz="1600" dirty="0" smtClean="0">
                <a:solidFill>
                  <a:srgbClr val="A31515"/>
                </a:solidFill>
                <a:latin typeface="Lucida Console" pitchFamily="49" charset="0"/>
              </a:rPr>
              <a:t>"Result"</a:t>
            </a:r>
            <a:r>
              <a:rPr lang="en-US" sz="1600" dirty="0" smtClean="0">
                <a:latin typeface="Lucida Console" pitchFamily="49" charset="0"/>
              </a:rPr>
              <a:t>;</a:t>
            </a:r>
          </a:p>
          <a:p>
            <a:r>
              <a:rPr lang="en-US" sz="1600" dirty="0" err="1" smtClean="0">
                <a:solidFill>
                  <a:srgbClr val="0000FF"/>
                </a:solidFill>
                <a:latin typeface="Lucida Console" pitchFamily="49" charset="0"/>
              </a:rPr>
              <a:t>this</a:t>
            </a:r>
            <a:r>
              <a:rPr lang="en-US" sz="1600" dirty="0" err="1" smtClean="0">
                <a:latin typeface="Lucida Console" pitchFamily="49" charset="0"/>
              </a:rPr>
              <a:t>.writeData.SetBinding</a:t>
            </a:r>
            <a:r>
              <a:rPr lang="en-US" sz="1600" dirty="0" smtClean="0">
                <a:latin typeface="Lucida Console" pitchFamily="49" charset="0"/>
              </a:rPr>
              <a:t>(</a:t>
            </a:r>
          </a:p>
          <a:p>
            <a:r>
              <a:rPr lang="en-US" sz="1600" dirty="0" smtClean="0">
                <a:solidFill>
                  <a:srgbClr val="0000FF"/>
                </a:solidFill>
                <a:latin typeface="Lucida Console" pitchFamily="49" charset="0"/>
              </a:rPr>
              <a:t>    </a:t>
            </a:r>
            <a:r>
              <a:rPr lang="en-US" sz="1600" dirty="0" err="1" smtClean="0">
                <a:latin typeface="Lucida Console" pitchFamily="49" charset="0"/>
              </a:rPr>
              <a:t>DataBinding.ConsoleWriteActivity.MessageProperty</a:t>
            </a:r>
            <a:r>
              <a:rPr lang="en-US" sz="1600" dirty="0" smtClean="0">
                <a:latin typeface="Lucida Console" pitchFamily="49" charset="0"/>
              </a:rPr>
              <a:t>,     </a:t>
            </a:r>
          </a:p>
          <a:p>
            <a:r>
              <a:rPr lang="en-US" sz="1600" dirty="0" smtClean="0">
                <a:latin typeface="Lucida Console" pitchFamily="49" charset="0"/>
              </a:rPr>
              <a:t>    activitybind1);</a:t>
            </a:r>
            <a:endParaRPr lang="en-US" sz="1600" dirty="0">
              <a:latin typeface="Lucida Console" pitchFamily="49" charset="0"/>
            </a:endParaRPr>
          </a:p>
        </p:txBody>
      </p:sp>
      <p:sp>
        <p:nvSpPr>
          <p:cNvPr id="5" name="TextBox 4"/>
          <p:cNvSpPr txBox="1"/>
          <p:nvPr/>
        </p:nvSpPr>
        <p:spPr>
          <a:xfrm>
            <a:off x="609600" y="5334000"/>
            <a:ext cx="7924800" cy="1323439"/>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&lt;</a:t>
            </a:r>
            <a:r>
              <a:rPr lang="en-US" sz="1600" dirty="0" err="1" smtClean="0">
                <a:solidFill>
                  <a:srgbClr val="A31515"/>
                </a:solidFill>
                <a:latin typeface="Lucida Console" pitchFamily="49" charset="0"/>
              </a:rPr>
              <a:t>SequentialWorkflowActivity</a:t>
            </a:r>
            <a:r>
              <a:rPr lang="en-US" sz="1600" dirty="0" smtClean="0">
                <a:solidFill>
                  <a:srgbClr val="0000FF"/>
                </a:solidFill>
                <a:latin typeface="Lucida Console" pitchFamily="49" charset="0"/>
              </a:rPr>
              <a:t> </a:t>
            </a:r>
            <a:r>
              <a:rPr lang="en-US" sz="1600" dirty="0" smtClean="0">
                <a:solidFill>
                  <a:srgbClr val="FF0000"/>
                </a:solidFill>
                <a:latin typeface="Lucida Console" pitchFamily="49" charset="0"/>
              </a:rPr>
              <a:t>xmlns:ns0</a:t>
            </a:r>
            <a:r>
              <a:rPr lang="en-US" sz="1600" dirty="0" smtClean="0">
                <a:solidFill>
                  <a:srgbClr val="0000FF"/>
                </a:solidFill>
                <a:latin typeface="Lucida Console" pitchFamily="49" charset="0"/>
              </a:rPr>
              <a:t>=“…" </a:t>
            </a:r>
            <a:r>
              <a:rPr lang="en-US" sz="1600" dirty="0" err="1" smtClean="0">
                <a:solidFill>
                  <a:srgbClr val="FF0000"/>
                </a:solidFill>
                <a:latin typeface="Lucida Console" pitchFamily="49" charset="0"/>
              </a:rPr>
              <a:t>xmlns:x</a:t>
            </a:r>
            <a:r>
              <a:rPr lang="en-US" sz="1600" dirty="0" smtClean="0">
                <a:solidFill>
                  <a:srgbClr val="0000FF"/>
                </a:solidFill>
                <a:latin typeface="Lucida Console" pitchFamily="49" charset="0"/>
              </a:rPr>
              <a:t>=“…" </a:t>
            </a:r>
            <a:r>
              <a:rPr lang="en-US" sz="1600" dirty="0" err="1" smtClean="0">
                <a:solidFill>
                  <a:srgbClr val="FF0000"/>
                </a:solidFill>
                <a:latin typeface="Lucida Console" pitchFamily="49" charset="0"/>
              </a:rPr>
              <a:t>xmlns</a:t>
            </a:r>
            <a:r>
              <a:rPr lang="en-US" sz="1600" dirty="0" smtClean="0">
                <a:solidFill>
                  <a:srgbClr val="0000FF"/>
                </a:solidFill>
                <a:latin typeface="Lucida Console" pitchFamily="49" charset="0"/>
              </a:rPr>
              <a:t>=“…“</a:t>
            </a:r>
          </a:p>
          <a:p>
            <a:r>
              <a:rPr lang="en-US" sz="1600" dirty="0" smtClean="0">
                <a:solidFill>
                  <a:srgbClr val="FF0000"/>
                </a:solidFill>
                <a:latin typeface="Lucida Console" pitchFamily="49" charset="0"/>
              </a:rPr>
              <a:t>    x:Name</a:t>
            </a:r>
            <a:r>
              <a:rPr lang="en-US" sz="1600" dirty="0" smtClean="0">
                <a:solidFill>
                  <a:srgbClr val="0000FF"/>
                </a:solidFill>
                <a:latin typeface="Lucida Console" pitchFamily="49" charset="0"/>
              </a:rPr>
              <a:t>="Workflow1" &gt;</a:t>
            </a:r>
          </a:p>
          <a:p>
            <a:r>
              <a:rPr lang="en-US" sz="1600" dirty="0" smtClean="0">
                <a:solidFill>
                  <a:srgbClr val="0000FF"/>
                </a:solidFill>
                <a:latin typeface="Lucida Console" pitchFamily="49" charset="0"/>
              </a:rPr>
              <a:t>  &lt;</a:t>
            </a:r>
            <a:r>
              <a:rPr lang="en-US" sz="1600" dirty="0" smtClean="0">
                <a:solidFill>
                  <a:srgbClr val="A31515"/>
                </a:solidFill>
                <a:latin typeface="Lucida Console" pitchFamily="49" charset="0"/>
              </a:rPr>
              <a:t>ns0:ConsoleWriteActivity</a:t>
            </a:r>
            <a:r>
              <a:rPr lang="en-US" sz="1600" dirty="0" smtClean="0">
                <a:solidFill>
                  <a:srgbClr val="0000FF"/>
                </a:solidFill>
                <a:latin typeface="Lucida Console" pitchFamily="49" charset="0"/>
              </a:rPr>
              <a:t> </a:t>
            </a:r>
            <a:r>
              <a:rPr lang="en-US" sz="1600" dirty="0" smtClean="0">
                <a:solidFill>
                  <a:srgbClr val="FF0000"/>
                </a:solidFill>
                <a:latin typeface="Lucida Console" pitchFamily="49" charset="0"/>
              </a:rPr>
              <a:t>x:Name</a:t>
            </a:r>
            <a:r>
              <a:rPr lang="en-US" sz="1600" dirty="0" smtClean="0">
                <a:solidFill>
                  <a:srgbClr val="0000FF"/>
                </a:solidFill>
                <a:latin typeface="Lucida Console" pitchFamily="49" charset="0"/>
              </a:rPr>
              <a:t>="consoleWriteActivity1"</a:t>
            </a:r>
          </a:p>
          <a:p>
            <a:r>
              <a:rPr lang="en-US" sz="1600" dirty="0" smtClean="0">
                <a:solidFill>
                  <a:srgbClr val="FF0000"/>
                </a:solidFill>
                <a:latin typeface="Lucida Console" pitchFamily="49" charset="0"/>
              </a:rPr>
              <a:t>      Message</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ActivityBind</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Workflow,Path</a:t>
            </a:r>
            <a:r>
              <a:rPr lang="en-US" sz="1600" dirty="0" smtClean="0">
                <a:solidFill>
                  <a:srgbClr val="0000FF"/>
                </a:solidFill>
                <a:latin typeface="Lucida Console" pitchFamily="49" charset="0"/>
              </a:rPr>
              <a:t>=Prompt}" /&gt;</a:t>
            </a:r>
          </a:p>
          <a:p>
            <a:r>
              <a:rPr lang="en-US" sz="1600" dirty="0" smtClean="0">
                <a:solidFill>
                  <a:srgbClr val="0000FF"/>
                </a:solidFill>
                <a:latin typeface="Lucida Console" pitchFamily="49" charset="0"/>
              </a:rPr>
              <a:t>&lt;/</a:t>
            </a:r>
            <a:r>
              <a:rPr lang="en-US" sz="1600" dirty="0" err="1" smtClean="0">
                <a:solidFill>
                  <a:srgbClr val="A31515"/>
                </a:solidFill>
                <a:latin typeface="Lucida Console" pitchFamily="49" charset="0"/>
              </a:rPr>
              <a:t>SequentialWorkflowActivity</a:t>
            </a:r>
            <a:r>
              <a:rPr lang="en-US" sz="1600" dirty="0" smtClean="0">
                <a:solidFill>
                  <a:srgbClr val="0000FF"/>
                </a:solidFill>
                <a:latin typeface="Lucida Console" pitchFamily="49" charset="0"/>
              </a:rPr>
              <a:t>&gt;</a:t>
            </a:r>
            <a:endParaRPr lang="en-US" sz="1600" dirty="0">
              <a:latin typeface="Lucida Console"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Using</a:t>
            </a:r>
            <a:r>
              <a:rPr lang="en-US" baseline="0" dirty="0" smtClean="0"/>
              <a:t> Data Binding</a:t>
            </a:r>
            <a:endParaRPr lang="en-US" dirty="0"/>
          </a:p>
        </p:txBody>
      </p:sp>
      <p:sp>
        <p:nvSpPr>
          <p:cNvPr id="3" name="Content Placeholder 2"/>
          <p:cNvSpPr>
            <a:spLocks noGrp="1"/>
          </p:cNvSpPr>
          <p:nvPr>
            <p:ph idx="1"/>
          </p:nvPr>
        </p:nvSpPr>
        <p:spPr/>
        <p:txBody>
          <a:bodyPr/>
          <a:lstStyle/>
          <a:p>
            <a:pPr lvl="0"/>
            <a:r>
              <a:rPr lang="en-US" dirty="0" smtClean="0"/>
              <a:t>Or use the VS 2008</a:t>
            </a:r>
            <a:r>
              <a:rPr lang="en-US" baseline="0" dirty="0" smtClean="0"/>
              <a:t> user interface</a:t>
            </a:r>
          </a:p>
          <a:p>
            <a:pPr lvl="1"/>
            <a:r>
              <a:rPr lang="en-US" baseline="0" dirty="0" smtClean="0"/>
              <a:t>Property</a:t>
            </a:r>
            <a:r>
              <a:rPr lang="en-US" dirty="0" smtClean="0"/>
              <a:t> window links to binding dialog</a:t>
            </a:r>
            <a:endParaRPr lang="en-US" baseline="0" dirty="0" smtClean="0"/>
          </a:p>
        </p:txBody>
      </p:sp>
      <p:pic>
        <p:nvPicPr>
          <p:cNvPr id="22530" name="Picture 2"/>
          <p:cNvPicPr>
            <a:picLocks noChangeAspect="1" noChangeArrowheads="1"/>
          </p:cNvPicPr>
          <p:nvPr/>
        </p:nvPicPr>
        <p:blipFill>
          <a:blip r:embed="rId3" cstate="print"/>
          <a:srcRect/>
          <a:stretch>
            <a:fillRect/>
          </a:stretch>
        </p:blipFill>
        <p:spPr bwMode="auto">
          <a:xfrm>
            <a:off x="381000" y="2667000"/>
            <a:ext cx="3657600" cy="169545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4" cstate="print"/>
          <a:srcRect/>
          <a:stretch>
            <a:fillRect/>
          </a:stretch>
        </p:blipFill>
        <p:spPr bwMode="auto">
          <a:xfrm>
            <a:off x="4572000" y="3200400"/>
            <a:ext cx="4270685" cy="3433296"/>
          </a:xfrm>
          <a:prstGeom prst="rect">
            <a:avLst/>
          </a:prstGeom>
          <a:noFill/>
          <a:ln w="9525">
            <a:noFill/>
            <a:miter lim="800000"/>
            <a:headEnd/>
            <a:tailEnd/>
          </a:ln>
          <a:effectLst/>
        </p:spPr>
      </p:pic>
      <p:cxnSp>
        <p:nvCxnSpPr>
          <p:cNvPr id="7" name="Straight Arrow Connector 6"/>
          <p:cNvCxnSpPr/>
          <p:nvPr/>
        </p:nvCxnSpPr>
        <p:spPr>
          <a:xfrm>
            <a:off x="4038600" y="38862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What is a workflow?</a:t>
            </a:r>
          </a:p>
          <a:p>
            <a:pPr lvl="0"/>
            <a:r>
              <a:rPr lang="en-US" dirty="0" smtClean="0"/>
              <a:t>Running</a:t>
            </a:r>
            <a:r>
              <a:rPr lang="en-US" baseline="0" dirty="0" smtClean="0"/>
              <a:t> Workflows</a:t>
            </a:r>
          </a:p>
          <a:p>
            <a:pPr lvl="0"/>
            <a:r>
              <a:rPr lang="en-US" baseline="0" dirty="0" smtClean="0"/>
              <a:t>Activities</a:t>
            </a:r>
          </a:p>
          <a:p>
            <a:pPr lvl="0"/>
            <a:r>
              <a:rPr lang="en-US" baseline="0" dirty="0" smtClean="0"/>
              <a:t>Built In Activities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DependencyProperty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a:t>
            </a:r>
            <a:r>
              <a:rPr lang="en-US" baseline="0" dirty="0" smtClean="0"/>
              <a:t> </a:t>
            </a:r>
            <a:r>
              <a:rPr lang="en-US" dirty="0" smtClean="0"/>
              <a:t>Workflow</a:t>
            </a:r>
            <a:r>
              <a:rPr lang="en-US" baseline="0" dirty="0" smtClean="0"/>
              <a:t> Activities</a:t>
            </a:r>
            <a:endParaRPr lang="en-US" dirty="0"/>
          </a:p>
        </p:txBody>
      </p:sp>
      <p:sp>
        <p:nvSpPr>
          <p:cNvPr id="3" name="Content Placeholder 2"/>
          <p:cNvSpPr>
            <a:spLocks noGrp="1"/>
          </p:cNvSpPr>
          <p:nvPr>
            <p:ph idx="1"/>
          </p:nvPr>
        </p:nvSpPr>
        <p:spPr/>
        <p:txBody>
          <a:bodyPr/>
          <a:lstStyle/>
          <a:p>
            <a:r>
              <a:rPr lang="en-US" dirty="0" smtClean="0"/>
              <a:t>Located in </a:t>
            </a:r>
            <a:r>
              <a:rPr lang="en-US" dirty="0" err="1" smtClean="0"/>
              <a:t>System.Workflows.Activities</a:t>
            </a:r>
            <a:r>
              <a:rPr lang="en-US" dirty="0" smtClean="0"/>
              <a:t> Assembly</a:t>
            </a:r>
          </a:p>
          <a:p>
            <a:r>
              <a:rPr lang="en-US" dirty="0" smtClean="0"/>
              <a:t>Used as a starting point for custom activities</a:t>
            </a:r>
          </a:p>
        </p:txBody>
      </p:sp>
      <p:pic>
        <p:nvPicPr>
          <p:cNvPr id="24579" name="Picture 3"/>
          <p:cNvPicPr>
            <a:picLocks noChangeAspect="1" noChangeArrowheads="1"/>
          </p:cNvPicPr>
          <p:nvPr/>
        </p:nvPicPr>
        <p:blipFill>
          <a:blip r:embed="rId2" cstate="print"/>
          <a:srcRect/>
          <a:stretch>
            <a:fillRect/>
          </a:stretch>
        </p:blipFill>
        <p:spPr bwMode="auto">
          <a:xfrm>
            <a:off x="1524000" y="2819400"/>
            <a:ext cx="2219325" cy="2828925"/>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cstate="print"/>
          <a:srcRect/>
          <a:stretch>
            <a:fillRect/>
          </a:stretch>
        </p:blipFill>
        <p:spPr bwMode="auto">
          <a:xfrm>
            <a:off x="4724400" y="3505200"/>
            <a:ext cx="2219325"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Activities</a:t>
            </a:r>
            <a:endParaRPr lang="en-US" dirty="0"/>
          </a:p>
        </p:txBody>
      </p:sp>
      <p:sp>
        <p:nvSpPr>
          <p:cNvPr id="3" name="Content Placeholder 2"/>
          <p:cNvSpPr>
            <a:spLocks noGrp="1"/>
          </p:cNvSpPr>
          <p:nvPr>
            <p:ph idx="1"/>
          </p:nvPr>
        </p:nvSpPr>
        <p:spPr>
          <a:xfrm>
            <a:off x="381000" y="1447800"/>
            <a:ext cx="8382000" cy="2514600"/>
          </a:xfrm>
        </p:spPr>
        <p:txBody>
          <a:bodyPr/>
          <a:lstStyle/>
          <a:p>
            <a:pPr marL="347663" marR="0" indent="-347663" algn="l" defTabSz="914400" rtl="0" eaLnBrk="1" fontAlgn="auto" latinLnBrk="0" hangingPunct="1">
              <a:lnSpc>
                <a:spcPct val="100000"/>
              </a:lnSpc>
              <a:spcBef>
                <a:spcPts val="600"/>
              </a:spcBef>
              <a:spcAft>
                <a:spcPts val="20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Controls the flow of activity execution</a:t>
            </a:r>
          </a:p>
          <a:p>
            <a:pPr lvl="1" indent="-347663">
              <a:spcBef>
                <a:spcPts val="600"/>
              </a:spcBef>
              <a:spcAft>
                <a:spcPts val="200"/>
              </a:spcAft>
              <a:buFont typeface="Arial" pitchFamily="34" charset="0"/>
              <a:buChar char="•"/>
              <a:defRPr/>
            </a:pPr>
            <a:r>
              <a:rPr lang="en-US" sz="2400" dirty="0" smtClean="0">
                <a:solidFill>
                  <a:schemeClr val="tx1"/>
                </a:solidFill>
              </a:rPr>
              <a:t>Two determine when activities run</a:t>
            </a:r>
          </a:p>
          <a:p>
            <a:pPr lvl="2" indent="-347663">
              <a:spcBef>
                <a:spcPts val="600"/>
              </a:spcBef>
              <a:spcAft>
                <a:spcPts val="200"/>
              </a:spcAft>
              <a:defRPr/>
            </a:pPr>
            <a:r>
              <a:rPr lang="en-US" dirty="0" smtClean="0"/>
              <a:t>	Sequential</a:t>
            </a:r>
            <a:r>
              <a:rPr lang="en-US" baseline="0" dirty="0" smtClean="0"/>
              <a:t> and Parallel</a:t>
            </a:r>
          </a:p>
          <a:p>
            <a:pPr lvl="1" indent="-347663">
              <a:spcBef>
                <a:spcPts val="600"/>
              </a:spcBef>
              <a:spcAft>
                <a:spcPts val="200"/>
              </a:spcAft>
              <a:buFont typeface="Arial" pitchFamily="34" charset="0"/>
              <a:buChar char="•"/>
              <a:defRPr/>
            </a:pPr>
            <a:r>
              <a:rPr lang="en-US" dirty="0" smtClean="0"/>
              <a:t>One determines which activities run</a:t>
            </a:r>
          </a:p>
          <a:p>
            <a:pPr lvl="2" indent="-347663">
              <a:spcBef>
                <a:spcPts val="600"/>
              </a:spcBef>
              <a:spcAft>
                <a:spcPts val="200"/>
              </a:spcAft>
              <a:defRPr/>
            </a:pPr>
            <a:r>
              <a:rPr lang="en-US" dirty="0" smtClean="0"/>
              <a:t>	If/Else</a:t>
            </a:r>
          </a:p>
        </p:txBody>
      </p:sp>
      <p:pic>
        <p:nvPicPr>
          <p:cNvPr id="25602" name="Picture 2"/>
          <p:cNvPicPr>
            <a:picLocks noChangeAspect="1" noChangeArrowheads="1"/>
          </p:cNvPicPr>
          <p:nvPr/>
        </p:nvPicPr>
        <p:blipFill>
          <a:blip r:embed="rId3" cstate="print"/>
          <a:srcRect/>
          <a:stretch>
            <a:fillRect/>
          </a:stretch>
        </p:blipFill>
        <p:spPr bwMode="auto">
          <a:xfrm>
            <a:off x="1219200" y="4191000"/>
            <a:ext cx="2383536" cy="226695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cstate="print"/>
          <a:srcRect/>
          <a:stretch>
            <a:fillRect/>
          </a:stretch>
        </p:blipFill>
        <p:spPr bwMode="auto">
          <a:xfrm>
            <a:off x="3962400" y="4343400"/>
            <a:ext cx="4495800" cy="19017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Conditions</a:t>
            </a:r>
            <a:endParaRPr lang="en-US" dirty="0"/>
          </a:p>
        </p:txBody>
      </p:sp>
      <p:sp>
        <p:nvSpPr>
          <p:cNvPr id="3" name="Content Placeholder 2"/>
          <p:cNvSpPr>
            <a:spLocks noGrp="1"/>
          </p:cNvSpPr>
          <p:nvPr>
            <p:ph idx="1"/>
          </p:nvPr>
        </p:nvSpPr>
        <p:spPr>
          <a:xfrm>
            <a:off x="381000" y="1447800"/>
            <a:ext cx="8382000" cy="2057400"/>
          </a:xfrm>
        </p:spPr>
        <p:txBody>
          <a:bodyPr/>
          <a:lstStyle/>
          <a:p>
            <a:r>
              <a:rPr lang="en-US" dirty="0" smtClean="0"/>
              <a:t>Allow declarative conditions to be declared</a:t>
            </a:r>
          </a:p>
          <a:p>
            <a:pPr lvl="1"/>
            <a:r>
              <a:rPr lang="en-US" dirty="0" smtClean="0"/>
              <a:t>Defined using C# like syntax, stored as xml rules</a:t>
            </a:r>
          </a:p>
          <a:p>
            <a:pPr lvl="1"/>
            <a:r>
              <a:rPr lang="en-US" dirty="0" smtClean="0"/>
              <a:t>Embedded into assembly as a resource</a:t>
            </a:r>
          </a:p>
          <a:p>
            <a:pPr lvl="1"/>
            <a:r>
              <a:rPr lang="en-US" dirty="0" smtClean="0"/>
              <a:t>Attached to activities properties via named conditions</a:t>
            </a: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609600" y="3429000"/>
            <a:ext cx="3581247" cy="2847975"/>
          </a:xfrm>
          <a:prstGeom prst="rect">
            <a:avLst/>
          </a:prstGeom>
          <a:noFill/>
          <a:ln w="9525">
            <a:noFill/>
            <a:miter lim="800000"/>
            <a:headEnd/>
            <a:tailEnd/>
          </a:ln>
          <a:effectLst/>
        </p:spPr>
      </p:pic>
      <p:pic>
        <p:nvPicPr>
          <p:cNvPr id="26628" name="Picture 4"/>
          <p:cNvPicPr>
            <a:picLocks noChangeAspect="1" noChangeArrowheads="1"/>
          </p:cNvPicPr>
          <p:nvPr/>
        </p:nvPicPr>
        <p:blipFill>
          <a:blip r:embed="rId3" cstate="print"/>
          <a:srcRect/>
          <a:stretch>
            <a:fillRect/>
          </a:stretch>
        </p:blipFill>
        <p:spPr bwMode="auto">
          <a:xfrm>
            <a:off x="1371600" y="4648200"/>
            <a:ext cx="3109913" cy="1529832"/>
          </a:xfrm>
          <a:prstGeom prst="rect">
            <a:avLst/>
          </a:prstGeom>
          <a:noFill/>
          <a:ln w="9525">
            <a:noFill/>
            <a:miter lim="800000"/>
            <a:headEnd/>
            <a:tailEnd/>
          </a:ln>
          <a:effectLst/>
        </p:spPr>
      </p:pic>
      <p:sp>
        <p:nvSpPr>
          <p:cNvPr id="7" name="TextBox 6"/>
          <p:cNvSpPr txBox="1"/>
          <p:nvPr/>
        </p:nvSpPr>
        <p:spPr>
          <a:xfrm>
            <a:off x="4419600" y="3352800"/>
            <a:ext cx="4599336" cy="3108543"/>
          </a:xfrm>
          <a:prstGeom prst="rect">
            <a:avLst/>
          </a:prstGeom>
          <a:noFill/>
        </p:spPr>
        <p:txBody>
          <a:bodyPr wrap="none" rtlCol="0">
            <a:spAutoFit/>
          </a:bodyPr>
          <a:lstStyle/>
          <a:p>
            <a:r>
              <a:rPr lang="en-US" sz="700" dirty="0" smtClean="0">
                <a:solidFill>
                  <a:srgbClr val="0000FF"/>
                </a:solidFill>
                <a:latin typeface="Lucida Console" pitchFamily="49" charset="0"/>
              </a:rPr>
              <a:t>&lt;</a:t>
            </a:r>
            <a:r>
              <a:rPr lang="en-US" sz="700" dirty="0" err="1" smtClean="0">
                <a:solidFill>
                  <a:srgbClr val="A31515"/>
                </a:solidFill>
                <a:latin typeface="Lucida Console" pitchFamily="49" charset="0"/>
              </a:rPr>
              <a:t>RuleDefinitions</a:t>
            </a:r>
            <a:r>
              <a:rPr lang="en-US" sz="700" dirty="0" smtClean="0">
                <a:solidFill>
                  <a:srgbClr val="0000FF"/>
                </a:solidFill>
                <a:latin typeface="Lucida Console" pitchFamily="49" charset="0"/>
              </a:rPr>
              <a:t> </a:t>
            </a:r>
            <a:r>
              <a:rPr lang="en-US" sz="700" dirty="0" err="1" smtClean="0">
                <a:solidFill>
                  <a:srgbClr val="FF0000"/>
                </a:solidFill>
                <a:latin typeface="Lucida Console" pitchFamily="49" charset="0"/>
              </a:rPr>
              <a:t>xmlns</a:t>
            </a:r>
            <a:r>
              <a:rPr lang="en-US" sz="700" dirty="0" smtClean="0">
                <a:solidFill>
                  <a:srgbClr val="0000FF"/>
                </a:solidFill>
                <a:latin typeface="Lucida Console" pitchFamily="49" charset="0"/>
              </a:rPr>
              <a:t>="http://schemas.microsoft.com/..."&gt;</a:t>
            </a:r>
          </a:p>
          <a:p>
            <a:r>
              <a:rPr lang="en-US" sz="700" dirty="0" smtClean="0">
                <a:solidFill>
                  <a:srgbClr val="0000FF"/>
                </a:solidFill>
                <a:latin typeface="Lucida Console" pitchFamily="49" charset="0"/>
              </a:rPr>
              <a:t>  &lt;</a:t>
            </a:r>
            <a:r>
              <a:rPr lang="en-US" sz="700" dirty="0" err="1" smtClean="0">
                <a:solidFill>
                  <a:srgbClr val="A31515"/>
                </a:solidFill>
                <a:latin typeface="Lucida Console" pitchFamily="49" charset="0"/>
              </a:rPr>
              <a:t>RuleDefinitions.Conditions</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err="1" smtClean="0">
                <a:solidFill>
                  <a:srgbClr val="A31515"/>
                </a:solidFill>
                <a:latin typeface="Lucida Console" pitchFamily="49" charset="0"/>
              </a:rPr>
              <a:t>RuleExpressionCondition</a:t>
            </a:r>
            <a:r>
              <a:rPr lang="en-US" sz="700" dirty="0" smtClean="0">
                <a:solidFill>
                  <a:srgbClr val="0000FF"/>
                </a:solidFill>
                <a:latin typeface="Lucida Console" pitchFamily="49" charset="0"/>
              </a:rPr>
              <a:t> </a:t>
            </a:r>
            <a:r>
              <a:rPr lang="en-US" sz="700" dirty="0" smtClean="0">
                <a:solidFill>
                  <a:srgbClr val="FF0000"/>
                </a:solidFill>
                <a:latin typeface="Lucida Console" pitchFamily="49" charset="0"/>
              </a:rPr>
              <a:t>Name</a:t>
            </a:r>
            <a:r>
              <a:rPr lang="en-US" sz="700" dirty="0" smtClean="0">
                <a:solidFill>
                  <a:srgbClr val="0000FF"/>
                </a:solidFill>
                <a:latin typeface="Lucida Console" pitchFamily="49" charset="0"/>
              </a:rPr>
              <a:t>="</a:t>
            </a:r>
            <a:r>
              <a:rPr lang="en-US" sz="700" dirty="0" err="1" smtClean="0">
                <a:solidFill>
                  <a:srgbClr val="0000FF"/>
                </a:solidFill>
                <a:latin typeface="Lucida Console" pitchFamily="49" charset="0"/>
              </a:rPr>
              <a:t>IsResponseNo</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err="1" smtClean="0">
                <a:solidFill>
                  <a:srgbClr val="A31515"/>
                </a:solidFill>
                <a:latin typeface="Lucida Console" pitchFamily="49" charset="0"/>
              </a:rPr>
              <a:t>RuleExpressionCondition.Expression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ns0:CodeBinaryOperatorExpression</a:t>
            </a:r>
            <a:r>
              <a:rPr lang="en-US" sz="700" dirty="0" smtClean="0">
                <a:solidFill>
                  <a:srgbClr val="0000FF"/>
                </a:solidFill>
                <a:latin typeface="Lucida Console" pitchFamily="49" charset="0"/>
              </a:rPr>
              <a:t> </a:t>
            </a:r>
            <a:r>
              <a:rPr lang="en-US" sz="700" dirty="0" smtClean="0">
                <a:solidFill>
                  <a:srgbClr val="FF0000"/>
                </a:solidFill>
                <a:latin typeface="Lucida Console" pitchFamily="49" charset="0"/>
              </a:rPr>
              <a:t>Operator</a:t>
            </a:r>
            <a:r>
              <a:rPr lang="en-US" sz="700" dirty="0" smtClean="0">
                <a:solidFill>
                  <a:srgbClr val="0000FF"/>
                </a:solidFill>
                <a:latin typeface="Lucida Console" pitchFamily="49" charset="0"/>
              </a:rPr>
              <a:t>="</a:t>
            </a:r>
            <a:r>
              <a:rPr lang="en-US" sz="700" dirty="0" err="1" smtClean="0">
                <a:solidFill>
                  <a:srgbClr val="0000FF"/>
                </a:solidFill>
                <a:latin typeface="Lucida Console" pitchFamily="49" charset="0"/>
              </a:rPr>
              <a:t>ValueEquality</a:t>
            </a:r>
            <a:r>
              <a:rPr lang="en-US" sz="700" dirty="0" smtClean="0">
                <a:solidFill>
                  <a:srgbClr val="0000FF"/>
                </a:solidFill>
                <a:latin typeface="Lucida Console" pitchFamily="49" charset="0"/>
              </a:rPr>
              <a:t>“ </a:t>
            </a:r>
            <a:r>
              <a:rPr lang="en-US" sz="700" dirty="0" smtClean="0">
                <a:solidFill>
                  <a:srgbClr val="FF0000"/>
                </a:solidFill>
                <a:latin typeface="Lucida Console" pitchFamily="49" charset="0"/>
              </a:rPr>
              <a:t>xmlns:ns0</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ns0:CodeBinaryOperatorExpression.Left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ns0:CodePropertyReferenceExpression</a:t>
            </a:r>
            <a:r>
              <a:rPr lang="en-US" sz="700" dirty="0" smtClean="0">
                <a:solidFill>
                  <a:srgbClr val="0000FF"/>
                </a:solidFill>
                <a:latin typeface="Lucida Console" pitchFamily="49" charset="0"/>
              </a:rPr>
              <a:t> </a:t>
            </a:r>
            <a:r>
              <a:rPr lang="en-US" sz="700" dirty="0" err="1" smtClean="0">
                <a:solidFill>
                  <a:srgbClr val="FF0000"/>
                </a:solidFill>
                <a:latin typeface="Lucida Console" pitchFamily="49" charset="0"/>
              </a:rPr>
              <a:t>PropertyName</a:t>
            </a:r>
            <a:r>
              <a:rPr lang="en-US" sz="700" dirty="0" smtClean="0">
                <a:solidFill>
                  <a:srgbClr val="0000FF"/>
                </a:solidFill>
                <a:latin typeface="Lucida Console" pitchFamily="49" charset="0"/>
              </a:rPr>
              <a:t>="Result"&gt;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ns0:CodePropertyReferenceExpression.TargetObject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ns0:CodeFieldReferenceExpression</a:t>
            </a:r>
            <a:r>
              <a:rPr lang="en-US" sz="700" dirty="0" smtClean="0">
                <a:solidFill>
                  <a:srgbClr val="0000FF"/>
                </a:solidFill>
                <a:latin typeface="Lucida Console" pitchFamily="49" charset="0"/>
              </a:rPr>
              <a:t> </a:t>
            </a:r>
            <a:r>
              <a:rPr lang="en-US" sz="700" dirty="0" err="1" smtClean="0">
                <a:solidFill>
                  <a:srgbClr val="FF0000"/>
                </a:solidFill>
                <a:latin typeface="Lucida Console" pitchFamily="49" charset="0"/>
              </a:rPr>
              <a:t>FieldName</a:t>
            </a:r>
            <a:r>
              <a:rPr lang="en-US" sz="700" dirty="0" smtClean="0">
                <a:solidFill>
                  <a:srgbClr val="0000FF"/>
                </a:solidFill>
                <a:latin typeface="Lucida Console" pitchFamily="49" charset="0"/>
              </a:rPr>
              <a:t>="</a:t>
            </a:r>
            <a:r>
              <a:rPr lang="en-US" sz="700" dirty="0" err="1" smtClean="0">
                <a:solidFill>
                  <a:srgbClr val="0000FF"/>
                </a:solidFill>
                <a:latin typeface="Lucida Console" pitchFamily="49" charset="0"/>
              </a:rPr>
              <a:t>readChoice</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ns0:CodeFieldReferenceExpression.TargetObject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ns0:CodeThisReferenceExpression</a:t>
            </a:r>
            <a:r>
              <a:rPr lang="en-US" sz="700" dirty="0" smtClean="0">
                <a:solidFill>
                  <a:srgbClr val="0000FF"/>
                </a:solidFill>
                <a:latin typeface="Lucida Console" pitchFamily="49" charset="0"/>
              </a:rPr>
              <a:t> /&gt;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ns0:CodeFieldReferenceExpression.TargetObject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ns0:CodeFieldReferenceExpression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ns0:CodePropertyReferenceExpression.TargetObject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ns0:CodePropertyReferenceExpression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ns0:CodeBinaryOperatorExpression.Left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ns0:CodeBinaryOperatorExpression.Right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ns0:CodePrimitiveExpression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ns0:CodePrimitiveExpression.Value</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ns1:String</a:t>
            </a:r>
            <a:r>
              <a:rPr lang="en-US" sz="700" dirty="0" smtClean="0">
                <a:solidFill>
                  <a:srgbClr val="0000FF"/>
                </a:solidFill>
                <a:latin typeface="Lucida Console" pitchFamily="49" charset="0"/>
              </a:rPr>
              <a:t> </a:t>
            </a:r>
            <a:r>
              <a:rPr lang="en-US" sz="700" dirty="0" smtClean="0">
                <a:solidFill>
                  <a:srgbClr val="FF0000"/>
                </a:solidFill>
                <a:latin typeface="Lucida Console" pitchFamily="49" charset="0"/>
              </a:rPr>
              <a:t>xmlns:ns1</a:t>
            </a:r>
            <a:r>
              <a:rPr lang="en-US" sz="700" dirty="0" smtClean="0">
                <a:solidFill>
                  <a:srgbClr val="0000FF"/>
                </a:solidFill>
                <a:latin typeface="Lucida Console" pitchFamily="49" charset="0"/>
              </a:rPr>
              <a:t>=“…"&gt;no&lt;/</a:t>
            </a:r>
            <a:r>
              <a:rPr lang="en-US" sz="700" dirty="0" smtClean="0">
                <a:solidFill>
                  <a:srgbClr val="A31515"/>
                </a:solidFill>
                <a:latin typeface="Lucida Console" pitchFamily="49" charset="0"/>
              </a:rPr>
              <a:t>ns1:String</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ns0:CodePrimitiveExpression.Value</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ns0:CodePrimitiveExpression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ns0:CodeBinaryOperatorExpression.Right</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smtClean="0">
                <a:solidFill>
                  <a:srgbClr val="A31515"/>
                </a:solidFill>
                <a:latin typeface="Lucida Console" pitchFamily="49" charset="0"/>
              </a:rPr>
              <a:t>ns0:CodeBinaryOperatorExpression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err="1" smtClean="0">
                <a:solidFill>
                  <a:srgbClr val="A31515"/>
                </a:solidFill>
                <a:latin typeface="Lucida Console" pitchFamily="49" charset="0"/>
              </a:rPr>
              <a:t>RuleExpressionCondition.Expression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err="1" smtClean="0">
                <a:solidFill>
                  <a:srgbClr val="A31515"/>
                </a:solidFill>
                <a:latin typeface="Lucida Console" pitchFamily="49" charset="0"/>
              </a:rPr>
              <a:t>RuleExpressionCondition</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  &lt;/</a:t>
            </a:r>
            <a:r>
              <a:rPr lang="en-US" sz="700" dirty="0" err="1" smtClean="0">
                <a:solidFill>
                  <a:srgbClr val="A31515"/>
                </a:solidFill>
                <a:latin typeface="Lucida Console" pitchFamily="49" charset="0"/>
              </a:rPr>
              <a:t>RuleDefinitions.Conditions</a:t>
            </a:r>
            <a:r>
              <a:rPr lang="en-US" sz="700" dirty="0" smtClean="0">
                <a:solidFill>
                  <a:srgbClr val="0000FF"/>
                </a:solidFill>
                <a:latin typeface="Lucida Console" pitchFamily="49" charset="0"/>
              </a:rPr>
              <a:t>&gt;</a:t>
            </a:r>
          </a:p>
          <a:p>
            <a:r>
              <a:rPr lang="en-US" sz="700" dirty="0" smtClean="0">
                <a:solidFill>
                  <a:srgbClr val="0000FF"/>
                </a:solidFill>
                <a:latin typeface="Lucida Console" pitchFamily="49" charset="0"/>
              </a:rPr>
              <a:t>&lt;/</a:t>
            </a:r>
            <a:r>
              <a:rPr lang="en-US" sz="700" dirty="0" err="1" smtClean="0">
                <a:solidFill>
                  <a:srgbClr val="A31515"/>
                </a:solidFill>
                <a:latin typeface="Lucida Console" pitchFamily="49" charset="0"/>
              </a:rPr>
              <a:t>RuleDefinitions</a:t>
            </a:r>
            <a:r>
              <a:rPr lang="en-US" sz="700" dirty="0" smtClean="0">
                <a:solidFill>
                  <a:srgbClr val="0000FF"/>
                </a:solidFill>
                <a:latin typeface="Lucida Console" pitchFamily="49" charset="0"/>
              </a:rPr>
              <a:t>&gt;</a:t>
            </a:r>
            <a:endParaRPr lang="en-US" sz="700" dirty="0">
              <a:latin typeface="Lucida Console"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a:t>
            </a:r>
            <a:r>
              <a:rPr lang="en-US" baseline="0" dirty="0" smtClean="0"/>
              <a:t> Activity</a:t>
            </a:r>
            <a:endParaRPr lang="en-US" dirty="0"/>
          </a:p>
        </p:txBody>
      </p:sp>
      <p:sp>
        <p:nvSpPr>
          <p:cNvPr id="3" name="Content Placeholder 2"/>
          <p:cNvSpPr>
            <a:spLocks noGrp="1"/>
          </p:cNvSpPr>
          <p:nvPr>
            <p:ph idx="1"/>
          </p:nvPr>
        </p:nvSpPr>
        <p:spPr>
          <a:xfrm>
            <a:off x="381000" y="1447800"/>
            <a:ext cx="8382000" cy="1600200"/>
          </a:xfrm>
        </p:spPr>
        <p:txBody>
          <a:bodyPr/>
          <a:lstStyle/>
          <a:p>
            <a:r>
              <a:rPr lang="en-US" dirty="0" smtClean="0"/>
              <a:t>Allows two independent execution paths</a:t>
            </a:r>
          </a:p>
          <a:p>
            <a:pPr lvl="1"/>
            <a:r>
              <a:rPr lang="en-US" dirty="0" smtClean="0"/>
              <a:t>Does not provide multi-threaded</a:t>
            </a:r>
          </a:p>
          <a:p>
            <a:pPr lvl="1"/>
            <a:r>
              <a:rPr lang="en-US" dirty="0" smtClean="0"/>
              <a:t>Does provide better utilization of single thread</a:t>
            </a:r>
          </a:p>
        </p:txBody>
      </p:sp>
      <p:pic>
        <p:nvPicPr>
          <p:cNvPr id="27650" name="Picture 2"/>
          <p:cNvPicPr>
            <a:picLocks noChangeAspect="1" noChangeArrowheads="1"/>
          </p:cNvPicPr>
          <p:nvPr/>
        </p:nvPicPr>
        <p:blipFill>
          <a:blip r:embed="rId3" cstate="print"/>
          <a:srcRect/>
          <a:stretch>
            <a:fillRect/>
          </a:stretch>
        </p:blipFill>
        <p:spPr bwMode="auto">
          <a:xfrm>
            <a:off x="5105400" y="3429000"/>
            <a:ext cx="3543300" cy="280987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cstate="print"/>
          <a:srcRect/>
          <a:stretch>
            <a:fillRect/>
          </a:stretch>
        </p:blipFill>
        <p:spPr bwMode="auto">
          <a:xfrm>
            <a:off x="838200" y="3429000"/>
            <a:ext cx="3495675" cy="2762250"/>
          </a:xfrm>
          <a:prstGeom prst="rect">
            <a:avLst/>
          </a:prstGeom>
          <a:noFill/>
          <a:ln w="9525">
            <a:noFill/>
            <a:miter lim="800000"/>
            <a:headEnd/>
            <a:tailEnd/>
          </a:ln>
          <a:effectLst/>
        </p:spPr>
      </p:pic>
      <p:sp>
        <p:nvSpPr>
          <p:cNvPr id="6" name="TextBox 5"/>
          <p:cNvSpPr txBox="1"/>
          <p:nvPr/>
        </p:nvSpPr>
        <p:spPr>
          <a:xfrm>
            <a:off x="685800" y="47244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1</a:t>
            </a:r>
            <a:endParaRPr lang="en-US" sz="1400" dirty="0"/>
          </a:p>
        </p:txBody>
      </p:sp>
      <p:sp>
        <p:nvSpPr>
          <p:cNvPr id="7" name="TextBox 6"/>
          <p:cNvSpPr txBox="1"/>
          <p:nvPr/>
        </p:nvSpPr>
        <p:spPr>
          <a:xfrm>
            <a:off x="4114800" y="50292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2</a:t>
            </a:r>
            <a:endParaRPr lang="en-US" sz="1400" dirty="0"/>
          </a:p>
        </p:txBody>
      </p:sp>
      <p:sp>
        <p:nvSpPr>
          <p:cNvPr id="8" name="TextBox 7"/>
          <p:cNvSpPr txBox="1"/>
          <p:nvPr/>
        </p:nvSpPr>
        <p:spPr>
          <a:xfrm>
            <a:off x="685800" y="53340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3</a:t>
            </a:r>
            <a:endParaRPr lang="en-US" sz="1400" dirty="0"/>
          </a:p>
        </p:txBody>
      </p:sp>
      <p:sp>
        <p:nvSpPr>
          <p:cNvPr id="9" name="TextBox 8"/>
          <p:cNvSpPr txBox="1"/>
          <p:nvPr/>
        </p:nvSpPr>
        <p:spPr>
          <a:xfrm>
            <a:off x="5105400" y="45720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1</a:t>
            </a:r>
            <a:endParaRPr lang="en-US" sz="1400" dirty="0"/>
          </a:p>
        </p:txBody>
      </p:sp>
      <p:sp>
        <p:nvSpPr>
          <p:cNvPr id="10" name="TextBox 9"/>
          <p:cNvSpPr txBox="1"/>
          <p:nvPr/>
        </p:nvSpPr>
        <p:spPr>
          <a:xfrm>
            <a:off x="8458200" y="50292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2</a:t>
            </a:r>
            <a:endParaRPr lang="en-US" sz="1400" dirty="0"/>
          </a:p>
        </p:txBody>
      </p:sp>
      <p:sp>
        <p:nvSpPr>
          <p:cNvPr id="11" name="TextBox 10"/>
          <p:cNvSpPr txBox="1"/>
          <p:nvPr/>
        </p:nvSpPr>
        <p:spPr>
          <a:xfrm>
            <a:off x="5105400" y="50292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3</a:t>
            </a:r>
            <a:endParaRPr lang="en-US" sz="1400" dirty="0"/>
          </a:p>
        </p:txBody>
      </p:sp>
      <p:sp>
        <p:nvSpPr>
          <p:cNvPr id="12" name="TextBox 11"/>
          <p:cNvSpPr txBox="1"/>
          <p:nvPr/>
        </p:nvSpPr>
        <p:spPr>
          <a:xfrm>
            <a:off x="5105400" y="5486400"/>
            <a:ext cx="284052"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400" dirty="0" smtClean="0"/>
              <a:t>4</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a:t>
            </a:r>
            <a:r>
              <a:rPr lang="en-US" baseline="0" dirty="0" smtClean="0"/>
              <a:t> Activities</a:t>
            </a:r>
            <a:endParaRPr lang="en-US" dirty="0"/>
          </a:p>
        </p:txBody>
      </p:sp>
      <p:sp>
        <p:nvSpPr>
          <p:cNvPr id="3" name="Content Placeholder 2"/>
          <p:cNvSpPr>
            <a:spLocks noGrp="1"/>
          </p:cNvSpPr>
          <p:nvPr>
            <p:ph idx="1"/>
          </p:nvPr>
        </p:nvSpPr>
        <p:spPr>
          <a:xfrm>
            <a:off x="381000" y="1447800"/>
            <a:ext cx="8382000" cy="2514600"/>
          </a:xfrm>
        </p:spPr>
        <p:txBody>
          <a:bodyPr/>
          <a:lstStyle/>
          <a:p>
            <a:r>
              <a:rPr lang="en-US" dirty="0" smtClean="0"/>
              <a:t>Looping done using </a:t>
            </a:r>
            <a:r>
              <a:rPr lang="en-US" b="1" dirty="0" smtClean="0"/>
              <a:t>for </a:t>
            </a:r>
            <a:r>
              <a:rPr lang="en-US" dirty="0" smtClean="0"/>
              <a:t>or </a:t>
            </a:r>
            <a:r>
              <a:rPr lang="en-US" b="1" dirty="0" smtClean="0"/>
              <a:t>for-each </a:t>
            </a:r>
            <a:r>
              <a:rPr lang="en-US" dirty="0" smtClean="0"/>
              <a:t>constructs</a:t>
            </a:r>
          </a:p>
          <a:p>
            <a:pPr lvl="1"/>
            <a:r>
              <a:rPr lang="en-US" dirty="0" smtClean="0"/>
              <a:t>While loop provides for functionality</a:t>
            </a:r>
          </a:p>
          <a:p>
            <a:pPr lvl="2"/>
            <a:r>
              <a:rPr lang="en-US" dirty="0" smtClean="0"/>
              <a:t>Based on exit condition</a:t>
            </a:r>
            <a:endParaRPr lang="en-US" dirty="0"/>
          </a:p>
          <a:p>
            <a:pPr lvl="1"/>
            <a:r>
              <a:rPr lang="en-US" dirty="0" smtClean="0"/>
              <a:t>Replicator provides for-each functionality</a:t>
            </a:r>
          </a:p>
          <a:p>
            <a:pPr lvl="2"/>
            <a:r>
              <a:rPr lang="en-US" dirty="0" smtClean="0"/>
              <a:t>Based on list</a:t>
            </a:r>
            <a:r>
              <a:rPr lang="en-US" baseline="0" dirty="0" smtClean="0"/>
              <a:t> data and optional exit condition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Activity</a:t>
            </a:r>
            <a:endParaRPr lang="en-US" dirty="0"/>
          </a:p>
        </p:txBody>
      </p:sp>
      <p:sp>
        <p:nvSpPr>
          <p:cNvPr id="3" name="Content Placeholder 2"/>
          <p:cNvSpPr>
            <a:spLocks noGrp="1"/>
          </p:cNvSpPr>
          <p:nvPr>
            <p:ph idx="1"/>
          </p:nvPr>
        </p:nvSpPr>
        <p:spPr>
          <a:xfrm>
            <a:off x="381000" y="1447800"/>
            <a:ext cx="8382000" cy="2133600"/>
          </a:xfrm>
        </p:spPr>
        <p:txBody>
          <a:bodyPr/>
          <a:lstStyle/>
          <a:p>
            <a:r>
              <a:rPr lang="en-US" dirty="0" smtClean="0"/>
              <a:t>Continues executing until a condition is false</a:t>
            </a:r>
          </a:p>
          <a:p>
            <a:pPr lvl="1"/>
            <a:r>
              <a:rPr lang="en-US" dirty="0" smtClean="0"/>
              <a:t>Condition can</a:t>
            </a:r>
            <a:r>
              <a:rPr lang="en-US" baseline="0" dirty="0" smtClean="0"/>
              <a:t> be declarative or code</a:t>
            </a:r>
          </a:p>
          <a:p>
            <a:pPr lvl="1"/>
            <a:r>
              <a:rPr lang="en-US" baseline="0" dirty="0" smtClean="0"/>
              <a:t>Can only contain a single child activity</a:t>
            </a:r>
          </a:p>
          <a:p>
            <a:pPr lvl="2"/>
            <a:r>
              <a:rPr lang="en-US" dirty="0" smtClean="0"/>
              <a:t>Use a sequence</a:t>
            </a:r>
            <a:r>
              <a:rPr lang="en-US" baseline="0" dirty="0" smtClean="0"/>
              <a:t> activity if you need multiple</a:t>
            </a:r>
          </a:p>
        </p:txBody>
      </p:sp>
      <p:pic>
        <p:nvPicPr>
          <p:cNvPr id="4" name="Picture 2"/>
          <p:cNvPicPr>
            <a:picLocks noChangeAspect="1" noChangeArrowheads="1"/>
          </p:cNvPicPr>
          <p:nvPr/>
        </p:nvPicPr>
        <p:blipFill>
          <a:blip r:embed="rId3" cstate="print"/>
          <a:srcRect/>
          <a:stretch>
            <a:fillRect/>
          </a:stretch>
        </p:blipFill>
        <p:spPr bwMode="auto">
          <a:xfrm>
            <a:off x="304800" y="3276600"/>
            <a:ext cx="1809750" cy="1457325"/>
          </a:xfrm>
          <a:prstGeom prst="rect">
            <a:avLst/>
          </a:prstGeom>
          <a:noFill/>
          <a:ln w="9525">
            <a:no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2438400" y="3352800"/>
            <a:ext cx="2428875" cy="1382350"/>
          </a:xfrm>
          <a:prstGeom prst="rect">
            <a:avLst/>
          </a:prstGeom>
          <a:noFill/>
          <a:ln w="9525">
            <a:noFill/>
            <a:miter lim="800000"/>
            <a:headEnd/>
            <a:tailEnd/>
          </a:ln>
          <a:effectLst/>
        </p:spPr>
      </p:pic>
      <p:sp>
        <p:nvSpPr>
          <p:cNvPr id="6" name="TextBox 5"/>
          <p:cNvSpPr txBox="1"/>
          <p:nvPr/>
        </p:nvSpPr>
        <p:spPr>
          <a:xfrm>
            <a:off x="1371600" y="5029200"/>
            <a:ext cx="6705600" cy="1600438"/>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private void </a:t>
            </a:r>
            <a:r>
              <a:rPr lang="en-US" sz="1400" dirty="0" err="1" smtClean="0">
                <a:latin typeface="Lucida Console" pitchFamily="49" charset="0"/>
              </a:rPr>
              <a:t>ReadValueComplete</a:t>
            </a:r>
            <a:r>
              <a:rPr lang="en-US" sz="1400" dirty="0" smtClean="0">
                <a:latin typeface="Lucida Console" pitchFamily="49" charset="0"/>
              </a:rPr>
              <a:t>(</a:t>
            </a:r>
            <a:r>
              <a:rPr lang="en-US" sz="1400" dirty="0" smtClean="0">
                <a:solidFill>
                  <a:srgbClr val="0000FF"/>
                </a:solidFill>
                <a:latin typeface="Lucida Console" pitchFamily="49" charset="0"/>
              </a:rPr>
              <a:t>object </a:t>
            </a:r>
            <a:r>
              <a:rPr lang="en-US" sz="1400" dirty="0" smtClean="0">
                <a:latin typeface="Lucida Console" pitchFamily="49" charset="0"/>
              </a:rPr>
              <a:t>sender,</a:t>
            </a:r>
            <a:r>
              <a:rPr lang="en-US" sz="1400" dirty="0" smtClean="0">
                <a:solidFill>
                  <a:srgbClr val="0000FF"/>
                </a:solidFill>
                <a:latin typeface="Lucida Console" pitchFamily="49" charset="0"/>
              </a:rPr>
              <a:t> </a:t>
            </a:r>
            <a:r>
              <a:rPr lang="en-US" sz="1400" dirty="0" err="1" smtClean="0">
                <a:solidFill>
                  <a:srgbClr val="2B91AF"/>
                </a:solidFill>
                <a:latin typeface="Lucida Console" pitchFamily="49" charset="0"/>
              </a:rPr>
              <a:t>EventArgs</a:t>
            </a:r>
            <a:r>
              <a:rPr lang="en-US" sz="1400" dirty="0" smtClean="0">
                <a:solidFill>
                  <a:srgbClr val="2B91AF"/>
                </a:solidFill>
                <a:latin typeface="Lucida Console" pitchFamily="49" charset="0"/>
              </a:rPr>
              <a:t> </a:t>
            </a:r>
            <a:r>
              <a:rPr lang="en-US" sz="1400" dirty="0" smtClean="0">
                <a:latin typeface="Lucida Console" pitchFamily="49" charset="0"/>
              </a:rPr>
              <a:t>e)</a:t>
            </a:r>
            <a:r>
              <a:rPr lang="en-US" sz="1400" dirty="0" smtClean="0">
                <a:solidFill>
                  <a:srgbClr val="2B91AF"/>
                </a:solidFill>
                <a:latin typeface="Lucida Console" pitchFamily="49" charset="0"/>
              </a:rPr>
              <a:t> </a:t>
            </a:r>
          </a:p>
          <a:p>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smtClean="0">
                <a:solidFill>
                  <a:srgbClr val="0000FF"/>
                </a:solidFill>
                <a:latin typeface="Lucida Console" pitchFamily="49" charset="0"/>
              </a:rPr>
              <a:t>string </a:t>
            </a:r>
            <a:r>
              <a:rPr lang="en-US" sz="1400" dirty="0" smtClean="0">
                <a:latin typeface="Lucida Console" pitchFamily="49" charset="0"/>
              </a:rPr>
              <a:t>result = (sender </a:t>
            </a:r>
            <a:r>
              <a:rPr lang="en-US" sz="1400" dirty="0" smtClean="0">
                <a:solidFill>
                  <a:srgbClr val="0000FF"/>
                </a:solidFill>
                <a:latin typeface="Lucida Console" pitchFamily="49" charset="0"/>
              </a:rPr>
              <a:t>as </a:t>
            </a:r>
            <a:r>
              <a:rPr lang="en-US" sz="1400" dirty="0" err="1" smtClean="0">
                <a:solidFill>
                  <a:srgbClr val="2B91AF"/>
                </a:solidFill>
                <a:latin typeface="Lucida Console" pitchFamily="49" charset="0"/>
              </a:rPr>
              <a:t>ConsoleReadActivity</a:t>
            </a:r>
            <a:r>
              <a:rPr lang="en-US" sz="1400" dirty="0" smtClean="0">
                <a:latin typeface="Lucida Console" pitchFamily="49" charset="0"/>
              </a:rPr>
              <a:t>).Result;</a:t>
            </a:r>
          </a:p>
          <a:p>
            <a:r>
              <a:rPr lang="en-US" sz="1400" dirty="0" smtClean="0">
                <a:solidFill>
                  <a:srgbClr val="2B91A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.DoneEnteringValues</a:t>
            </a:r>
            <a:r>
              <a:rPr lang="en-US" sz="1400" dirty="0" smtClean="0">
                <a:latin typeface="Lucida Console" pitchFamily="49" charset="0"/>
              </a:rPr>
              <a:t> = </a:t>
            </a:r>
            <a:r>
              <a:rPr lang="en-US" sz="1400" dirty="0" err="1" smtClean="0">
                <a:solidFill>
                  <a:srgbClr val="0000FF"/>
                </a:solidFill>
                <a:latin typeface="Lucida Console" pitchFamily="49" charset="0"/>
              </a:rPr>
              <a:t>string</a:t>
            </a:r>
            <a:r>
              <a:rPr lang="en-US" sz="1400" dirty="0" err="1" smtClean="0">
                <a:latin typeface="Lucida Console" pitchFamily="49" charset="0"/>
              </a:rPr>
              <a:t>.IsNullOrEmpty</a:t>
            </a:r>
            <a:r>
              <a:rPr lang="en-US" sz="1400" dirty="0" smtClean="0">
                <a:latin typeface="Lucida Console" pitchFamily="49" charset="0"/>
              </a:rPr>
              <a:t>(result);</a:t>
            </a:r>
          </a:p>
          <a:p>
            <a:r>
              <a:rPr lang="en-US" sz="1400" dirty="0" smtClean="0">
                <a:solidFill>
                  <a:srgbClr val="0000FF"/>
                </a:solidFill>
                <a:latin typeface="Lucida Console" pitchFamily="49" charset="0"/>
              </a:rPr>
              <a:t>    if </a:t>
            </a:r>
            <a:r>
              <a:rPr lang="en-US" sz="1400" dirty="0" smtClean="0">
                <a:latin typeface="Lucida Console" pitchFamily="49" charset="0"/>
              </a:rPr>
              <a:t>(!</a:t>
            </a:r>
            <a:r>
              <a:rPr lang="en-US" sz="1400" dirty="0" err="1" smtClean="0">
                <a:solidFill>
                  <a:srgbClr val="0000FF"/>
                </a:solidFill>
                <a:latin typeface="Lucida Console" pitchFamily="49" charset="0"/>
              </a:rPr>
              <a:t>this</a:t>
            </a:r>
            <a:r>
              <a:rPr lang="en-US" sz="1400" dirty="0" err="1" smtClean="0">
                <a:latin typeface="Lucida Console" pitchFamily="49" charset="0"/>
              </a:rPr>
              <a:t>.DoneEnteringValues</a:t>
            </a:r>
            <a:r>
              <a:rPr lang="en-US" sz="1400" dirty="0" smtClean="0">
                <a:latin typeface="Lucida Console" pitchFamily="49" charset="0"/>
              </a:rPr>
              <a:t>)</a:t>
            </a:r>
          </a:p>
          <a:p>
            <a:r>
              <a:rPr lang="en-US" sz="1400" dirty="0" smtClean="0">
                <a:solidFill>
                  <a:srgbClr val="0000FF"/>
                </a:solidFill>
                <a:latin typeface="Lucida Console" pitchFamily="49" charset="0"/>
              </a:rPr>
              <a:t>        </a:t>
            </a:r>
            <a:r>
              <a:rPr lang="en-US" sz="1400" dirty="0" err="1" smtClean="0">
                <a:latin typeface="Lucida Console" pitchFamily="49" charset="0"/>
              </a:rPr>
              <a:t>Values.Add</a:t>
            </a:r>
            <a:r>
              <a:rPr lang="en-US" sz="1400" dirty="0" smtClean="0">
                <a:latin typeface="Lucida Console" pitchFamily="49" charset="0"/>
              </a:rPr>
              <a:t>(result);</a:t>
            </a:r>
          </a:p>
          <a:p>
            <a:r>
              <a:rPr lang="en-US" sz="1400" dirty="0" smtClean="0">
                <a:latin typeface="Lucida Console" pitchFamily="49" charset="0"/>
              </a:rPr>
              <a:t>}</a:t>
            </a:r>
            <a:endParaRPr lang="en-US" sz="1400" dirty="0">
              <a:latin typeface="Lucida Console"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Replicator Activity</a:t>
            </a:r>
            <a:endParaRPr lang="en-US" dirty="0"/>
          </a:p>
        </p:txBody>
      </p:sp>
      <p:sp>
        <p:nvSpPr>
          <p:cNvPr id="3" name="Content Placeholder 2"/>
          <p:cNvSpPr>
            <a:spLocks noGrp="1"/>
          </p:cNvSpPr>
          <p:nvPr>
            <p:ph idx="1"/>
          </p:nvPr>
        </p:nvSpPr>
        <p:spPr>
          <a:xfrm>
            <a:off x="381000" y="1447800"/>
            <a:ext cx="8382000" cy="2362200"/>
          </a:xfrm>
        </p:spPr>
        <p:txBody>
          <a:bodyPr/>
          <a:lstStyle/>
          <a:p>
            <a:r>
              <a:rPr lang="en-US" dirty="0" smtClean="0"/>
              <a:t>Creates on instance of contained activity per item</a:t>
            </a:r>
          </a:p>
          <a:p>
            <a:pPr lvl="1"/>
            <a:r>
              <a:rPr lang="en-US" dirty="0" smtClean="0"/>
              <a:t>Can only contain a single child activity</a:t>
            </a:r>
          </a:p>
          <a:p>
            <a:pPr lvl="1"/>
            <a:r>
              <a:rPr lang="en-US" baseline="0" dirty="0" smtClean="0"/>
              <a:t>Instances can be run in sequence or parallel</a:t>
            </a:r>
          </a:p>
          <a:p>
            <a:pPr lvl="1"/>
            <a:r>
              <a:rPr lang="en-US" dirty="0" smtClean="0"/>
              <a:t>No</a:t>
            </a:r>
            <a:r>
              <a:rPr lang="en-US" baseline="0" dirty="0" smtClean="0"/>
              <a:t> way to bind current element to activity</a:t>
            </a:r>
          </a:p>
          <a:p>
            <a:pPr lvl="2"/>
            <a:r>
              <a:rPr lang="en-US" dirty="0" smtClean="0"/>
              <a:t>Must</a:t>
            </a:r>
            <a:r>
              <a:rPr lang="en-US" baseline="0" dirty="0" smtClean="0"/>
              <a:t> be done in code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Replicator Activity</a:t>
            </a:r>
            <a:endParaRPr lang="en-US" dirty="0"/>
          </a:p>
        </p:txBody>
      </p:sp>
      <p:sp>
        <p:nvSpPr>
          <p:cNvPr id="4" name="TextBox 3"/>
          <p:cNvSpPr txBox="1"/>
          <p:nvPr/>
        </p:nvSpPr>
        <p:spPr>
          <a:xfrm>
            <a:off x="304800" y="4343400"/>
            <a:ext cx="8534400" cy="2308324"/>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private void </a:t>
            </a:r>
            <a:r>
              <a:rPr lang="en-US" sz="1600" dirty="0" err="1" smtClean="0">
                <a:latin typeface="Lucida Console" pitchFamily="49" charset="0"/>
              </a:rPr>
              <a:t>ProcessValueInitialized</a:t>
            </a:r>
            <a:r>
              <a:rPr lang="en-US" sz="1600" dirty="0" smtClean="0">
                <a:latin typeface="Lucida Console" pitchFamily="49" charset="0"/>
              </a:rPr>
              <a:t>(</a:t>
            </a:r>
          </a:p>
          <a:p>
            <a:r>
              <a:rPr lang="en-US" sz="1600" dirty="0" smtClean="0">
                <a:solidFill>
                  <a:srgbClr val="0000FF"/>
                </a:solidFill>
                <a:latin typeface="Lucida Console" pitchFamily="49" charset="0"/>
              </a:rPr>
              <a:t>  object </a:t>
            </a:r>
            <a:r>
              <a:rPr lang="en-US" sz="1600" dirty="0" smtClean="0">
                <a:latin typeface="Lucida Console" pitchFamily="49" charset="0"/>
              </a:rPr>
              <a:t>sender, </a:t>
            </a:r>
            <a:r>
              <a:rPr lang="en-US" sz="1600" dirty="0" err="1" smtClean="0">
                <a:solidFill>
                  <a:srgbClr val="2B91AF"/>
                </a:solidFill>
                <a:latin typeface="Lucida Console" pitchFamily="49" charset="0"/>
              </a:rPr>
              <a:t>ReplicatorChildEventArgs</a:t>
            </a:r>
            <a:r>
              <a:rPr lang="en-US" sz="1600" dirty="0" smtClean="0">
                <a:solidFill>
                  <a:srgbClr val="2B91AF"/>
                </a:solidFill>
                <a:latin typeface="Lucida Console" pitchFamily="49" charset="0"/>
              </a:rPr>
              <a:t> </a:t>
            </a:r>
            <a:r>
              <a:rPr lang="en-US" sz="1600" dirty="0" smtClean="0">
                <a:latin typeface="Lucida Console" pitchFamily="49" charset="0"/>
              </a:rPr>
              <a:t>e)</a:t>
            </a:r>
          </a:p>
          <a:p>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ConsoleWriteActivity</a:t>
            </a:r>
            <a:r>
              <a:rPr lang="en-US" sz="1600" dirty="0" smtClean="0">
                <a:solidFill>
                  <a:srgbClr val="2B91AF"/>
                </a:solidFill>
                <a:latin typeface="Lucida Console" pitchFamily="49" charset="0"/>
              </a:rPr>
              <a:t> </a:t>
            </a:r>
            <a:r>
              <a:rPr lang="en-US" sz="1600" dirty="0" err="1" smtClean="0">
                <a:latin typeface="Lucida Console" pitchFamily="49" charset="0"/>
              </a:rPr>
              <a:t>writeResult</a:t>
            </a:r>
            <a:r>
              <a:rPr lang="en-US" sz="1600" dirty="0" smtClean="0">
                <a:latin typeface="Lucida Console" pitchFamily="49" charset="0"/>
              </a:rPr>
              <a:t> = </a:t>
            </a:r>
          </a:p>
          <a:p>
            <a:r>
              <a:rPr lang="en-US" sz="1600" dirty="0" smtClean="0">
                <a:solidFill>
                  <a:srgbClr val="2B91AF"/>
                </a:solidFill>
                <a:latin typeface="Lucida Console" pitchFamily="49" charset="0"/>
              </a:rPr>
              <a:t>        </a:t>
            </a:r>
            <a:r>
              <a:rPr lang="en-US" sz="1600" dirty="0" err="1" smtClean="0">
                <a:latin typeface="Lucida Console" pitchFamily="49" charset="0"/>
              </a:rPr>
              <a:t>e.Activity.GetActivityByName</a:t>
            </a:r>
            <a:r>
              <a:rPr lang="en-US" sz="1600" dirty="0" smtClean="0">
                <a:latin typeface="Lucida Console" pitchFamily="49" charset="0"/>
              </a:rPr>
              <a:t>(</a:t>
            </a:r>
            <a:r>
              <a:rPr lang="en-US" sz="1600" dirty="0" smtClean="0">
                <a:solidFill>
                  <a:srgbClr val="A31515"/>
                </a:solidFill>
                <a:latin typeface="Lucida Console" pitchFamily="49" charset="0"/>
              </a:rPr>
              <a:t>"</a:t>
            </a:r>
            <a:r>
              <a:rPr lang="en-US" sz="1600" dirty="0" err="1" smtClean="0">
                <a:solidFill>
                  <a:srgbClr val="A31515"/>
                </a:solidFill>
                <a:latin typeface="Lucida Console" pitchFamily="49" charset="0"/>
              </a:rPr>
              <a:t>writeResult</a:t>
            </a:r>
            <a:r>
              <a:rPr lang="en-US" sz="1600" dirty="0" smtClean="0">
                <a:solidFill>
                  <a:srgbClr val="A31515"/>
                </a:solidFill>
                <a:latin typeface="Lucida Console" pitchFamily="49" charset="0"/>
              </a:rPr>
              <a:t>"</a:t>
            </a:r>
            <a:r>
              <a:rPr lang="en-US" sz="1600" dirty="0" smtClean="0">
                <a:latin typeface="Lucida Console" pitchFamily="49" charset="0"/>
              </a:rPr>
              <a:t>)</a:t>
            </a:r>
            <a:r>
              <a:rPr lang="en-US" sz="1600" dirty="0" smtClean="0">
                <a:solidFill>
                  <a:srgbClr val="A31515"/>
                </a:solidFill>
                <a:latin typeface="Lucida Console" pitchFamily="49" charset="0"/>
              </a:rPr>
              <a:t> </a:t>
            </a:r>
          </a:p>
          <a:p>
            <a:r>
              <a:rPr lang="en-US" sz="1600" dirty="0" smtClean="0">
                <a:solidFill>
                  <a:srgbClr val="A31515"/>
                </a:solidFill>
                <a:latin typeface="Lucida Console" pitchFamily="49" charset="0"/>
              </a:rPr>
              <a:t>        </a:t>
            </a:r>
            <a:r>
              <a:rPr lang="en-US" sz="1600" dirty="0" smtClean="0">
                <a:solidFill>
                  <a:srgbClr val="0000FF"/>
                </a:solidFill>
                <a:latin typeface="Lucida Console" pitchFamily="49" charset="0"/>
              </a:rPr>
              <a:t>as </a:t>
            </a:r>
            <a:r>
              <a:rPr lang="en-US" sz="1600" dirty="0" err="1" smtClean="0">
                <a:solidFill>
                  <a:srgbClr val="2B91AF"/>
                </a:solidFill>
                <a:latin typeface="Lucida Console" pitchFamily="49" charset="0"/>
              </a:rPr>
              <a:t>ConsoleWriteActivity</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writeResult.Message</a:t>
            </a:r>
            <a:r>
              <a:rPr lang="en-US" sz="1600" dirty="0" smtClean="0">
                <a:latin typeface="Lucida Console" pitchFamily="49" charset="0"/>
              </a:rPr>
              <a:t> =</a:t>
            </a:r>
          </a:p>
          <a:p>
            <a:r>
              <a:rPr lang="en-US" sz="1600" dirty="0" smtClean="0">
                <a:solidFill>
                  <a:srgbClr val="2B91AF"/>
                </a:solidFill>
                <a:latin typeface="Lucida Console" pitchFamily="49" charset="0"/>
              </a:rPr>
              <a:t>        </a:t>
            </a:r>
            <a:r>
              <a:rPr lang="en-US" sz="1600" dirty="0" err="1" smtClean="0">
                <a:solidFill>
                  <a:srgbClr val="0000FF"/>
                </a:solidFill>
                <a:latin typeface="Lucida Console" pitchFamily="49" charset="0"/>
              </a:rPr>
              <a:t>string</a:t>
            </a:r>
            <a:r>
              <a:rPr lang="en-US" sz="1600" dirty="0" err="1" smtClean="0">
                <a:latin typeface="Lucida Console" pitchFamily="49" charset="0"/>
              </a:rPr>
              <a:t>.Format</a:t>
            </a:r>
            <a:r>
              <a:rPr lang="en-US" sz="1600" dirty="0" smtClean="0">
                <a:latin typeface="Lucida Console" pitchFamily="49" charset="0"/>
              </a:rPr>
              <a:t>(</a:t>
            </a:r>
            <a:r>
              <a:rPr lang="en-US" sz="1600" dirty="0" smtClean="0">
                <a:solidFill>
                  <a:srgbClr val="A31515"/>
                </a:solidFill>
                <a:latin typeface="Lucida Console" pitchFamily="49" charset="0"/>
              </a:rPr>
              <a:t>"  {0}"</a:t>
            </a:r>
            <a:r>
              <a:rPr lang="en-US" sz="1600" dirty="0" smtClean="0">
                <a:latin typeface="Lucida Console" pitchFamily="49" charset="0"/>
              </a:rPr>
              <a:t>, </a:t>
            </a:r>
            <a:r>
              <a:rPr lang="en-US" sz="1600" dirty="0" err="1" smtClean="0">
                <a:latin typeface="Lucida Console" pitchFamily="49" charset="0"/>
              </a:rPr>
              <a:t>e.InstanceData</a:t>
            </a:r>
            <a:r>
              <a:rPr lang="en-US" sz="1600" dirty="0" smtClean="0">
                <a:latin typeface="Lucida Console" pitchFamily="49" charset="0"/>
              </a:rPr>
              <a:t>);</a:t>
            </a:r>
          </a:p>
          <a:p>
            <a:r>
              <a:rPr lang="en-US" sz="1600" dirty="0" smtClean="0">
                <a:latin typeface="Lucida Console" pitchFamily="49" charset="0"/>
              </a:rPr>
              <a:t>}</a:t>
            </a:r>
            <a:endParaRPr lang="en-US" sz="1600" dirty="0">
              <a:latin typeface="Lucida Console" pitchFamily="49" charset="0"/>
            </a:endParaRPr>
          </a:p>
        </p:txBody>
      </p:sp>
      <p:pic>
        <p:nvPicPr>
          <p:cNvPr id="5" name="Picture 4"/>
          <p:cNvPicPr>
            <a:picLocks noChangeAspect="1" noChangeArrowheads="1"/>
          </p:cNvPicPr>
          <p:nvPr/>
        </p:nvPicPr>
        <p:blipFill>
          <a:blip r:embed="rId2" cstate="print"/>
          <a:srcRect/>
          <a:stretch>
            <a:fillRect/>
          </a:stretch>
        </p:blipFill>
        <p:spPr bwMode="auto">
          <a:xfrm>
            <a:off x="1676400" y="1219200"/>
            <a:ext cx="1685925" cy="2657475"/>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4495800" y="1600200"/>
            <a:ext cx="2971800" cy="2657475"/>
          </a:xfrm>
          <a:prstGeom prst="rect">
            <a:avLst/>
          </a:prstGeom>
          <a:noFill/>
          <a:ln w="9525">
            <a:noFill/>
            <a:miter lim="800000"/>
            <a:headEnd/>
            <a:tailEnd/>
          </a:ln>
          <a:effectLst/>
        </p:spPr>
      </p:pic>
      <p:cxnSp>
        <p:nvCxnSpPr>
          <p:cNvPr id="8" name="Straight Arrow Connector 7"/>
          <p:cNvCxnSpPr/>
          <p:nvPr/>
        </p:nvCxnSpPr>
        <p:spPr>
          <a:xfrm rot="5400000">
            <a:off x="2895600" y="2667000"/>
            <a:ext cx="1676400" cy="167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3200400" y="1600200"/>
            <a:ext cx="13716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r>
              <a:rPr lang="en-US" baseline="0" dirty="0" smtClean="0"/>
              <a:t> Handling</a:t>
            </a:r>
            <a:endParaRPr lang="en-US" dirty="0"/>
          </a:p>
        </p:txBody>
      </p:sp>
      <p:sp>
        <p:nvSpPr>
          <p:cNvPr id="3" name="Content Placeholder 2"/>
          <p:cNvSpPr>
            <a:spLocks noGrp="1"/>
          </p:cNvSpPr>
          <p:nvPr>
            <p:ph idx="1"/>
          </p:nvPr>
        </p:nvSpPr>
        <p:spPr>
          <a:xfrm>
            <a:off x="381000" y="1447800"/>
            <a:ext cx="8382000" cy="1600200"/>
          </a:xfrm>
        </p:spPr>
        <p:txBody>
          <a:bodyPr/>
          <a:lstStyle/>
          <a:p>
            <a:r>
              <a:rPr lang="en-US" dirty="0" smtClean="0"/>
              <a:t>Exception handling in workflow </a:t>
            </a:r>
            <a:r>
              <a:rPr lang="en-US" dirty="0" err="1" smtClean="0"/>
              <a:t>similary</a:t>
            </a:r>
            <a:r>
              <a:rPr lang="en-US" dirty="0" smtClean="0"/>
              <a:t> to .NET</a:t>
            </a:r>
          </a:p>
          <a:p>
            <a:pPr lvl="1"/>
            <a:r>
              <a:rPr lang="en-US" dirty="0" smtClean="0"/>
              <a:t>Exceptions thrown with </a:t>
            </a:r>
            <a:r>
              <a:rPr lang="en-US" dirty="0" err="1" smtClean="0"/>
              <a:t>ThrowFault</a:t>
            </a:r>
            <a:r>
              <a:rPr lang="en-US" dirty="0" smtClean="0"/>
              <a:t> activity</a:t>
            </a:r>
          </a:p>
          <a:p>
            <a:pPr lvl="1"/>
            <a:r>
              <a:rPr lang="en-US" dirty="0" smtClean="0"/>
              <a:t>Exceptions caught with </a:t>
            </a:r>
            <a:r>
              <a:rPr lang="en-US" dirty="0" err="1" smtClean="0"/>
              <a:t>FaultHandler</a:t>
            </a:r>
            <a:r>
              <a:rPr lang="en-US" dirty="0" smtClean="0"/>
              <a:t> activity</a:t>
            </a: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762000" y="3581400"/>
            <a:ext cx="1362075" cy="63817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1295400" y="4191000"/>
            <a:ext cx="2971800" cy="1533525"/>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cstate="print"/>
          <a:srcRect/>
          <a:stretch>
            <a:fillRect/>
          </a:stretch>
        </p:blipFill>
        <p:spPr bwMode="auto">
          <a:xfrm>
            <a:off x="6858000" y="3581400"/>
            <a:ext cx="1762125" cy="1613323"/>
          </a:xfrm>
          <a:prstGeom prst="rect">
            <a:avLst/>
          </a:prstGeom>
          <a:noFill/>
          <a:ln w="9525">
            <a:noFill/>
            <a:miter lim="800000"/>
            <a:headEnd/>
            <a:tailEnd/>
          </a:ln>
          <a:effectLst/>
        </p:spPr>
      </p:pic>
      <p:pic>
        <p:nvPicPr>
          <p:cNvPr id="28677" name="Picture 5"/>
          <p:cNvPicPr>
            <a:picLocks noChangeAspect="1" noChangeArrowheads="1"/>
          </p:cNvPicPr>
          <p:nvPr/>
        </p:nvPicPr>
        <p:blipFill>
          <a:blip r:embed="rId5" cstate="print"/>
          <a:srcRect/>
          <a:stretch>
            <a:fillRect/>
          </a:stretch>
        </p:blipFill>
        <p:spPr bwMode="auto">
          <a:xfrm>
            <a:off x="5105400" y="4724400"/>
            <a:ext cx="2971800" cy="1838325"/>
          </a:xfrm>
          <a:prstGeom prst="rect">
            <a:avLst/>
          </a:prstGeom>
          <a:noFill/>
          <a:ln w="9525">
            <a:noFill/>
            <a:miter lim="800000"/>
            <a:headEnd/>
            <a:tailEnd/>
          </a:ln>
          <a:effectLst/>
        </p:spPr>
      </p:pic>
      <p:pic>
        <p:nvPicPr>
          <p:cNvPr id="28679" name="Picture 7"/>
          <p:cNvPicPr>
            <a:picLocks noChangeAspect="1" noChangeArrowheads="1"/>
          </p:cNvPicPr>
          <p:nvPr/>
        </p:nvPicPr>
        <p:blipFill>
          <a:blip r:embed="rId6" cstate="print"/>
          <a:srcRect/>
          <a:stretch>
            <a:fillRect/>
          </a:stretch>
        </p:blipFill>
        <p:spPr bwMode="auto">
          <a:xfrm>
            <a:off x="4800600" y="3200400"/>
            <a:ext cx="2047738" cy="1357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en-US" baseline="0" dirty="0" smtClean="0"/>
              <a:t> is a Workflow?</a:t>
            </a:r>
            <a:endParaRPr lang="en-US" dirty="0"/>
          </a:p>
        </p:txBody>
      </p:sp>
      <p:sp>
        <p:nvSpPr>
          <p:cNvPr id="3" name="Content Placeholder 2"/>
          <p:cNvSpPr>
            <a:spLocks noGrp="1"/>
          </p:cNvSpPr>
          <p:nvPr>
            <p:ph idx="1"/>
          </p:nvPr>
        </p:nvSpPr>
        <p:spPr>
          <a:xfrm>
            <a:off x="381000" y="1447800"/>
            <a:ext cx="8382000" cy="2971800"/>
          </a:xfrm>
        </p:spPr>
        <p:txBody>
          <a:bodyPr/>
          <a:lstStyle/>
          <a:p>
            <a:r>
              <a:rPr lang="en-US" dirty="0" smtClean="0"/>
              <a:t>Collection of activities</a:t>
            </a:r>
          </a:p>
          <a:p>
            <a:pPr lvl="1"/>
            <a:r>
              <a:rPr lang="en-US" dirty="0" smtClean="0"/>
              <a:t>Activities are just classes</a:t>
            </a:r>
          </a:p>
          <a:p>
            <a:pPr lvl="2"/>
            <a:r>
              <a:rPr lang="en-US" dirty="0" smtClean="0"/>
              <a:t>Activity</a:t>
            </a:r>
          </a:p>
          <a:p>
            <a:pPr lvl="1"/>
            <a:r>
              <a:rPr lang="en-US" dirty="0" smtClean="0"/>
              <a:t>Some activities can contain other activities</a:t>
            </a:r>
          </a:p>
          <a:p>
            <a:pPr lvl="2"/>
            <a:r>
              <a:rPr lang="en-US" dirty="0" err="1" smtClean="0"/>
              <a:t>CompositeActivity</a:t>
            </a:r>
            <a:endParaRPr lang="en-US" dirty="0" smtClean="0"/>
          </a:p>
          <a:p>
            <a:pPr lvl="1"/>
            <a:r>
              <a:rPr lang="en-US" dirty="0" smtClean="0"/>
              <a:t>Workflows are also activities				</a:t>
            </a:r>
          </a:p>
        </p:txBody>
      </p:sp>
      <p:pic>
        <p:nvPicPr>
          <p:cNvPr id="7170" name="Picture 2"/>
          <p:cNvPicPr>
            <a:picLocks noChangeAspect="1" noChangeArrowheads="1"/>
          </p:cNvPicPr>
          <p:nvPr/>
        </p:nvPicPr>
        <p:blipFill>
          <a:blip r:embed="rId2" cstate="print"/>
          <a:srcRect/>
          <a:stretch>
            <a:fillRect/>
          </a:stretch>
        </p:blipFill>
        <p:spPr bwMode="auto">
          <a:xfrm>
            <a:off x="990600" y="4038600"/>
            <a:ext cx="7162800" cy="2565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a:xfrm>
            <a:off x="381000" y="1447800"/>
            <a:ext cx="8382000" cy="2590800"/>
          </a:xfrm>
        </p:spPr>
        <p:txBody>
          <a:bodyPr/>
          <a:lstStyle/>
          <a:p>
            <a:r>
              <a:rPr lang="en-US" dirty="0" smtClean="0"/>
              <a:t>Wraps activities into a distributed transaction</a:t>
            </a:r>
          </a:p>
          <a:p>
            <a:pPr lvl="1"/>
            <a:r>
              <a:rPr lang="en-US" dirty="0" smtClean="0"/>
              <a:t>Workflow can’t sleep while in a transaction</a:t>
            </a:r>
          </a:p>
          <a:p>
            <a:pPr lvl="2"/>
            <a:r>
              <a:rPr lang="en-US" dirty="0" smtClean="0"/>
              <a:t>No Delay, Web Service calls, etc…</a:t>
            </a:r>
          </a:p>
          <a:p>
            <a:pPr lvl="1"/>
            <a:r>
              <a:rPr lang="en-US" dirty="0" smtClean="0"/>
              <a:t>Transactions implemented by external plug-in services</a:t>
            </a:r>
          </a:p>
          <a:p>
            <a:pPr lvl="2"/>
            <a:r>
              <a:rPr lang="en-US" dirty="0" smtClean="0"/>
              <a:t>Default implementations use </a:t>
            </a:r>
            <a:r>
              <a:rPr lang="en-US" dirty="0" err="1" smtClean="0"/>
              <a:t>TransactionScope</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2057400" y="3886200"/>
            <a:ext cx="1476375" cy="132397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cstate="print"/>
          <a:srcRect/>
          <a:stretch>
            <a:fillRect/>
          </a:stretch>
        </p:blipFill>
        <p:spPr bwMode="auto">
          <a:xfrm>
            <a:off x="4038600" y="4724400"/>
            <a:ext cx="2971800" cy="176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Compensation</a:t>
            </a:r>
            <a:endParaRPr lang="en-US" dirty="0"/>
          </a:p>
        </p:txBody>
      </p:sp>
      <p:sp>
        <p:nvSpPr>
          <p:cNvPr id="3" name="Content Placeholder 2"/>
          <p:cNvSpPr>
            <a:spLocks noGrp="1"/>
          </p:cNvSpPr>
          <p:nvPr>
            <p:ph idx="1"/>
          </p:nvPr>
        </p:nvSpPr>
        <p:spPr/>
        <p:txBody>
          <a:bodyPr/>
          <a:lstStyle/>
          <a:p>
            <a:r>
              <a:rPr lang="en-US" dirty="0" smtClean="0"/>
              <a:t>Can’t hold transactions and wait for user input</a:t>
            </a:r>
          </a:p>
          <a:p>
            <a:pPr lvl="1"/>
            <a:r>
              <a:rPr lang="en-US" dirty="0" smtClean="0"/>
              <a:t>Humans are slow; would lead to resource contention</a:t>
            </a:r>
          </a:p>
          <a:p>
            <a:pPr lvl="1"/>
            <a:r>
              <a:rPr lang="en-US" dirty="0" smtClean="0"/>
              <a:t>Better way is to manually ‘undo’ on failure</a:t>
            </a:r>
          </a:p>
          <a:p>
            <a:pPr lvl="2"/>
            <a:r>
              <a:rPr lang="en-US" dirty="0" smtClean="0"/>
              <a:t>Ex. Undo create customer with delete customer</a:t>
            </a:r>
          </a:p>
          <a:p>
            <a:pPr lvl="0"/>
            <a:endParaRPr lang="en-US" dirty="0" smtClean="0"/>
          </a:p>
          <a:p>
            <a:pPr lvl="0"/>
            <a:r>
              <a:rPr lang="en-US" dirty="0" smtClean="0"/>
              <a:t>Done using </a:t>
            </a:r>
            <a:r>
              <a:rPr lang="en-US" dirty="0" err="1" smtClean="0"/>
              <a:t>CompensatableScope</a:t>
            </a:r>
            <a:r>
              <a:rPr lang="en-US" baseline="0" dirty="0" smtClean="0"/>
              <a:t> and Compensate activities</a:t>
            </a:r>
            <a:endParaRPr lang="en-US" dirty="0" smtClean="0"/>
          </a:p>
        </p:txBody>
      </p:sp>
      <p:pic>
        <p:nvPicPr>
          <p:cNvPr id="29698" name="Picture 2"/>
          <p:cNvPicPr>
            <a:picLocks noChangeAspect="1" noChangeArrowheads="1"/>
          </p:cNvPicPr>
          <p:nvPr/>
        </p:nvPicPr>
        <p:blipFill>
          <a:blip r:embed="rId2" cstate="print"/>
          <a:srcRect/>
          <a:stretch>
            <a:fillRect/>
          </a:stretch>
        </p:blipFill>
        <p:spPr bwMode="auto">
          <a:xfrm>
            <a:off x="1905000" y="4800600"/>
            <a:ext cx="1828800" cy="1529976"/>
          </a:xfrm>
          <a:prstGeom prst="rect">
            <a:avLst/>
          </a:prstGeom>
          <a:noFill/>
          <a:ln w="9525">
            <a:noFill/>
            <a:miter lim="800000"/>
            <a:headEnd/>
            <a:tailEnd/>
          </a:ln>
          <a:effectLst/>
        </p:spPr>
      </p:pic>
      <p:pic>
        <p:nvPicPr>
          <p:cNvPr id="29701" name="Picture 5"/>
          <p:cNvPicPr>
            <a:picLocks noChangeAspect="1" noChangeArrowheads="1"/>
          </p:cNvPicPr>
          <p:nvPr/>
        </p:nvPicPr>
        <p:blipFill>
          <a:blip r:embed="rId3" cstate="print"/>
          <a:srcRect/>
          <a:stretch>
            <a:fillRect/>
          </a:stretch>
        </p:blipFill>
        <p:spPr bwMode="auto">
          <a:xfrm>
            <a:off x="5486400" y="5181600"/>
            <a:ext cx="1458686"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a:t>
            </a:r>
            <a:r>
              <a:rPr lang="en-US" baseline="0" dirty="0" smtClean="0"/>
              <a:t> Compensation</a:t>
            </a:r>
            <a:endParaRPr lang="en-US" dirty="0"/>
          </a:p>
        </p:txBody>
      </p:sp>
      <p:sp>
        <p:nvSpPr>
          <p:cNvPr id="3" name="Content Placeholder 2"/>
          <p:cNvSpPr>
            <a:spLocks noGrp="1"/>
          </p:cNvSpPr>
          <p:nvPr>
            <p:ph idx="1"/>
          </p:nvPr>
        </p:nvSpPr>
        <p:spPr>
          <a:xfrm>
            <a:off x="381000" y="1447800"/>
            <a:ext cx="8382000" cy="2514600"/>
          </a:xfrm>
        </p:spPr>
        <p:txBody>
          <a:bodyPr>
            <a:normAutofit/>
          </a:bodyPr>
          <a:lstStyle/>
          <a:p>
            <a:r>
              <a:rPr lang="en-US" dirty="0" err="1" smtClean="0"/>
              <a:t>CompensatableSequence</a:t>
            </a:r>
            <a:r>
              <a:rPr lang="en-US" dirty="0" smtClean="0"/>
              <a:t> activities hold actions</a:t>
            </a:r>
          </a:p>
          <a:p>
            <a:pPr lvl="1"/>
            <a:r>
              <a:rPr lang="en-US" dirty="0" smtClean="0"/>
              <a:t>Has Compensation Handler holding ‘undo’ activities</a:t>
            </a:r>
          </a:p>
          <a:p>
            <a:r>
              <a:rPr lang="en-US" dirty="0" smtClean="0"/>
              <a:t>Compensate activity initiates ‘undo’ activities</a:t>
            </a:r>
          </a:p>
          <a:p>
            <a:pPr lvl="1"/>
            <a:r>
              <a:rPr lang="en-US" dirty="0" smtClean="0"/>
              <a:t>Runs Compensation Handler for target and children</a:t>
            </a:r>
          </a:p>
          <a:p>
            <a:pPr lvl="1"/>
            <a:r>
              <a:rPr lang="en-US" dirty="0" smtClean="0"/>
              <a:t>Handler executed if sequence completed successfully</a:t>
            </a:r>
          </a:p>
        </p:txBody>
      </p:sp>
      <p:pic>
        <p:nvPicPr>
          <p:cNvPr id="31746" name="Picture 2"/>
          <p:cNvPicPr>
            <a:picLocks noChangeAspect="1" noChangeArrowheads="1"/>
          </p:cNvPicPr>
          <p:nvPr/>
        </p:nvPicPr>
        <p:blipFill>
          <a:blip r:embed="rId3" cstate="print"/>
          <a:srcRect/>
          <a:stretch>
            <a:fillRect/>
          </a:stretch>
        </p:blipFill>
        <p:spPr bwMode="auto">
          <a:xfrm>
            <a:off x="1295400" y="4114800"/>
            <a:ext cx="1647825" cy="1762125"/>
          </a:xfrm>
          <a:prstGeom prst="rect">
            <a:avLst/>
          </a:prstGeom>
          <a:noFill/>
          <a:ln w="9525">
            <a:noFill/>
            <a:miter lim="800000"/>
            <a:headEnd/>
            <a:tailEnd/>
          </a:ln>
          <a:effectLst/>
        </p:spPr>
      </p:pic>
      <p:pic>
        <p:nvPicPr>
          <p:cNvPr id="5" name="Picture 5"/>
          <p:cNvPicPr>
            <a:picLocks noChangeAspect="1" noChangeArrowheads="1"/>
          </p:cNvPicPr>
          <p:nvPr/>
        </p:nvPicPr>
        <p:blipFill>
          <a:blip r:embed="rId4" cstate="print"/>
          <a:srcRect/>
          <a:stretch>
            <a:fillRect/>
          </a:stretch>
        </p:blipFill>
        <p:spPr bwMode="auto">
          <a:xfrm>
            <a:off x="4495800" y="4038600"/>
            <a:ext cx="1458686" cy="6858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5" cstate="print"/>
          <a:srcRect/>
          <a:stretch>
            <a:fillRect/>
          </a:stretch>
        </p:blipFill>
        <p:spPr bwMode="auto">
          <a:xfrm>
            <a:off x="5715000" y="4724400"/>
            <a:ext cx="2971800" cy="1924050"/>
          </a:xfrm>
          <a:prstGeom prst="rect">
            <a:avLst/>
          </a:prstGeom>
          <a:noFill/>
          <a:ln w="9525">
            <a:noFill/>
            <a:miter lim="800000"/>
            <a:headEnd/>
            <a:tailEnd/>
          </a:ln>
          <a:effectLst/>
        </p:spPr>
      </p:pic>
      <p:cxnSp>
        <p:nvCxnSpPr>
          <p:cNvPr id="8" name="Straight Arrow Connector 7"/>
          <p:cNvCxnSpPr/>
          <p:nvPr/>
        </p:nvCxnSpPr>
        <p:spPr>
          <a:xfrm rot="10800000">
            <a:off x="2667000" y="4267200"/>
            <a:ext cx="3124200" cy="167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Activities</a:t>
            </a:r>
            <a:endParaRPr lang="en-US" dirty="0"/>
          </a:p>
        </p:txBody>
      </p:sp>
      <p:sp>
        <p:nvSpPr>
          <p:cNvPr id="3" name="Content Placeholder 2"/>
          <p:cNvSpPr>
            <a:spLocks noGrp="1"/>
          </p:cNvSpPr>
          <p:nvPr>
            <p:ph idx="1"/>
          </p:nvPr>
        </p:nvSpPr>
        <p:spPr/>
        <p:txBody>
          <a:bodyPr/>
          <a:lstStyle/>
          <a:p>
            <a:r>
              <a:rPr lang="en-US" dirty="0" smtClean="0"/>
              <a:t>Code Activity</a:t>
            </a:r>
          </a:p>
          <a:p>
            <a:pPr lvl="1"/>
            <a:r>
              <a:rPr lang="en-US" dirty="0" smtClean="0"/>
              <a:t>Allows execution of custom code</a:t>
            </a:r>
          </a:p>
          <a:p>
            <a:r>
              <a:rPr lang="en-US" dirty="0" smtClean="0"/>
              <a:t>Delay Activity</a:t>
            </a:r>
          </a:p>
          <a:p>
            <a:pPr lvl="1"/>
            <a:r>
              <a:rPr lang="en-US" dirty="0" smtClean="0"/>
              <a:t>Forces the workflow to sleep for a specified time</a:t>
            </a:r>
          </a:p>
          <a:p>
            <a:r>
              <a:rPr lang="en-US" dirty="0" err="1" smtClean="0"/>
              <a:t>CompensatableTransactionScope</a:t>
            </a:r>
            <a:r>
              <a:rPr lang="en-US" dirty="0" smtClean="0"/>
              <a:t> Activity</a:t>
            </a:r>
          </a:p>
          <a:p>
            <a:pPr lvl="1"/>
            <a:r>
              <a:rPr lang="en-US" dirty="0" smtClean="0"/>
              <a:t>Provides compensation and transactions together</a:t>
            </a:r>
          </a:p>
          <a:p>
            <a:r>
              <a:rPr lang="en-US" dirty="0" smtClean="0"/>
              <a:t>Web Service Activities</a:t>
            </a:r>
          </a:p>
          <a:p>
            <a:pPr lvl="1"/>
            <a:r>
              <a:rPr lang="en-US" dirty="0" smtClean="0"/>
              <a:t>Allow invocation of web services inside the workflow</a:t>
            </a:r>
          </a:p>
          <a:p>
            <a:r>
              <a:rPr lang="en-US" dirty="0" smtClean="0"/>
              <a:t>Suspend and Terminate Activities</a:t>
            </a:r>
          </a:p>
          <a:p>
            <a:pPr lvl="1"/>
            <a:r>
              <a:rPr lang="en-US" dirty="0" smtClean="0"/>
              <a:t>Allow suspension and termination inside the workflow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r>
              <a:rPr lang="en-US" dirty="0" smtClean="0"/>
              <a:t>What is a workflow?</a:t>
            </a:r>
          </a:p>
          <a:p>
            <a:pPr lvl="0"/>
            <a:r>
              <a:rPr lang="en-US" dirty="0" smtClean="0"/>
              <a:t>Running Workflows</a:t>
            </a:r>
          </a:p>
          <a:p>
            <a:pPr lvl="0"/>
            <a:r>
              <a:rPr lang="en-US" dirty="0" smtClean="0"/>
              <a:t>Activities</a:t>
            </a:r>
          </a:p>
          <a:p>
            <a:pPr lvl="0"/>
            <a:r>
              <a:rPr lang="en-US" dirty="0" smtClean="0"/>
              <a:t>Built In Activities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workflows defined? (Code)</a:t>
            </a: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3962400" y="1447800"/>
            <a:ext cx="1438275" cy="1590675"/>
          </a:xfrm>
          <a:prstGeom prst="rect">
            <a:avLst/>
          </a:prstGeom>
          <a:noFill/>
          <a:ln w="9525">
            <a:noFill/>
            <a:miter lim="800000"/>
            <a:headEnd/>
            <a:tailEnd/>
          </a:ln>
          <a:effectLst/>
        </p:spPr>
      </p:pic>
      <p:sp>
        <p:nvSpPr>
          <p:cNvPr id="5" name="TextBox 4"/>
          <p:cNvSpPr txBox="1"/>
          <p:nvPr/>
        </p:nvSpPr>
        <p:spPr>
          <a:xfrm>
            <a:off x="304800" y="3124200"/>
            <a:ext cx="8534400" cy="3539430"/>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private void</a:t>
            </a:r>
            <a:r>
              <a:rPr lang="en-US" sz="1400" dirty="0" smtClean="0">
                <a:latin typeface="Lucida Console" pitchFamily="49" charset="0"/>
              </a:rPr>
              <a:t> </a:t>
            </a:r>
            <a:r>
              <a:rPr lang="en-US" sz="1400" dirty="0" err="1" smtClean="0">
                <a:latin typeface="Lucida Console" pitchFamily="49" charset="0"/>
              </a:rPr>
              <a:t>InitializeComponent</a:t>
            </a:r>
            <a:r>
              <a:rPr lang="en-US" sz="1400" dirty="0" smtClean="0">
                <a:latin typeface="Lucida Console" pitchFamily="49" charset="0"/>
              </a:rPr>
              <a:t>()</a:t>
            </a:r>
          </a:p>
          <a:p>
            <a:r>
              <a:rPr lang="en-US" sz="1400" dirty="0" smtClean="0">
                <a:latin typeface="Lucida Console" pitchFamily="49" charset="0"/>
              </a:rPr>
              <a:t>{</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.CanModifyActivities</a:t>
            </a:r>
            <a:r>
              <a:rPr lang="en-US" sz="1400" dirty="0" smtClean="0">
                <a:latin typeface="Lucida Console" pitchFamily="49" charset="0"/>
              </a:rPr>
              <a:t> = </a:t>
            </a:r>
            <a:r>
              <a:rPr lang="en-US" sz="1400" dirty="0" smtClean="0">
                <a:solidFill>
                  <a:srgbClr val="0000FF"/>
                </a:solidFill>
                <a:latin typeface="Lucida Console" pitchFamily="49" charset="0"/>
              </a:rPr>
              <a:t>true</a:t>
            </a:r>
            <a:r>
              <a:rPr lang="en-US" sz="1400" dirty="0" smtClean="0">
                <a:latin typeface="Lucida Console" pitchFamily="49" charset="0"/>
              </a:rPr>
              <a:t>;</a:t>
            </a:r>
          </a:p>
          <a:p>
            <a:r>
              <a:rPr lang="en-US" sz="1400" dirty="0" smtClean="0">
                <a:solidFill>
                  <a:srgbClr val="0000FF"/>
                </a:solidFill>
                <a:latin typeface="Lucida Console" pitchFamily="49" charset="0"/>
              </a:rPr>
              <a:t>    this</a:t>
            </a:r>
            <a:r>
              <a:rPr lang="en-US" sz="1400" dirty="0" smtClean="0">
                <a:latin typeface="Lucida Console" pitchFamily="49" charset="0"/>
              </a:rPr>
              <a:t>.codeActivity1 = </a:t>
            </a:r>
            <a:r>
              <a:rPr lang="en-US" sz="1400" dirty="0" smtClean="0">
                <a:solidFill>
                  <a:srgbClr val="0000FF"/>
                </a:solidFill>
                <a:latin typeface="Lucida Console" pitchFamily="49" charset="0"/>
              </a:rPr>
              <a:t>new </a:t>
            </a:r>
            <a:r>
              <a:rPr lang="en-US" sz="1400" dirty="0" err="1" smtClean="0">
                <a:latin typeface="Lucida Console" pitchFamily="49" charset="0"/>
              </a:rPr>
              <a:t>System.Workflow.Activities.</a:t>
            </a:r>
            <a:r>
              <a:rPr lang="en-US" sz="1400" dirty="0" err="1" smtClean="0">
                <a:solidFill>
                  <a:srgbClr val="2B91AF"/>
                </a:solidFill>
                <a:latin typeface="Lucida Console" pitchFamily="49" charset="0"/>
              </a:rPr>
              <a:t>CodeActivity</a:t>
            </a:r>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smtClean="0">
                <a:solidFill>
                  <a:srgbClr val="008000"/>
                </a:solidFill>
                <a:latin typeface="Lucida Console" pitchFamily="49" charset="0"/>
              </a:rPr>
              <a:t>// </a:t>
            </a:r>
          </a:p>
          <a:p>
            <a:r>
              <a:rPr lang="en-US" sz="1400" dirty="0" smtClean="0">
                <a:solidFill>
                  <a:srgbClr val="008000"/>
                </a:solidFill>
                <a:latin typeface="Lucida Console" pitchFamily="49" charset="0"/>
              </a:rPr>
              <a:t>    // codeActivity1</a:t>
            </a:r>
          </a:p>
          <a:p>
            <a:r>
              <a:rPr lang="en-US" sz="1400" dirty="0" smtClean="0">
                <a:solidFill>
                  <a:srgbClr val="008000"/>
                </a:solidFill>
                <a:latin typeface="Lucida Console" pitchFamily="49" charset="0"/>
              </a:rPr>
              <a:t>    // </a:t>
            </a:r>
          </a:p>
          <a:p>
            <a:r>
              <a:rPr lang="en-US" sz="1400" dirty="0" smtClean="0">
                <a:solidFill>
                  <a:srgbClr val="008000"/>
                </a:solidFill>
                <a:latin typeface="Lucida Console" pitchFamily="49" charset="0"/>
              </a:rPr>
              <a:t>    </a:t>
            </a:r>
            <a:r>
              <a:rPr lang="en-US" sz="1400" dirty="0" smtClean="0">
                <a:solidFill>
                  <a:srgbClr val="0000FF"/>
                </a:solidFill>
                <a:latin typeface="Lucida Console" pitchFamily="49" charset="0"/>
              </a:rPr>
              <a:t>this</a:t>
            </a:r>
            <a:r>
              <a:rPr lang="en-US" sz="1400" dirty="0" smtClean="0">
                <a:latin typeface="Lucida Console" pitchFamily="49" charset="0"/>
              </a:rPr>
              <a:t>.codeActivity1.Name = </a:t>
            </a:r>
            <a:r>
              <a:rPr lang="en-US" sz="1400" dirty="0" smtClean="0">
                <a:solidFill>
                  <a:srgbClr val="A31515"/>
                </a:solidFill>
                <a:latin typeface="Lucida Console" pitchFamily="49" charset="0"/>
              </a:rPr>
              <a:t>"codeActivity1"</a:t>
            </a:r>
            <a:r>
              <a:rPr lang="en-US" sz="1400" dirty="0" smtClean="0">
                <a:latin typeface="Lucida Console" pitchFamily="49" charset="0"/>
              </a:rPr>
              <a:t>;</a:t>
            </a:r>
          </a:p>
          <a:p>
            <a:r>
              <a:rPr lang="en-US" sz="1400" dirty="0" smtClean="0">
                <a:solidFill>
                  <a:srgbClr val="A31515"/>
                </a:solidFill>
                <a:latin typeface="Lucida Console" pitchFamily="49" charset="0"/>
              </a:rPr>
              <a:t>    </a:t>
            </a:r>
            <a:r>
              <a:rPr lang="en-US" sz="1400" dirty="0" smtClean="0">
                <a:solidFill>
                  <a:srgbClr val="0000FF"/>
                </a:solidFill>
                <a:latin typeface="Lucida Console" pitchFamily="49" charset="0"/>
              </a:rPr>
              <a:t>this</a:t>
            </a:r>
            <a:r>
              <a:rPr lang="en-US" sz="1400" dirty="0" smtClean="0">
                <a:latin typeface="Lucida Console" pitchFamily="49" charset="0"/>
              </a:rPr>
              <a:t>.codeActivity1.ExecuteCode += </a:t>
            </a:r>
            <a:r>
              <a:rPr lang="en-US" sz="1400" dirty="0" smtClean="0">
                <a:solidFill>
                  <a:srgbClr val="0000FF"/>
                </a:solidFill>
                <a:latin typeface="Lucida Console" pitchFamily="49" charset="0"/>
              </a:rPr>
              <a:t>new </a:t>
            </a:r>
            <a:r>
              <a:rPr lang="en-US" sz="1400" dirty="0" err="1" smtClean="0">
                <a:latin typeface="Lucida Console" pitchFamily="49" charset="0"/>
              </a:rPr>
              <a:t>System.</a:t>
            </a:r>
            <a:r>
              <a:rPr lang="en-US" sz="1400" dirty="0" err="1" smtClean="0">
                <a:solidFill>
                  <a:srgbClr val="2B91AF"/>
                </a:solidFill>
                <a:latin typeface="Lucida Console" pitchFamily="49" charset="0"/>
              </a:rPr>
              <a:t>EventHandler</a:t>
            </a:r>
            <a:r>
              <a:rPr lang="en-US" sz="1400" dirty="0" smtClean="0">
                <a:latin typeface="Lucida Console" pitchFamily="49" charset="0"/>
              </a:rPr>
              <a:t>(</a:t>
            </a:r>
            <a:r>
              <a:rPr lang="en-US" sz="1400" dirty="0" err="1" smtClean="0">
                <a:latin typeface="Lucida Console" pitchFamily="49" charset="0"/>
              </a:rPr>
              <a:t>ExecuteCode</a:t>
            </a:r>
            <a:r>
              <a:rPr lang="en-US" sz="1400" dirty="0" smtClean="0">
                <a:latin typeface="Lucida Console" pitchFamily="49" charset="0"/>
              </a:rPr>
              <a:t>);</a:t>
            </a:r>
          </a:p>
          <a:p>
            <a:r>
              <a:rPr lang="en-US" sz="1400" dirty="0" smtClean="0">
                <a:solidFill>
                  <a:srgbClr val="0000FF"/>
                </a:solidFill>
                <a:latin typeface="Lucida Console" pitchFamily="49" charset="0"/>
              </a:rPr>
              <a:t>    </a:t>
            </a:r>
            <a:r>
              <a:rPr lang="en-US" sz="1400" dirty="0" smtClean="0">
                <a:solidFill>
                  <a:srgbClr val="008000"/>
                </a:solidFill>
                <a:latin typeface="Lucida Console" pitchFamily="49" charset="0"/>
              </a:rPr>
              <a:t>// </a:t>
            </a:r>
          </a:p>
          <a:p>
            <a:r>
              <a:rPr lang="en-US" sz="1400" dirty="0" smtClean="0">
                <a:solidFill>
                  <a:srgbClr val="008000"/>
                </a:solidFill>
                <a:latin typeface="Lucida Console" pitchFamily="49" charset="0"/>
              </a:rPr>
              <a:t>    // </a:t>
            </a:r>
            <a:r>
              <a:rPr lang="en-US" sz="1400" dirty="0" err="1" smtClean="0">
                <a:solidFill>
                  <a:srgbClr val="008000"/>
                </a:solidFill>
                <a:latin typeface="Lucida Console" pitchFamily="49" charset="0"/>
              </a:rPr>
              <a:t>HelloWorld</a:t>
            </a:r>
            <a:endParaRPr lang="en-US" sz="1400" dirty="0" smtClean="0">
              <a:solidFill>
                <a:srgbClr val="008000"/>
              </a:solidFill>
              <a:latin typeface="Lucida Console" pitchFamily="49" charset="0"/>
            </a:endParaRPr>
          </a:p>
          <a:p>
            <a:r>
              <a:rPr lang="en-US" sz="1400" dirty="0" smtClean="0">
                <a:solidFill>
                  <a:srgbClr val="008000"/>
                </a:solidFill>
                <a:latin typeface="Lucida Console" pitchFamily="49" charset="0"/>
              </a:rPr>
              <a:t>    // </a:t>
            </a:r>
          </a:p>
          <a:p>
            <a:r>
              <a:rPr lang="en-US" sz="1400" dirty="0" smtClean="0">
                <a:solidFill>
                  <a:srgbClr val="008000"/>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.Activities.Add</a:t>
            </a:r>
            <a:r>
              <a:rPr lang="en-US" sz="1400" dirty="0" smtClean="0">
                <a:latin typeface="Lucida Console" pitchFamily="49" charset="0"/>
              </a:rPr>
              <a:t>(</a:t>
            </a:r>
            <a:r>
              <a:rPr lang="en-US" sz="1400" dirty="0" smtClean="0">
                <a:solidFill>
                  <a:srgbClr val="0000FF"/>
                </a:solidFill>
                <a:latin typeface="Lucida Console" pitchFamily="49" charset="0"/>
              </a:rPr>
              <a:t>this</a:t>
            </a:r>
            <a:r>
              <a:rPr lang="en-US" sz="1400" dirty="0" smtClean="0">
                <a:latin typeface="Lucida Console" pitchFamily="49" charset="0"/>
              </a:rPr>
              <a:t>.codeActivity1);</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.Name</a:t>
            </a:r>
            <a:r>
              <a:rPr lang="en-US" sz="1400" dirty="0" smtClean="0">
                <a:latin typeface="Lucida Console" pitchFamily="49" charset="0"/>
              </a:rPr>
              <a:t> =</a:t>
            </a:r>
            <a:r>
              <a:rPr lang="en-US" sz="1400" dirty="0" smtClean="0">
                <a:solidFill>
                  <a:srgbClr val="0000FF"/>
                </a:solidFill>
                <a:latin typeface="Lucida Console" pitchFamily="49" charset="0"/>
              </a:rPr>
              <a:t> </a:t>
            </a:r>
            <a:r>
              <a:rPr lang="en-US" sz="1400" dirty="0" smtClean="0">
                <a:solidFill>
                  <a:srgbClr val="A31515"/>
                </a:solidFill>
                <a:latin typeface="Lucida Console" pitchFamily="49" charset="0"/>
              </a:rPr>
              <a:t>"</a:t>
            </a:r>
            <a:r>
              <a:rPr lang="en-US" sz="1400" dirty="0" err="1" smtClean="0">
                <a:solidFill>
                  <a:srgbClr val="A31515"/>
                </a:solidFill>
                <a:latin typeface="Lucida Console" pitchFamily="49" charset="0"/>
              </a:rPr>
              <a:t>HelloWorld</a:t>
            </a:r>
            <a:r>
              <a:rPr lang="en-US" sz="1400" dirty="0" smtClean="0">
                <a:solidFill>
                  <a:srgbClr val="A31515"/>
                </a:solidFill>
                <a:latin typeface="Lucida Console" pitchFamily="49" charset="0"/>
              </a:rPr>
              <a:t>"</a:t>
            </a:r>
            <a:r>
              <a:rPr lang="en-US" sz="1400" dirty="0" smtClean="0">
                <a:latin typeface="Lucida Console" pitchFamily="49" charset="0"/>
              </a:rPr>
              <a:t>;</a:t>
            </a:r>
          </a:p>
          <a:p>
            <a:r>
              <a:rPr lang="en-US" sz="1400" dirty="0" smtClean="0">
                <a:solidFill>
                  <a:srgbClr val="A31515"/>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.CanModifyActivities</a:t>
            </a:r>
            <a:r>
              <a:rPr lang="en-US" sz="1400" dirty="0" smtClean="0">
                <a:latin typeface="Lucida Console" pitchFamily="49" charset="0"/>
              </a:rPr>
              <a:t> = </a:t>
            </a:r>
            <a:r>
              <a:rPr lang="en-US" sz="1400" dirty="0" smtClean="0">
                <a:solidFill>
                  <a:srgbClr val="0000FF"/>
                </a:solidFill>
                <a:latin typeface="Lucida Console" pitchFamily="49" charset="0"/>
              </a:rPr>
              <a:t>false</a:t>
            </a:r>
            <a:r>
              <a:rPr lang="en-US" sz="1400" dirty="0" smtClean="0">
                <a:latin typeface="Lucida Console" pitchFamily="49" charset="0"/>
              </a:rPr>
              <a:t>;</a:t>
            </a:r>
          </a:p>
          <a:p>
            <a:r>
              <a:rPr lang="en-US" sz="1400" dirty="0" smtClean="0">
                <a:latin typeface="Lucida Console" pitchFamily="49" charset="0"/>
              </a:rPr>
              <a:t>}</a:t>
            </a:r>
            <a:endParaRPr lang="en-US" sz="1400" dirty="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workflow’s defined? (XOML)</a:t>
            </a:r>
            <a:endParaRPr lang="en-US" dirty="0"/>
          </a:p>
        </p:txBody>
      </p:sp>
      <p:pic>
        <p:nvPicPr>
          <p:cNvPr id="6145" name="Picture 1"/>
          <p:cNvPicPr>
            <a:picLocks noChangeAspect="1" noChangeArrowheads="1"/>
          </p:cNvPicPr>
          <p:nvPr/>
        </p:nvPicPr>
        <p:blipFill>
          <a:blip r:embed="rId3" cstate="print"/>
          <a:srcRect/>
          <a:stretch>
            <a:fillRect/>
          </a:stretch>
        </p:blipFill>
        <p:spPr bwMode="auto">
          <a:xfrm>
            <a:off x="3962400" y="1447800"/>
            <a:ext cx="1438275" cy="1590675"/>
          </a:xfrm>
          <a:prstGeom prst="rect">
            <a:avLst/>
          </a:prstGeom>
          <a:noFill/>
          <a:ln w="9525">
            <a:noFill/>
            <a:miter lim="800000"/>
            <a:headEnd/>
            <a:tailEnd/>
          </a:ln>
          <a:effectLst/>
        </p:spPr>
      </p:pic>
      <p:sp>
        <p:nvSpPr>
          <p:cNvPr id="6" name="TextBox 5"/>
          <p:cNvSpPr txBox="1"/>
          <p:nvPr/>
        </p:nvSpPr>
        <p:spPr>
          <a:xfrm>
            <a:off x="838200" y="3657600"/>
            <a:ext cx="7315200" cy="1384995"/>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SequentialWorkflowActivity</a:t>
            </a:r>
            <a:r>
              <a:rPr lang="en-US" sz="1400" dirty="0" smtClean="0">
                <a:solidFill>
                  <a:srgbClr val="A31515"/>
                </a:solidFill>
                <a:latin typeface="Lucida Console" pitchFamily="49" charset="0"/>
              </a:rPr>
              <a:t> </a:t>
            </a:r>
            <a:r>
              <a:rPr lang="en-US" sz="1400" dirty="0" err="1" smtClean="0">
                <a:solidFill>
                  <a:srgbClr val="FF0000"/>
                </a:solidFill>
                <a:latin typeface="Lucida Console" pitchFamily="49" charset="0"/>
              </a:rPr>
              <a:t>xmlns:x</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xmlns</a:t>
            </a:r>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x:Class</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HelloWorldWorkflow.Workflow</a:t>
            </a:r>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x:Name</a:t>
            </a:r>
            <a:r>
              <a:rPr lang="en-US" sz="1400" dirty="0" smtClean="0">
                <a:solidFill>
                  <a:srgbClr val="0000FF"/>
                </a:solidFill>
                <a:latin typeface="Lucida Console" pitchFamily="49" charset="0"/>
              </a:rPr>
              <a:t>="Workflow" &gt;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CodeActivity</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x:Name</a:t>
            </a:r>
            <a:r>
              <a:rPr lang="en-US" sz="1400" dirty="0" smtClean="0">
                <a:solidFill>
                  <a:srgbClr val="0000FF"/>
                </a:solidFill>
                <a:latin typeface="Lucida Console" pitchFamily="49" charset="0"/>
              </a:rPr>
              <a:t>="codeActivity1"     </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ExecuteCode</a:t>
            </a:r>
            <a:r>
              <a:rPr lang="en-US" sz="1400" dirty="0" smtClean="0">
                <a:solidFill>
                  <a:srgbClr val="0000FF"/>
                </a:solidFill>
                <a:latin typeface="Lucida Console" pitchFamily="49" charset="0"/>
              </a:rPr>
              <a:t>="codeActivity1_ExecuteCode" /&gt;</a:t>
            </a:r>
          </a:p>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SequentialWorkflowActivity</a:t>
            </a:r>
            <a:r>
              <a:rPr lang="en-US" sz="1400" dirty="0" smtClean="0">
                <a:solidFill>
                  <a:srgbClr val="0000FF"/>
                </a:solidFill>
                <a:latin typeface="Lucida Console" pitchFamily="49" charset="0"/>
              </a:rPr>
              <a:t>&gt;</a:t>
            </a:r>
            <a:endParaRPr lang="en-US" sz="1400" dirty="0">
              <a:latin typeface="Lucida Console"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Xoml</a:t>
            </a:r>
            <a:endParaRPr lang="en-US" dirty="0"/>
          </a:p>
        </p:txBody>
      </p:sp>
      <p:sp>
        <p:nvSpPr>
          <p:cNvPr id="3" name="Content Placeholder 2"/>
          <p:cNvSpPr>
            <a:spLocks noGrp="1"/>
          </p:cNvSpPr>
          <p:nvPr>
            <p:ph idx="1"/>
          </p:nvPr>
        </p:nvSpPr>
        <p:spPr>
          <a:xfrm>
            <a:off x="381000" y="1447800"/>
            <a:ext cx="8382000" cy="1143000"/>
          </a:xfrm>
        </p:spPr>
        <p:txBody>
          <a:bodyPr/>
          <a:lstStyle/>
          <a:p>
            <a:r>
              <a:rPr lang="en-US" dirty="0" smtClean="0"/>
              <a:t>Xml format used to control object creation</a:t>
            </a:r>
          </a:p>
          <a:p>
            <a:pPr lvl="1"/>
            <a:r>
              <a:rPr lang="en-US" dirty="0" smtClean="0"/>
              <a:t>Allows dynamic loading of workflows</a:t>
            </a:r>
          </a:p>
        </p:txBody>
      </p:sp>
      <p:sp>
        <p:nvSpPr>
          <p:cNvPr id="5" name="TextBox 4"/>
          <p:cNvSpPr txBox="1"/>
          <p:nvPr/>
        </p:nvSpPr>
        <p:spPr>
          <a:xfrm>
            <a:off x="304800" y="2819400"/>
            <a:ext cx="8534400" cy="1169551"/>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SequentialWorkflowActivity</a:t>
            </a:r>
            <a:r>
              <a:rPr lang="en-US" sz="1400" dirty="0" smtClean="0">
                <a:solidFill>
                  <a:srgbClr val="A31515"/>
                </a:solidFill>
                <a:latin typeface="Lucida Console" pitchFamily="49" charset="0"/>
              </a:rPr>
              <a:t> </a:t>
            </a:r>
            <a:r>
              <a:rPr lang="en-US" sz="1400" dirty="0" err="1" smtClean="0">
                <a:solidFill>
                  <a:srgbClr val="FF0000"/>
                </a:solidFill>
                <a:latin typeface="Lucida Console" pitchFamily="49" charset="0"/>
              </a:rPr>
              <a:t>xmlns:x</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xmlns</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x:Name</a:t>
            </a:r>
            <a:r>
              <a:rPr lang="en-US" sz="1400" dirty="0" smtClean="0">
                <a:solidFill>
                  <a:srgbClr val="0000FF"/>
                </a:solidFill>
                <a:latin typeface="Lucida Console" pitchFamily="49" charset="0"/>
              </a:rPr>
              <a:t>="Workflow"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x:Class</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HelloWorldWorkflow.Workflow</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CodeActivity</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x:Name</a:t>
            </a:r>
            <a:r>
              <a:rPr lang="en-US" sz="1400" dirty="0" smtClean="0">
                <a:solidFill>
                  <a:srgbClr val="0000FF"/>
                </a:solidFill>
                <a:latin typeface="Lucida Console" pitchFamily="49" charset="0"/>
              </a:rPr>
              <a:t>="codeActivity1“ </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ExecuteCode</a:t>
            </a:r>
            <a:r>
              <a:rPr lang="en-US" sz="1400" dirty="0" smtClean="0">
                <a:solidFill>
                  <a:srgbClr val="0000FF"/>
                </a:solidFill>
                <a:latin typeface="Lucida Console" pitchFamily="49" charset="0"/>
              </a:rPr>
              <a:t>="codeActivity1_ExecuteCode" /&gt;</a:t>
            </a:r>
          </a:p>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SequentialWorkflowActivity</a:t>
            </a:r>
            <a:r>
              <a:rPr lang="en-US" sz="1400" dirty="0" smtClean="0">
                <a:solidFill>
                  <a:srgbClr val="0000FF"/>
                </a:solidFill>
                <a:latin typeface="Lucida Console" pitchFamily="49" charset="0"/>
              </a:rPr>
              <a:t>&gt;</a:t>
            </a:r>
            <a:endParaRPr lang="en-US" sz="1400" dirty="0">
              <a:latin typeface="Lucida Console" pitchFamily="49" charset="0"/>
            </a:endParaRPr>
          </a:p>
        </p:txBody>
      </p:sp>
      <p:sp>
        <p:nvSpPr>
          <p:cNvPr id="6" name="TextBox 5"/>
          <p:cNvSpPr txBox="1"/>
          <p:nvPr/>
        </p:nvSpPr>
        <p:spPr>
          <a:xfrm>
            <a:off x="304800" y="4343400"/>
            <a:ext cx="8534400" cy="2246769"/>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private void </a:t>
            </a:r>
            <a:r>
              <a:rPr lang="en-US" sz="1400" dirty="0" err="1" smtClean="0">
                <a:latin typeface="Lucida Console" pitchFamily="49" charset="0"/>
              </a:rPr>
              <a:t>InitializeComponent</a:t>
            </a:r>
            <a:r>
              <a:rPr lang="en-US" sz="1400" dirty="0" smtClean="0">
                <a:latin typeface="Lucida Console" pitchFamily="49" charset="0"/>
              </a:rPr>
              <a:t>()</a:t>
            </a:r>
          </a:p>
          <a:p>
            <a:r>
              <a:rPr lang="en-US" sz="1400" dirty="0" smtClean="0">
                <a:latin typeface="Lucida Console" pitchFamily="49" charset="0"/>
              </a:rPr>
              <a:t>{</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.CanModifyActivities</a:t>
            </a:r>
            <a:r>
              <a:rPr lang="en-US" sz="1400" dirty="0" smtClean="0">
                <a:solidFill>
                  <a:srgbClr val="0000FF"/>
                </a:solidFill>
                <a:latin typeface="Lucida Console" pitchFamily="49" charset="0"/>
              </a:rPr>
              <a:t> </a:t>
            </a:r>
            <a:r>
              <a:rPr lang="en-US" sz="1400" dirty="0" smtClean="0">
                <a:latin typeface="Lucida Console" pitchFamily="49" charset="0"/>
              </a:rPr>
              <a:t>=</a:t>
            </a:r>
            <a:r>
              <a:rPr lang="en-US" sz="1400" dirty="0" smtClean="0">
                <a:solidFill>
                  <a:srgbClr val="0000FF"/>
                </a:solidFill>
                <a:latin typeface="Lucida Console" pitchFamily="49" charset="0"/>
              </a:rPr>
              <a:t> true;</a:t>
            </a:r>
          </a:p>
          <a:p>
            <a:r>
              <a:rPr lang="en-US" sz="1400" dirty="0" smtClean="0">
                <a:solidFill>
                  <a:srgbClr val="0000FF"/>
                </a:solidFill>
                <a:latin typeface="Lucida Console" pitchFamily="49" charset="0"/>
              </a:rPr>
              <a:t>    this</a:t>
            </a:r>
            <a:r>
              <a:rPr lang="en-US" sz="1400" dirty="0" smtClean="0">
                <a:latin typeface="Lucida Console" pitchFamily="49" charset="0"/>
              </a:rPr>
              <a:t>.codeActivity1</a:t>
            </a:r>
            <a:r>
              <a:rPr lang="en-US" sz="1400" dirty="0" smtClean="0">
                <a:solidFill>
                  <a:srgbClr val="0000FF"/>
                </a:solidFill>
                <a:latin typeface="Lucida Console" pitchFamily="49" charset="0"/>
              </a:rPr>
              <a:t> </a:t>
            </a:r>
            <a:r>
              <a:rPr lang="en-US" sz="1400" dirty="0" smtClean="0">
                <a:latin typeface="Lucida Console" pitchFamily="49" charset="0"/>
              </a:rPr>
              <a:t>=</a:t>
            </a:r>
            <a:r>
              <a:rPr lang="en-US" sz="1400" dirty="0" smtClean="0">
                <a:solidFill>
                  <a:srgbClr val="0000FF"/>
                </a:solidFill>
                <a:latin typeface="Lucida Console" pitchFamily="49" charset="0"/>
              </a:rPr>
              <a:t> new </a:t>
            </a:r>
            <a:r>
              <a:rPr lang="en-US" sz="1400" dirty="0" err="1" smtClean="0">
                <a:latin typeface="Lucida Console" pitchFamily="49" charset="0"/>
              </a:rPr>
              <a:t>System.Workflow.Activities.</a:t>
            </a:r>
            <a:r>
              <a:rPr lang="en-US" sz="1400" dirty="0" err="1" smtClean="0">
                <a:solidFill>
                  <a:srgbClr val="2B91AF"/>
                </a:solidFill>
                <a:latin typeface="Lucida Console" pitchFamily="49" charset="0"/>
              </a:rPr>
              <a:t>CodeActivity</a:t>
            </a:r>
            <a:r>
              <a:rPr lang="en-US" sz="1400" dirty="0" smtClean="0">
                <a:latin typeface="Lucida Console" pitchFamily="49" charset="0"/>
              </a:rPr>
              <a:t>();</a:t>
            </a:r>
          </a:p>
          <a:p>
            <a:r>
              <a:rPr lang="en-US" sz="1400" dirty="0" smtClean="0">
                <a:solidFill>
                  <a:srgbClr val="0000FF"/>
                </a:solidFill>
                <a:latin typeface="Lucida Console" pitchFamily="49" charset="0"/>
              </a:rPr>
              <a:t>    this</a:t>
            </a:r>
            <a:r>
              <a:rPr lang="en-US" sz="1400" dirty="0" smtClean="0">
                <a:latin typeface="Lucida Console" pitchFamily="49" charset="0"/>
              </a:rPr>
              <a:t>.codeActivity1.Name = </a:t>
            </a:r>
            <a:r>
              <a:rPr lang="en-US" sz="1400" dirty="0" smtClean="0">
                <a:solidFill>
                  <a:srgbClr val="A31515"/>
                </a:solidFill>
                <a:latin typeface="Lucida Console" pitchFamily="49" charset="0"/>
              </a:rPr>
              <a:t>"codeActivity1"</a:t>
            </a:r>
            <a:r>
              <a:rPr lang="en-US" sz="1400" dirty="0" smtClean="0">
                <a:latin typeface="Lucida Console" pitchFamily="49" charset="0"/>
              </a:rPr>
              <a:t>;</a:t>
            </a:r>
          </a:p>
          <a:p>
            <a:r>
              <a:rPr lang="en-US" sz="1400" dirty="0" smtClean="0">
                <a:solidFill>
                  <a:srgbClr val="A31515"/>
                </a:solidFill>
                <a:latin typeface="Lucida Console" pitchFamily="49" charset="0"/>
              </a:rPr>
              <a:t>    </a:t>
            </a:r>
            <a:r>
              <a:rPr lang="en-US" sz="1400" dirty="0" smtClean="0">
                <a:solidFill>
                  <a:srgbClr val="0000FF"/>
                </a:solidFill>
                <a:latin typeface="Lucida Console" pitchFamily="49" charset="0"/>
              </a:rPr>
              <a:t>this</a:t>
            </a:r>
            <a:r>
              <a:rPr lang="en-US" sz="1400" dirty="0" smtClean="0">
                <a:latin typeface="Lucida Console" pitchFamily="49" charset="0"/>
              </a:rPr>
              <a:t>.codeActivity1.ExecuteCode += </a:t>
            </a:r>
            <a:r>
              <a:rPr lang="en-US" sz="1400" dirty="0" smtClean="0">
                <a:solidFill>
                  <a:srgbClr val="0000FF"/>
                </a:solidFill>
                <a:latin typeface="Lucida Console" pitchFamily="49" charset="0"/>
              </a:rPr>
              <a:t>new</a:t>
            </a:r>
            <a:r>
              <a:rPr lang="en-US" sz="1400" dirty="0" smtClean="0">
                <a:latin typeface="Lucida Console" pitchFamily="49" charset="0"/>
              </a:rPr>
              <a:t> </a:t>
            </a:r>
            <a:r>
              <a:rPr lang="en-US" sz="1400" dirty="0" err="1" smtClean="0">
                <a:latin typeface="Lucida Console" pitchFamily="49" charset="0"/>
              </a:rPr>
              <a:t>System.</a:t>
            </a:r>
            <a:r>
              <a:rPr lang="en-US" sz="1400" dirty="0" err="1" smtClean="0">
                <a:solidFill>
                  <a:srgbClr val="2B91AF"/>
                </a:solidFill>
                <a:latin typeface="Lucida Console" pitchFamily="49" charset="0"/>
              </a:rPr>
              <a:t>EventHandler</a:t>
            </a:r>
            <a:r>
              <a:rPr lang="en-US" sz="1400" dirty="0" smtClean="0">
                <a:latin typeface="Lucida Console" pitchFamily="49" charset="0"/>
              </a:rPr>
              <a:t>(</a:t>
            </a:r>
            <a:r>
              <a:rPr lang="en-US" sz="1400" dirty="0" err="1" smtClean="0">
                <a:latin typeface="Lucida Console" pitchFamily="49" charset="0"/>
              </a:rPr>
              <a:t>ExecuteCode</a:t>
            </a:r>
            <a:r>
              <a:rPr lang="en-US" sz="1400" dirty="0" smtClean="0">
                <a:latin typeface="Lucida Console" pitchFamily="49" charset="0"/>
              </a:rPr>
              <a:t>);</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.Activities.Add</a:t>
            </a:r>
            <a:r>
              <a:rPr lang="en-US" sz="1400" dirty="0" smtClean="0">
                <a:latin typeface="Lucida Console" pitchFamily="49" charset="0"/>
              </a:rPr>
              <a:t>(</a:t>
            </a:r>
            <a:r>
              <a:rPr lang="en-US" sz="1400" dirty="0" smtClean="0">
                <a:solidFill>
                  <a:srgbClr val="0000FF"/>
                </a:solidFill>
                <a:latin typeface="Lucida Console" pitchFamily="49" charset="0"/>
              </a:rPr>
              <a:t>this</a:t>
            </a:r>
            <a:r>
              <a:rPr lang="en-US" sz="1400" dirty="0" smtClean="0">
                <a:latin typeface="Lucida Console" pitchFamily="49" charset="0"/>
              </a:rPr>
              <a:t>.codeActivity1);</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.Name</a:t>
            </a:r>
            <a:r>
              <a:rPr lang="en-US" sz="1400" dirty="0" smtClean="0">
                <a:latin typeface="Lucida Console" pitchFamily="49" charset="0"/>
              </a:rPr>
              <a:t> = </a:t>
            </a:r>
            <a:r>
              <a:rPr lang="en-US" sz="1400" dirty="0" smtClean="0">
                <a:solidFill>
                  <a:srgbClr val="A31515"/>
                </a:solidFill>
                <a:latin typeface="Lucida Console" pitchFamily="49" charset="0"/>
              </a:rPr>
              <a:t>"</a:t>
            </a:r>
            <a:r>
              <a:rPr lang="en-US" sz="1400" dirty="0" err="1" smtClean="0">
                <a:solidFill>
                  <a:srgbClr val="A31515"/>
                </a:solidFill>
                <a:latin typeface="Lucida Console" pitchFamily="49" charset="0"/>
              </a:rPr>
              <a:t>HelloWorld</a:t>
            </a:r>
            <a:r>
              <a:rPr lang="en-US" sz="1400" dirty="0" smtClean="0">
                <a:solidFill>
                  <a:srgbClr val="A31515"/>
                </a:solidFill>
                <a:latin typeface="Lucida Console" pitchFamily="49" charset="0"/>
              </a:rPr>
              <a:t>"</a:t>
            </a:r>
            <a:r>
              <a:rPr lang="en-US" sz="1400" dirty="0" smtClean="0">
                <a:latin typeface="Lucida Console" pitchFamily="49" charset="0"/>
              </a:rPr>
              <a:t>;</a:t>
            </a:r>
          </a:p>
          <a:p>
            <a:r>
              <a:rPr lang="en-US" sz="1400" dirty="0" smtClean="0">
                <a:solidFill>
                  <a:srgbClr val="A31515"/>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.CanModifyActivities</a:t>
            </a:r>
            <a:r>
              <a:rPr lang="en-US" sz="1400" dirty="0" smtClean="0">
                <a:latin typeface="Lucida Console" pitchFamily="49" charset="0"/>
              </a:rPr>
              <a:t> = </a:t>
            </a:r>
            <a:r>
              <a:rPr lang="en-US" sz="1400" dirty="0" smtClean="0">
                <a:solidFill>
                  <a:srgbClr val="0000FF"/>
                </a:solidFill>
                <a:latin typeface="Lucida Console" pitchFamily="49" charset="0"/>
              </a:rPr>
              <a:t>false</a:t>
            </a:r>
            <a:r>
              <a:rPr lang="en-US" sz="1400" dirty="0" smtClean="0">
                <a:latin typeface="Lucida Console" pitchFamily="49" charset="0"/>
              </a:rPr>
              <a:t>;</a:t>
            </a:r>
          </a:p>
          <a:p>
            <a:r>
              <a:rPr lang="en-US" sz="1400" dirty="0" smtClean="0">
                <a:latin typeface="Lucida Console" pitchFamily="49" charset="0"/>
              </a:rPr>
              <a:t>}</a:t>
            </a:r>
            <a:endParaRPr lang="en-US" sz="1400" dirty="0">
              <a:latin typeface="Lucida Console"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Code Behind</a:t>
            </a:r>
            <a:endParaRPr lang="en-US" dirty="0"/>
          </a:p>
        </p:txBody>
      </p:sp>
      <p:sp>
        <p:nvSpPr>
          <p:cNvPr id="3" name="Content Placeholder 2"/>
          <p:cNvSpPr>
            <a:spLocks noGrp="1"/>
          </p:cNvSpPr>
          <p:nvPr>
            <p:ph idx="1"/>
          </p:nvPr>
        </p:nvSpPr>
        <p:spPr>
          <a:xfrm>
            <a:off x="381000" y="1447800"/>
            <a:ext cx="8382000" cy="1981200"/>
          </a:xfrm>
        </p:spPr>
        <p:txBody>
          <a:bodyPr/>
          <a:lstStyle/>
          <a:p>
            <a:r>
              <a:rPr lang="en-US" dirty="0" smtClean="0"/>
              <a:t>Implemented using partial classes</a:t>
            </a:r>
          </a:p>
          <a:p>
            <a:pPr lvl="1"/>
            <a:r>
              <a:rPr lang="en-US" dirty="0" err="1" smtClean="0"/>
              <a:t>Xoml</a:t>
            </a:r>
            <a:r>
              <a:rPr lang="en-US" dirty="0" smtClean="0"/>
              <a:t> and Code workflow classes are marked as partial</a:t>
            </a:r>
          </a:p>
        </p:txBody>
      </p:sp>
      <p:sp>
        <p:nvSpPr>
          <p:cNvPr id="4" name="TextBox 3"/>
          <p:cNvSpPr txBox="1"/>
          <p:nvPr/>
        </p:nvSpPr>
        <p:spPr>
          <a:xfrm>
            <a:off x="381000" y="2438401"/>
            <a:ext cx="8382000" cy="4185761"/>
          </a:xfrm>
          <a:prstGeom prst="rect">
            <a:avLst/>
          </a:prstGeom>
          <a:noFill/>
          <a:ln>
            <a:solidFill>
              <a:schemeClr val="tx1"/>
            </a:solidFill>
          </a:ln>
        </p:spPr>
        <p:txBody>
          <a:bodyPr wrap="square" rtlCol="0">
            <a:spAutoFit/>
          </a:bodyPr>
          <a:lstStyle/>
          <a:p>
            <a:r>
              <a:rPr lang="en-US" sz="1400" dirty="0" smtClean="0">
                <a:solidFill>
                  <a:srgbClr val="0000FF"/>
                </a:solidFill>
                <a:latin typeface="Lucida Console" pitchFamily="49" charset="0"/>
              </a:rPr>
              <a:t>public sealed partial class </a:t>
            </a:r>
            <a:r>
              <a:rPr lang="en-US" sz="1400" dirty="0" err="1" smtClean="0">
                <a:solidFill>
                  <a:srgbClr val="2B91AF"/>
                </a:solidFill>
                <a:latin typeface="Lucida Console" pitchFamily="49" charset="0"/>
              </a:rPr>
              <a:t>HelloWorld</a:t>
            </a:r>
            <a:r>
              <a:rPr lang="en-US" sz="1400" dirty="0" smtClean="0">
                <a:solidFill>
                  <a:srgbClr val="2B91AF"/>
                </a:solidFill>
                <a:latin typeface="Lucida Console" pitchFamily="49" charset="0"/>
              </a:rPr>
              <a:t> </a:t>
            </a:r>
            <a:r>
              <a:rPr lang="en-US" sz="1400" dirty="0" smtClean="0">
                <a:latin typeface="Lucida Console" pitchFamily="49" charset="0"/>
              </a:rPr>
              <a:t>:</a:t>
            </a:r>
            <a:r>
              <a:rPr lang="en-US" sz="1400" dirty="0" smtClean="0">
                <a:solidFill>
                  <a:srgbClr val="2B91AF"/>
                </a:solidFill>
                <a:latin typeface="Lucida Console" pitchFamily="49" charset="0"/>
              </a:rPr>
              <a:t> </a:t>
            </a:r>
            <a:r>
              <a:rPr lang="en-US" sz="1400" dirty="0" err="1" smtClean="0">
                <a:solidFill>
                  <a:srgbClr val="2B91AF"/>
                </a:solidFill>
                <a:latin typeface="Lucida Console" pitchFamily="49" charset="0"/>
              </a:rPr>
              <a:t>SequentialWorkflowActivity</a:t>
            </a:r>
            <a:endParaRPr lang="en-US" sz="1400" dirty="0" smtClean="0">
              <a:solidFill>
                <a:srgbClr val="2B91AF"/>
              </a:solidFill>
              <a:latin typeface="Lucida Console" pitchFamily="49" charset="0"/>
            </a:endParaRPr>
          </a:p>
          <a:p>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smtClean="0">
                <a:solidFill>
                  <a:srgbClr val="0000FF"/>
                </a:solidFill>
                <a:latin typeface="Lucida Console" pitchFamily="49" charset="0"/>
              </a:rPr>
              <a:t>public </a:t>
            </a:r>
            <a:r>
              <a:rPr lang="en-US" sz="1400" dirty="0" err="1" smtClean="0">
                <a:latin typeface="Lucida Console" pitchFamily="49" charset="0"/>
              </a:rPr>
              <a:t>HelloWorld</a:t>
            </a:r>
            <a:r>
              <a:rPr lang="en-US" sz="1400" dirty="0" smtClean="0">
                <a:latin typeface="Lucida Console" pitchFamily="49" charset="0"/>
              </a:rPr>
              <a:t>() { </a:t>
            </a:r>
            <a:r>
              <a:rPr lang="en-US" sz="1400" dirty="0" err="1" smtClean="0">
                <a:latin typeface="Lucida Console" pitchFamily="49" charset="0"/>
              </a:rPr>
              <a:t>InitializeComponent</a:t>
            </a:r>
            <a:r>
              <a:rPr lang="en-US" sz="1400" dirty="0" smtClean="0">
                <a:latin typeface="Lucida Console" pitchFamily="49" charset="0"/>
              </a:rPr>
              <a:t>(); }        </a:t>
            </a:r>
          </a:p>
          <a:p>
            <a:r>
              <a:rPr lang="en-US" sz="1400" dirty="0" smtClean="0">
                <a:latin typeface="Lucida Console" pitchFamily="49" charset="0"/>
              </a:rPr>
              <a:t>}</a:t>
            </a:r>
          </a:p>
          <a:p>
            <a:endParaRPr lang="en-US" sz="1400" dirty="0" smtClean="0">
              <a:solidFill>
                <a:srgbClr val="0000FF"/>
              </a:solidFill>
              <a:latin typeface="Lucida Console" pitchFamily="49" charset="0"/>
            </a:endParaRPr>
          </a:p>
          <a:p>
            <a:r>
              <a:rPr lang="en-US" sz="1400" dirty="0" smtClean="0">
                <a:solidFill>
                  <a:srgbClr val="0000FF"/>
                </a:solidFill>
                <a:latin typeface="Lucida Console" pitchFamily="49" charset="0"/>
              </a:rPr>
              <a:t>partial class </a:t>
            </a:r>
            <a:r>
              <a:rPr lang="en-US" sz="1400" dirty="0" err="1" smtClean="0">
                <a:solidFill>
                  <a:srgbClr val="2B91AF"/>
                </a:solidFill>
                <a:latin typeface="Lucida Console" pitchFamily="49" charset="0"/>
              </a:rPr>
              <a:t>HelloWorld</a:t>
            </a:r>
            <a:endParaRPr lang="en-US" sz="1400" dirty="0" smtClean="0">
              <a:solidFill>
                <a:srgbClr val="2B91AF"/>
              </a:solidFill>
              <a:latin typeface="Lucida Console" pitchFamily="49" charset="0"/>
            </a:endParaRPr>
          </a:p>
          <a:p>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smtClean="0">
                <a:solidFill>
                  <a:srgbClr val="0000FF"/>
                </a:solidFill>
                <a:latin typeface="Lucida Console" pitchFamily="49" charset="0"/>
              </a:rPr>
              <a:t>private </a:t>
            </a:r>
            <a:r>
              <a:rPr lang="en-US" sz="1400" dirty="0" err="1" smtClean="0">
                <a:solidFill>
                  <a:srgbClr val="2B91AF"/>
                </a:solidFill>
                <a:latin typeface="Lucida Console" pitchFamily="49" charset="0"/>
              </a:rPr>
              <a:t>CodeActivity</a:t>
            </a:r>
            <a:r>
              <a:rPr lang="en-US" sz="1400" dirty="0" smtClean="0">
                <a:solidFill>
                  <a:srgbClr val="2B91AF"/>
                </a:solidFill>
                <a:latin typeface="Lucida Console" pitchFamily="49" charset="0"/>
              </a:rPr>
              <a:t> </a:t>
            </a:r>
            <a:r>
              <a:rPr lang="en-US" sz="1400" dirty="0" smtClean="0">
                <a:latin typeface="Lucida Console" pitchFamily="49" charset="0"/>
              </a:rPr>
              <a:t>codeActivity1;</a:t>
            </a:r>
          </a:p>
          <a:p>
            <a:endParaRPr lang="en-US" sz="1400" dirty="0" smtClean="0">
              <a:solidFill>
                <a:srgbClr val="2B91AF"/>
              </a:solidFill>
              <a:latin typeface="Lucida Console" pitchFamily="49" charset="0"/>
            </a:endParaRPr>
          </a:p>
          <a:p>
            <a:r>
              <a:rPr lang="en-US" sz="1400" dirty="0" smtClean="0">
                <a:solidFill>
                  <a:srgbClr val="0000FF"/>
                </a:solidFill>
                <a:latin typeface="Lucida Console" pitchFamily="49" charset="0"/>
              </a:rPr>
              <a:t>    private void </a:t>
            </a:r>
            <a:r>
              <a:rPr lang="en-US" sz="1400" dirty="0" err="1" smtClean="0">
                <a:latin typeface="Lucida Console" pitchFamily="49" charset="0"/>
              </a:rPr>
              <a:t>InitializeComponent</a:t>
            </a:r>
            <a:r>
              <a:rPr lang="en-US" sz="1400" dirty="0" smtClean="0">
                <a:latin typeface="Lucida Console" pitchFamily="49" charset="0"/>
              </a:rPr>
              <a:t>()</a:t>
            </a:r>
          </a:p>
          <a:p>
            <a:r>
              <a:rPr lang="en-US" sz="1400" dirty="0" smtClean="0">
                <a:latin typeface="Lucida Console" pitchFamily="49" charset="0"/>
              </a:rPr>
              <a:t>    {</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.CanModifyActivities</a:t>
            </a:r>
            <a:r>
              <a:rPr lang="en-US" sz="1400" dirty="0" smtClean="0">
                <a:latin typeface="Lucida Console" pitchFamily="49" charset="0"/>
              </a:rPr>
              <a:t> = </a:t>
            </a:r>
            <a:r>
              <a:rPr lang="en-US" sz="1400" dirty="0" smtClean="0">
                <a:solidFill>
                  <a:srgbClr val="0000FF"/>
                </a:solidFill>
                <a:latin typeface="Lucida Console" pitchFamily="49" charset="0"/>
              </a:rPr>
              <a:t>true</a:t>
            </a:r>
            <a:r>
              <a:rPr lang="en-US" sz="1400" dirty="0" smtClean="0">
                <a:latin typeface="Lucida Console" pitchFamily="49" charset="0"/>
              </a:rPr>
              <a:t>;</a:t>
            </a:r>
          </a:p>
          <a:p>
            <a:r>
              <a:rPr lang="en-US" sz="1400" dirty="0" smtClean="0">
                <a:solidFill>
                  <a:srgbClr val="0000FF"/>
                </a:solidFill>
                <a:latin typeface="Lucida Console" pitchFamily="49" charset="0"/>
              </a:rPr>
              <a:t>        this</a:t>
            </a:r>
            <a:r>
              <a:rPr lang="en-US" sz="1400" dirty="0" smtClean="0">
                <a:latin typeface="Lucida Console" pitchFamily="49" charset="0"/>
              </a:rPr>
              <a:t>.codeActivity1 = </a:t>
            </a:r>
            <a:r>
              <a:rPr lang="en-US" sz="1400" dirty="0" smtClean="0">
                <a:solidFill>
                  <a:srgbClr val="0000FF"/>
                </a:solidFill>
                <a:latin typeface="Lucida Console" pitchFamily="49" charset="0"/>
              </a:rPr>
              <a:t>new </a:t>
            </a:r>
            <a:r>
              <a:rPr lang="en-US" sz="1400" dirty="0" err="1" smtClean="0">
                <a:solidFill>
                  <a:srgbClr val="2B91AF"/>
                </a:solidFill>
                <a:latin typeface="Lucida Console" pitchFamily="49" charset="0"/>
              </a:rPr>
              <a:t>CodeActivity</a:t>
            </a:r>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smtClean="0">
                <a:solidFill>
                  <a:srgbClr val="0000FF"/>
                </a:solidFill>
                <a:latin typeface="Lucida Console" pitchFamily="49" charset="0"/>
              </a:rPr>
              <a:t>this</a:t>
            </a:r>
            <a:r>
              <a:rPr lang="en-US" sz="1400" dirty="0" smtClean="0">
                <a:latin typeface="Lucida Console" pitchFamily="49" charset="0"/>
              </a:rPr>
              <a:t>.codeActivity1.Name = </a:t>
            </a:r>
            <a:r>
              <a:rPr lang="en-US" sz="1400" dirty="0" smtClean="0">
                <a:solidFill>
                  <a:srgbClr val="A31515"/>
                </a:solidFill>
                <a:latin typeface="Lucida Console" pitchFamily="49" charset="0"/>
              </a:rPr>
              <a:t>"codeActivity1";</a:t>
            </a:r>
          </a:p>
          <a:p>
            <a:r>
              <a:rPr lang="en-US" sz="1400" dirty="0" smtClean="0">
                <a:solidFill>
                  <a:srgbClr val="A31515"/>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.Activities.Add</a:t>
            </a:r>
            <a:r>
              <a:rPr lang="en-US" sz="1400" dirty="0" smtClean="0">
                <a:latin typeface="Lucida Console" pitchFamily="49" charset="0"/>
              </a:rPr>
              <a:t>(</a:t>
            </a:r>
            <a:r>
              <a:rPr lang="en-US" sz="1400" dirty="0" smtClean="0">
                <a:solidFill>
                  <a:srgbClr val="0000FF"/>
                </a:solidFill>
                <a:latin typeface="Lucida Console" pitchFamily="49" charset="0"/>
              </a:rPr>
              <a:t>this</a:t>
            </a:r>
            <a:r>
              <a:rPr lang="en-US" sz="1400" dirty="0" smtClean="0">
                <a:latin typeface="Lucida Console" pitchFamily="49" charset="0"/>
              </a:rPr>
              <a:t>.codeActivity1);</a:t>
            </a:r>
          </a:p>
          <a:p>
            <a:r>
              <a:rPr lang="en-US" sz="1400" dirty="0" smtClean="0">
                <a:solidFill>
                  <a:srgbClr val="0000FF"/>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.Name</a:t>
            </a:r>
            <a:r>
              <a:rPr lang="en-US" sz="1400" dirty="0" smtClean="0">
                <a:latin typeface="Lucida Console" pitchFamily="49" charset="0"/>
              </a:rPr>
              <a:t> =</a:t>
            </a:r>
            <a:r>
              <a:rPr lang="en-US" sz="1400" dirty="0" smtClean="0">
                <a:solidFill>
                  <a:srgbClr val="0000FF"/>
                </a:solidFill>
                <a:latin typeface="Lucida Console" pitchFamily="49" charset="0"/>
              </a:rPr>
              <a:t> </a:t>
            </a:r>
            <a:r>
              <a:rPr lang="en-US" sz="1400" dirty="0" smtClean="0">
                <a:solidFill>
                  <a:srgbClr val="A31515"/>
                </a:solidFill>
                <a:latin typeface="Lucida Console" pitchFamily="49" charset="0"/>
              </a:rPr>
              <a:t>"</a:t>
            </a:r>
            <a:r>
              <a:rPr lang="en-US" sz="1400" dirty="0" err="1" smtClean="0">
                <a:solidFill>
                  <a:srgbClr val="A31515"/>
                </a:solidFill>
                <a:latin typeface="Lucida Console" pitchFamily="49" charset="0"/>
              </a:rPr>
              <a:t>HelloWorld</a:t>
            </a:r>
            <a:r>
              <a:rPr lang="en-US" sz="1400" dirty="0" smtClean="0">
                <a:solidFill>
                  <a:srgbClr val="A31515"/>
                </a:solidFill>
                <a:latin typeface="Lucida Console" pitchFamily="49" charset="0"/>
              </a:rPr>
              <a:t>"</a:t>
            </a:r>
            <a:r>
              <a:rPr lang="en-US" sz="1400" dirty="0" smtClean="0">
                <a:latin typeface="Lucida Console" pitchFamily="49" charset="0"/>
              </a:rPr>
              <a:t>;</a:t>
            </a:r>
          </a:p>
          <a:p>
            <a:r>
              <a:rPr lang="en-US" sz="1400" dirty="0" smtClean="0">
                <a:solidFill>
                  <a:srgbClr val="A31515"/>
                </a:solidFill>
                <a:latin typeface="Lucida Console" pitchFamily="49" charset="0"/>
              </a:rPr>
              <a:t>        </a:t>
            </a:r>
            <a:r>
              <a:rPr lang="en-US" sz="1400" dirty="0" err="1" smtClean="0">
                <a:solidFill>
                  <a:srgbClr val="0000FF"/>
                </a:solidFill>
                <a:latin typeface="Lucida Console" pitchFamily="49" charset="0"/>
              </a:rPr>
              <a:t>this</a:t>
            </a:r>
            <a:r>
              <a:rPr lang="en-US" sz="1400" dirty="0" err="1" smtClean="0">
                <a:latin typeface="Lucida Console" pitchFamily="49" charset="0"/>
              </a:rPr>
              <a:t>.CanModifyActivities</a:t>
            </a:r>
            <a:r>
              <a:rPr lang="en-US" sz="1400" dirty="0" smtClean="0">
                <a:latin typeface="Lucida Console" pitchFamily="49" charset="0"/>
              </a:rPr>
              <a:t> = </a:t>
            </a:r>
            <a:r>
              <a:rPr lang="en-US" sz="1400" dirty="0" smtClean="0">
                <a:solidFill>
                  <a:srgbClr val="0000FF"/>
                </a:solidFill>
                <a:latin typeface="Lucida Console" pitchFamily="49" charset="0"/>
              </a:rPr>
              <a:t>false</a:t>
            </a:r>
            <a:r>
              <a:rPr lang="en-US" sz="1400" dirty="0" smtClean="0">
                <a:latin typeface="Lucida Console" pitchFamily="49" charset="0"/>
              </a:rPr>
              <a:t>;</a:t>
            </a:r>
          </a:p>
          <a:p>
            <a:r>
              <a:rPr lang="en-US" sz="1400" dirty="0" smtClean="0">
                <a:solidFill>
                  <a:srgbClr val="0000FF"/>
                </a:solidFill>
                <a:latin typeface="Lucida Console" pitchFamily="49" charset="0"/>
              </a:rPr>
              <a:t>    </a:t>
            </a:r>
            <a:r>
              <a:rPr lang="en-US" sz="1400" dirty="0" smtClean="0">
                <a:latin typeface="Lucida Console" pitchFamily="49" charset="0"/>
              </a:rPr>
              <a:t>}</a:t>
            </a:r>
          </a:p>
          <a:p>
            <a:r>
              <a:rPr lang="en-US" sz="1400" dirty="0" smtClean="0">
                <a:latin typeface="Lucida Console"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Workflow</a:t>
            </a:r>
            <a:endParaRPr lang="en-US" dirty="0"/>
          </a:p>
        </p:txBody>
      </p:sp>
      <p:sp>
        <p:nvSpPr>
          <p:cNvPr id="3" name="Content Placeholder 2"/>
          <p:cNvSpPr>
            <a:spLocks noGrp="1"/>
          </p:cNvSpPr>
          <p:nvPr>
            <p:ph idx="1"/>
          </p:nvPr>
        </p:nvSpPr>
        <p:spPr/>
        <p:txBody>
          <a:bodyPr/>
          <a:lstStyle/>
          <a:p>
            <a:r>
              <a:rPr lang="en-US" dirty="0" smtClean="0"/>
              <a:t>Several classes</a:t>
            </a:r>
            <a:r>
              <a:rPr lang="en-US" baseline="0" dirty="0" smtClean="0"/>
              <a:t> are involved</a:t>
            </a:r>
          </a:p>
          <a:p>
            <a:pPr lvl="1"/>
            <a:r>
              <a:rPr lang="en-US" dirty="0" err="1" smtClean="0"/>
              <a:t>WorkflowRuntime</a:t>
            </a:r>
            <a:r>
              <a:rPr lang="en-US" dirty="0" smtClean="0"/>
              <a:t> hosts the execution environment</a:t>
            </a:r>
          </a:p>
          <a:p>
            <a:pPr lvl="1"/>
            <a:r>
              <a:rPr lang="en-US" dirty="0" err="1" smtClean="0"/>
              <a:t>WorkflowInstance</a:t>
            </a:r>
            <a:r>
              <a:rPr lang="en-US" dirty="0" smtClean="0"/>
              <a:t> represents the executing process</a:t>
            </a:r>
          </a:p>
          <a:p>
            <a:pPr lvl="1"/>
            <a:r>
              <a:rPr lang="en-US" dirty="0" smtClean="0"/>
              <a:t>Scheduler</a:t>
            </a:r>
            <a:r>
              <a:rPr lang="en-US" baseline="0" dirty="0" smtClean="0"/>
              <a:t> provides the environment with a thread</a:t>
            </a:r>
          </a:p>
        </p:txBody>
      </p:sp>
      <p:grpSp>
        <p:nvGrpSpPr>
          <p:cNvPr id="4" name="Group 16"/>
          <p:cNvGrpSpPr/>
          <p:nvPr/>
        </p:nvGrpSpPr>
        <p:grpSpPr>
          <a:xfrm>
            <a:off x="914400" y="3733800"/>
            <a:ext cx="7239000" cy="2743200"/>
            <a:chOff x="1524000" y="3733800"/>
            <a:chExt cx="7239000" cy="2743200"/>
          </a:xfrm>
        </p:grpSpPr>
        <p:sp>
          <p:nvSpPr>
            <p:cNvPr id="6" name="Rounded Rectangle 5"/>
            <p:cNvSpPr/>
            <p:nvPr/>
          </p:nvSpPr>
          <p:spPr>
            <a:xfrm>
              <a:off x="1524000" y="3733800"/>
              <a:ext cx="7239000" cy="2743200"/>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smtClean="0"/>
                <a:t>Workflow Runtime</a:t>
              </a:r>
              <a:endParaRPr lang="en-US" dirty="0"/>
            </a:p>
          </p:txBody>
        </p:sp>
        <p:grpSp>
          <p:nvGrpSpPr>
            <p:cNvPr id="11" name="Group 11"/>
            <p:cNvGrpSpPr/>
            <p:nvPr/>
          </p:nvGrpSpPr>
          <p:grpSpPr>
            <a:xfrm>
              <a:off x="1905000" y="4419600"/>
              <a:ext cx="1600200" cy="1219200"/>
              <a:chOff x="5791200" y="4114800"/>
              <a:chExt cx="1600200" cy="1219200"/>
            </a:xfrm>
          </p:grpSpPr>
          <p:sp>
            <p:nvSpPr>
              <p:cNvPr id="5" name="Rounded Rectangle 4"/>
              <p:cNvSpPr/>
              <p:nvPr/>
            </p:nvSpPr>
            <p:spPr>
              <a:xfrm>
                <a:off x="5791200" y="4114800"/>
                <a:ext cx="1295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Rounded Rectangle 6"/>
              <p:cNvSpPr/>
              <p:nvPr/>
            </p:nvSpPr>
            <p:spPr>
              <a:xfrm>
                <a:off x="5943600" y="4267200"/>
                <a:ext cx="1295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 name="Rounded Rectangle 7"/>
              <p:cNvSpPr/>
              <p:nvPr/>
            </p:nvSpPr>
            <p:spPr>
              <a:xfrm>
                <a:off x="6096000" y="4419600"/>
                <a:ext cx="1295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Workflow Instance</a:t>
                </a:r>
                <a:endParaRPr lang="en-US" dirty="0"/>
              </a:p>
            </p:txBody>
          </p:sp>
        </p:grpSp>
        <p:grpSp>
          <p:nvGrpSpPr>
            <p:cNvPr id="12" name="Group 10"/>
            <p:cNvGrpSpPr/>
            <p:nvPr/>
          </p:nvGrpSpPr>
          <p:grpSpPr>
            <a:xfrm>
              <a:off x="6858000" y="4191000"/>
              <a:ext cx="1645920" cy="1657952"/>
              <a:chOff x="3657600" y="3340768"/>
              <a:chExt cx="1645920" cy="1657952"/>
            </a:xfrm>
          </p:grpSpPr>
          <p:sp>
            <p:nvSpPr>
              <p:cNvPr id="9" name="Circular Arrow 8"/>
              <p:cNvSpPr>
                <a:spLocks/>
              </p:cNvSpPr>
              <p:nvPr/>
            </p:nvSpPr>
            <p:spPr>
              <a:xfrm>
                <a:off x="3657600" y="3340768"/>
                <a:ext cx="1645920" cy="1645920"/>
              </a:xfrm>
              <a:prstGeom prst="circular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10" name="Circular Arrow 9"/>
              <p:cNvSpPr>
                <a:spLocks/>
              </p:cNvSpPr>
              <p:nvPr/>
            </p:nvSpPr>
            <p:spPr>
              <a:xfrm rot="10800000">
                <a:off x="3657600" y="3352800"/>
                <a:ext cx="1645920" cy="1645920"/>
              </a:xfrm>
              <a:prstGeom prst="circular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grpSp>
        <p:sp>
          <p:nvSpPr>
            <p:cNvPr id="13" name="Rectangle 12"/>
            <p:cNvSpPr/>
            <p:nvPr/>
          </p:nvSpPr>
          <p:spPr>
            <a:xfrm>
              <a:off x="4419600" y="4495800"/>
              <a:ext cx="1600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Scheduler</a:t>
              </a:r>
              <a:endParaRPr lang="en-US" dirty="0"/>
            </a:p>
          </p:txBody>
        </p:sp>
        <p:sp>
          <p:nvSpPr>
            <p:cNvPr id="14" name="Right Arrow 13"/>
            <p:cNvSpPr/>
            <p:nvPr/>
          </p:nvSpPr>
          <p:spPr>
            <a:xfrm>
              <a:off x="6172200" y="4724400"/>
              <a:ext cx="609600" cy="6096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Right Arrow 14"/>
            <p:cNvSpPr/>
            <p:nvPr/>
          </p:nvSpPr>
          <p:spPr>
            <a:xfrm>
              <a:off x="3657600" y="4724400"/>
              <a:ext cx="609600" cy="6096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TextBox 15"/>
            <p:cNvSpPr txBox="1"/>
            <p:nvPr/>
          </p:nvSpPr>
          <p:spPr>
            <a:xfrm>
              <a:off x="6934200" y="5791200"/>
              <a:ext cx="1441420" cy="369332"/>
            </a:xfrm>
            <a:prstGeom prst="rect">
              <a:avLst/>
            </a:prstGeom>
            <a:noFill/>
          </p:spPr>
          <p:txBody>
            <a:bodyPr wrap="none" rtlCol="0">
              <a:spAutoFit/>
            </a:bodyPr>
            <a:lstStyle/>
            <a:p>
              <a:pPr algn="ctr"/>
              <a:r>
                <a:rPr lang="en-US" dirty="0" smtClean="0"/>
                <a:t>Thread Pool</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Workflow</a:t>
            </a:r>
            <a:endParaRPr lang="en-US" dirty="0"/>
          </a:p>
        </p:txBody>
      </p:sp>
      <p:sp>
        <p:nvSpPr>
          <p:cNvPr id="6" name="TextBox 5"/>
          <p:cNvSpPr txBox="1"/>
          <p:nvPr/>
        </p:nvSpPr>
        <p:spPr>
          <a:xfrm>
            <a:off x="304800" y="1447800"/>
            <a:ext cx="8534400" cy="5262979"/>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using </a:t>
            </a:r>
            <a:r>
              <a:rPr lang="en-US" sz="1600" dirty="0" smtClean="0">
                <a:latin typeface="Lucida Console" pitchFamily="49" charset="0"/>
              </a:rPr>
              <a:t>(</a:t>
            </a:r>
            <a:r>
              <a:rPr lang="en-US" sz="1600" dirty="0" err="1" smtClean="0">
                <a:solidFill>
                  <a:srgbClr val="2B91AF"/>
                </a:solidFill>
                <a:latin typeface="Lucida Console" pitchFamily="49" charset="0"/>
              </a:rPr>
              <a:t>WorkflowRuntime</a:t>
            </a:r>
            <a:r>
              <a:rPr lang="en-US" sz="1600" dirty="0" smtClean="0">
                <a:solidFill>
                  <a:srgbClr val="2B91AF"/>
                </a:solidFill>
                <a:latin typeface="Lucida Console" pitchFamily="49" charset="0"/>
              </a:rPr>
              <a:t> </a:t>
            </a:r>
            <a:r>
              <a:rPr lang="en-US" sz="1600" dirty="0" err="1" smtClean="0">
                <a:latin typeface="Lucida Console" pitchFamily="49" charset="0"/>
              </a:rPr>
              <a:t>workflowRuntime</a:t>
            </a:r>
            <a:r>
              <a:rPr lang="en-US" sz="1600" dirty="0" smtClean="0">
                <a:latin typeface="Lucida Console" pitchFamily="49" charset="0"/>
              </a:rPr>
              <a:t> =</a:t>
            </a:r>
            <a:r>
              <a:rPr lang="en-US" sz="1600" dirty="0" smtClean="0">
                <a:solidFill>
                  <a:srgbClr val="2B91AF"/>
                </a:solidFill>
                <a:latin typeface="Lucida Console" pitchFamily="49" charset="0"/>
              </a:rPr>
              <a:t> </a:t>
            </a:r>
            <a:r>
              <a:rPr lang="en-US" sz="1600" dirty="0" smtClean="0">
                <a:solidFill>
                  <a:srgbClr val="0000FF"/>
                </a:solidFill>
                <a:latin typeface="Lucida Console" pitchFamily="49" charset="0"/>
              </a:rPr>
              <a:t>new </a:t>
            </a:r>
            <a:r>
              <a:rPr lang="en-US" sz="1600" dirty="0" err="1" smtClean="0">
                <a:solidFill>
                  <a:srgbClr val="2B91AF"/>
                </a:solidFill>
                <a:latin typeface="Lucida Console" pitchFamily="49" charset="0"/>
              </a:rPr>
              <a:t>WorkflowRuntime</a:t>
            </a:r>
            <a:r>
              <a:rPr lang="en-US" sz="1600" dirty="0" smtClean="0">
                <a:latin typeface="Lucida Console" pitchFamily="49" charset="0"/>
              </a:rPr>
              <a:t>())</a:t>
            </a:r>
          </a:p>
          <a:p>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AutoResetEvent</a:t>
            </a:r>
            <a:r>
              <a:rPr lang="en-US" sz="1600" dirty="0" smtClean="0">
                <a:solidFill>
                  <a:srgbClr val="2B91AF"/>
                </a:solidFill>
                <a:latin typeface="Lucida Console" pitchFamily="49" charset="0"/>
              </a:rPr>
              <a:t> </a:t>
            </a:r>
            <a:r>
              <a:rPr lang="en-US" sz="1600" dirty="0" err="1" smtClean="0">
                <a:latin typeface="Lucida Console" pitchFamily="49" charset="0"/>
              </a:rPr>
              <a:t>waitHandle</a:t>
            </a:r>
            <a:r>
              <a:rPr lang="en-US" sz="1600" dirty="0" smtClean="0">
                <a:latin typeface="Lucida Console" pitchFamily="49" charset="0"/>
              </a:rPr>
              <a:t> =</a:t>
            </a:r>
            <a:r>
              <a:rPr lang="en-US" sz="1600" dirty="0" smtClean="0">
                <a:solidFill>
                  <a:srgbClr val="2B91AF"/>
                </a:solidFill>
                <a:latin typeface="Lucida Console" pitchFamily="49" charset="0"/>
              </a:rPr>
              <a:t> </a:t>
            </a:r>
            <a:r>
              <a:rPr lang="en-US" sz="1600" dirty="0" smtClean="0">
                <a:solidFill>
                  <a:srgbClr val="0000FF"/>
                </a:solidFill>
                <a:latin typeface="Lucida Console" pitchFamily="49" charset="0"/>
              </a:rPr>
              <a:t>new </a:t>
            </a:r>
            <a:r>
              <a:rPr lang="en-US" sz="1600" dirty="0" err="1" smtClean="0">
                <a:solidFill>
                  <a:srgbClr val="2B91AF"/>
                </a:solidFill>
                <a:latin typeface="Lucida Console" pitchFamily="49" charset="0"/>
              </a:rPr>
              <a:t>AutoResetEvent</a:t>
            </a:r>
            <a:r>
              <a:rPr lang="en-US" sz="1600" dirty="0" smtClean="0">
                <a:latin typeface="Lucida Console" pitchFamily="49" charset="0"/>
              </a:rPr>
              <a:t>(</a:t>
            </a:r>
            <a:r>
              <a:rPr lang="en-US" sz="1600" dirty="0" smtClean="0">
                <a:solidFill>
                  <a:srgbClr val="0000FF"/>
                </a:solidFill>
                <a:latin typeface="Lucida Console" pitchFamily="49" charset="0"/>
              </a:rPr>
              <a:t>false</a:t>
            </a:r>
            <a:r>
              <a:rPr lang="en-US" sz="1600" dirty="0" smtClean="0">
                <a:latin typeface="Lucida Console" pitchFamily="49" charset="0"/>
              </a:rPr>
              <a:t>);</a:t>
            </a:r>
          </a:p>
          <a:p>
            <a:r>
              <a:rPr lang="en-US" sz="1600" dirty="0" smtClean="0">
                <a:solidFill>
                  <a:srgbClr val="0000FF"/>
                </a:solidFill>
                <a:latin typeface="Lucida Console" pitchFamily="49" charset="0"/>
              </a:rPr>
              <a:t>    </a:t>
            </a:r>
            <a:r>
              <a:rPr lang="en-US" sz="1600" dirty="0" err="1" smtClean="0">
                <a:latin typeface="Lucida Console" pitchFamily="49" charset="0"/>
              </a:rPr>
              <a:t>workflowRuntime.WorkflowCompleted</a:t>
            </a:r>
            <a:r>
              <a:rPr lang="en-US" sz="1600" dirty="0" smtClean="0">
                <a:latin typeface="Lucida Console" pitchFamily="49" charset="0"/>
              </a:rPr>
              <a:t> += </a:t>
            </a:r>
          </a:p>
          <a:p>
            <a:r>
              <a:rPr lang="en-US" sz="1600" dirty="0" smtClean="0">
                <a:solidFill>
                  <a:srgbClr val="0000FF"/>
                </a:solidFill>
                <a:latin typeface="Lucida Console" pitchFamily="49" charset="0"/>
              </a:rPr>
              <a:t>	delegate</a:t>
            </a:r>
            <a:r>
              <a:rPr lang="en-US" sz="1600" dirty="0" smtClean="0">
                <a:latin typeface="Lucida Console" pitchFamily="49" charset="0"/>
              </a:rPr>
              <a:t>(</a:t>
            </a:r>
            <a:r>
              <a:rPr lang="en-US" sz="1600" dirty="0" smtClean="0">
                <a:solidFill>
                  <a:srgbClr val="0000FF"/>
                </a:solidFill>
                <a:latin typeface="Lucida Console" pitchFamily="49" charset="0"/>
              </a:rPr>
              <a:t>object </a:t>
            </a:r>
            <a:r>
              <a:rPr lang="en-US" sz="1600" dirty="0" smtClean="0">
                <a:latin typeface="Lucida Console" pitchFamily="49" charset="0"/>
              </a:rPr>
              <a:t>sender,</a:t>
            </a:r>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WorkflowCompletedEventArgs</a:t>
            </a:r>
            <a:r>
              <a:rPr lang="en-US" sz="1600" dirty="0" smtClean="0">
                <a:solidFill>
                  <a:srgbClr val="2B91AF"/>
                </a:solidFill>
                <a:latin typeface="Lucida Console" pitchFamily="49" charset="0"/>
              </a:rPr>
              <a:t> </a:t>
            </a:r>
            <a:r>
              <a:rPr lang="en-US" sz="1600" dirty="0" smtClean="0">
                <a:latin typeface="Lucida Console" pitchFamily="49" charset="0"/>
              </a:rPr>
              <a:t>e)</a:t>
            </a:r>
            <a:r>
              <a:rPr lang="en-US" sz="1600" dirty="0" smtClean="0">
                <a:solidFill>
                  <a:srgbClr val="2B91AF"/>
                </a:solidFill>
                <a:latin typeface="Lucida Console" pitchFamily="49" charset="0"/>
              </a:rPr>
              <a:t> 		</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waitHandle.Set</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workflowRuntime.WorkflowTerminated</a:t>
            </a:r>
            <a:r>
              <a:rPr lang="en-US" sz="1600" dirty="0" smtClean="0">
                <a:latin typeface="Lucida Console" pitchFamily="49" charset="0"/>
              </a:rPr>
              <a:t> += </a:t>
            </a:r>
          </a:p>
          <a:p>
            <a:r>
              <a:rPr lang="en-US" sz="1600" dirty="0" smtClean="0">
                <a:solidFill>
                  <a:srgbClr val="2B91AF"/>
                </a:solidFill>
                <a:latin typeface="Lucida Console" pitchFamily="49" charset="0"/>
              </a:rPr>
              <a:t>	</a:t>
            </a:r>
            <a:r>
              <a:rPr lang="en-US" sz="1600" dirty="0" smtClean="0">
                <a:solidFill>
                  <a:srgbClr val="0000FF"/>
                </a:solidFill>
                <a:latin typeface="Lucida Console" pitchFamily="49" charset="0"/>
              </a:rPr>
              <a:t>delegate</a:t>
            </a:r>
            <a:r>
              <a:rPr lang="en-US" sz="1600" dirty="0" smtClean="0">
                <a:latin typeface="Lucida Console" pitchFamily="49" charset="0"/>
              </a:rPr>
              <a:t>(</a:t>
            </a:r>
            <a:r>
              <a:rPr lang="en-US" sz="1600" dirty="0" smtClean="0">
                <a:solidFill>
                  <a:srgbClr val="0000FF"/>
                </a:solidFill>
                <a:latin typeface="Lucida Console" pitchFamily="49" charset="0"/>
              </a:rPr>
              <a:t>object </a:t>
            </a:r>
            <a:r>
              <a:rPr lang="en-US" sz="1600" dirty="0" smtClean="0">
                <a:latin typeface="Lucida Console" pitchFamily="49" charset="0"/>
              </a:rPr>
              <a:t>sender,</a:t>
            </a:r>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WorkflowTerminatedEventArgs</a:t>
            </a:r>
            <a:r>
              <a:rPr lang="en-US" sz="1600" dirty="0" smtClean="0">
                <a:solidFill>
                  <a:srgbClr val="2B91AF"/>
                </a:solidFill>
                <a:latin typeface="Lucida Console" pitchFamily="49" charset="0"/>
              </a:rPr>
              <a:t> </a:t>
            </a:r>
            <a:r>
              <a:rPr lang="en-US" sz="1600" dirty="0" smtClean="0">
                <a:latin typeface="Lucida Console" pitchFamily="49" charset="0"/>
              </a:rPr>
              <a:t>e)</a:t>
            </a:r>
          </a:p>
          <a:p>
            <a:r>
              <a:rPr lang="en-US" sz="1600" dirty="0" smtClean="0">
                <a:latin typeface="Lucida Console" pitchFamily="49" charset="0"/>
              </a:rPr>
              <a:t>        {</a:t>
            </a:r>
          </a:p>
          <a:p>
            <a:r>
              <a:rPr lang="en-US" sz="1600" dirty="0" smtClean="0">
                <a:latin typeface="Lucida Console" pitchFamily="49" charset="0"/>
              </a:rPr>
              <a:t> </a:t>
            </a:r>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Console</a:t>
            </a:r>
            <a:r>
              <a:rPr lang="en-US" sz="1600" dirty="0" err="1" smtClean="0">
                <a:latin typeface="Lucida Console" pitchFamily="49" charset="0"/>
              </a:rPr>
              <a:t>.WriteLine</a:t>
            </a:r>
            <a:r>
              <a:rPr lang="en-US" sz="1600" dirty="0" smtClean="0">
                <a:latin typeface="Lucida Console" pitchFamily="49" charset="0"/>
              </a:rPr>
              <a:t>(</a:t>
            </a:r>
            <a:r>
              <a:rPr lang="en-US" sz="1600" dirty="0" err="1" smtClean="0">
                <a:latin typeface="Lucida Console" pitchFamily="49" charset="0"/>
              </a:rPr>
              <a:t>e.Exception.Message</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smtClean="0">
                <a:latin typeface="Lucida Console" pitchFamily="49" charset="0"/>
              </a:rPr>
              <a:t>           </a:t>
            </a:r>
            <a:r>
              <a:rPr lang="en-US" sz="1600" dirty="0" err="1" smtClean="0">
                <a:latin typeface="Lucida Console" pitchFamily="49" charset="0"/>
              </a:rPr>
              <a:t>waitHandle.Set</a:t>
            </a:r>
            <a:r>
              <a:rPr lang="en-US" sz="1600" dirty="0" smtClean="0">
                <a:latin typeface="Lucida Console" pitchFamily="49" charset="0"/>
              </a:rPr>
              <a:t>();</a:t>
            </a:r>
          </a:p>
          <a:p>
            <a:r>
              <a:rPr lang="en-US" sz="1600" dirty="0" smtClean="0">
                <a:latin typeface="Lucida Console" pitchFamily="49" charset="0"/>
              </a:rPr>
              <a:t>        };</a:t>
            </a:r>
          </a:p>
          <a:p>
            <a:r>
              <a:rPr lang="en-US" sz="1600" dirty="0" smtClean="0">
                <a:latin typeface="Lucida Console" pitchFamily="49" charset="0"/>
              </a:rPr>
              <a:t> </a:t>
            </a:r>
            <a:r>
              <a:rPr lang="en-US" sz="1600" dirty="0" smtClean="0">
                <a:solidFill>
                  <a:srgbClr val="2B91AF"/>
                </a:solidFill>
                <a:latin typeface="Lucida Console" pitchFamily="49" charset="0"/>
              </a:rPr>
              <a:t>   </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WorkflowInstance</a:t>
            </a:r>
            <a:r>
              <a:rPr lang="en-US" sz="1600" dirty="0" smtClean="0">
                <a:solidFill>
                  <a:srgbClr val="2B91AF"/>
                </a:solidFill>
                <a:latin typeface="Lucida Console" pitchFamily="49" charset="0"/>
              </a:rPr>
              <a:t> </a:t>
            </a:r>
            <a:r>
              <a:rPr lang="en-US" sz="1600" dirty="0" smtClean="0">
                <a:latin typeface="Lucida Console" pitchFamily="49" charset="0"/>
              </a:rPr>
              <a:t>instance =       </a:t>
            </a:r>
          </a:p>
          <a:p>
            <a:r>
              <a:rPr lang="en-US" sz="1600" dirty="0" smtClean="0">
                <a:latin typeface="Lucida Console" pitchFamily="49" charset="0"/>
              </a:rPr>
              <a:t>        </a:t>
            </a:r>
            <a:r>
              <a:rPr lang="en-US" sz="1600" dirty="0" err="1" smtClean="0">
                <a:latin typeface="Lucida Console" pitchFamily="49" charset="0"/>
              </a:rPr>
              <a:t>workflowRuntime.CreateWorkflow</a:t>
            </a:r>
            <a:r>
              <a:rPr lang="en-US" sz="1600" dirty="0" smtClean="0">
                <a:latin typeface="Lucida Console" pitchFamily="49" charset="0"/>
              </a:rPr>
              <a:t>(</a:t>
            </a:r>
            <a:r>
              <a:rPr lang="en-US" sz="1600" dirty="0" err="1" smtClean="0">
                <a:solidFill>
                  <a:srgbClr val="0000FF"/>
                </a:solidFill>
                <a:latin typeface="Lucida Console" pitchFamily="49" charset="0"/>
              </a:rPr>
              <a:t>typeof</a:t>
            </a:r>
            <a:r>
              <a:rPr lang="en-US" sz="1600" dirty="0" smtClean="0">
                <a:latin typeface="Lucida Console" pitchFamily="49" charset="0"/>
              </a:rPr>
              <a:t>(</a:t>
            </a:r>
            <a:r>
              <a:rPr lang="en-US" sz="1600" dirty="0" smtClean="0">
                <a:solidFill>
                  <a:srgbClr val="2B91AF"/>
                </a:solidFill>
                <a:latin typeface="Lucida Console" pitchFamily="49" charset="0"/>
              </a:rPr>
              <a:t>Workflow</a:t>
            </a:r>
            <a:r>
              <a:rPr lang="en-US" sz="1600" dirty="0" smtClean="0">
                <a:latin typeface="Lucida Console" pitchFamily="49" charset="0"/>
              </a:rPr>
              <a:t>));</a:t>
            </a:r>
          </a:p>
          <a:p>
            <a:r>
              <a:rPr lang="en-US" sz="1600" dirty="0" smtClean="0">
                <a:latin typeface="Lucida Console" pitchFamily="49" charset="0"/>
              </a:rPr>
              <a:t>    </a:t>
            </a:r>
            <a:r>
              <a:rPr lang="en-US" sz="1600" dirty="0" err="1" smtClean="0">
                <a:latin typeface="Lucida Console" pitchFamily="49" charset="0"/>
              </a:rPr>
              <a:t>instance.Start</a:t>
            </a:r>
            <a:r>
              <a:rPr lang="en-US" sz="1600" dirty="0" smtClean="0">
                <a:latin typeface="Lucida Console" pitchFamily="49" charset="0"/>
              </a:rPr>
              <a:t>();</a:t>
            </a:r>
          </a:p>
          <a:p>
            <a:endParaRPr lang="en-US" sz="1600" dirty="0" smtClean="0">
              <a:latin typeface="Lucida Console" pitchFamily="49" charset="0"/>
            </a:endParaRPr>
          </a:p>
          <a:p>
            <a:r>
              <a:rPr lang="en-US" sz="1600" dirty="0" smtClean="0">
                <a:latin typeface="Lucida Console" pitchFamily="49" charset="0"/>
              </a:rPr>
              <a:t>    </a:t>
            </a:r>
            <a:r>
              <a:rPr lang="en-US" sz="1600" dirty="0" err="1" smtClean="0">
                <a:latin typeface="Lucida Console" pitchFamily="49" charset="0"/>
              </a:rPr>
              <a:t>waitHandle.WaitOne</a:t>
            </a:r>
            <a:r>
              <a:rPr lang="en-US" sz="1600" dirty="0" smtClean="0">
                <a:latin typeface="Lucida Console" pitchFamily="49" charset="0"/>
              </a:rPr>
              <a:t>();</a:t>
            </a:r>
          </a:p>
          <a:p>
            <a:r>
              <a:rPr lang="en-US" sz="1600" dirty="0" smtClean="0">
                <a:latin typeface="Lucida Console" pitchFamily="49" charset="0"/>
              </a:rPr>
              <a:t>}</a:t>
            </a:r>
            <a:endParaRPr lang="en-US" sz="1600" dirty="0">
              <a:latin typeface="Lucida Console" pitchFamily="49" charset="0"/>
            </a:endParaRPr>
          </a:p>
        </p:txBody>
      </p:sp>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Url xmlns="c83d3ea4-1015-4b4b-bfa9-09fbcd7aa64d">
      <Url>http://intranet.sharepointblackops.com/Courses/SPW401/_layouts/DocIdRedir.aspx?ID=3CC2HQU7XWNV-76-3</Url>
      <Description>3CC2HQU7XWNV-76-3</Description>
    </_dlc_DocIdUrl>
    <_dlc_DocId xmlns="c83d3ea4-1015-4b4b-bfa9-09fbcd7aa64d">3CC2HQU7XWNV-76-3</_dlc_Doc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227674DEC4494696E73A79800929B3" ma:contentTypeVersion="1" ma:contentTypeDescription="Create a new document." ma:contentTypeScope="" ma:versionID="aebdd69b22cd0f8232a75de2818d5459">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FF8DC63-7379-4F77-8A66-20DFDC192852}"/>
</file>

<file path=customXml/itemProps4.xml><?xml version="1.0" encoding="utf-8"?>
<ds:datastoreItem xmlns:ds="http://schemas.openxmlformats.org/officeDocument/2006/customXml" ds:itemID="{66B30477-FAEA-4024-BE45-2078EA47DEE0}"/>
</file>

<file path=docProps/app.xml><?xml version="1.0" encoding="utf-8"?>
<Properties xmlns="http://schemas.openxmlformats.org/officeDocument/2006/extended-properties" xmlns:vt="http://schemas.openxmlformats.org/officeDocument/2006/docPropsVTypes">
  <Template>CPT_TEMPLATE</Template>
  <TotalTime>0</TotalTime>
  <Words>1973</Words>
  <Application>Microsoft Office PowerPoint</Application>
  <PresentationFormat>On-screen Show (4:3)</PresentationFormat>
  <Paragraphs>401</Paragraphs>
  <Slides>34</Slides>
  <Notes>17</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CPT_TEMPLATE</vt:lpstr>
      <vt:lpstr>Windows Workflow Foundation Primer</vt:lpstr>
      <vt:lpstr>Agenda</vt:lpstr>
      <vt:lpstr>What is a Workflow?</vt:lpstr>
      <vt:lpstr>How are workflows defined? (Code)</vt:lpstr>
      <vt:lpstr>How are workflow’s defined? (XOML)</vt:lpstr>
      <vt:lpstr>Xoml</vt:lpstr>
      <vt:lpstr>Code Behind</vt:lpstr>
      <vt:lpstr>Running a Workflow</vt:lpstr>
      <vt:lpstr>Running a Workflow</vt:lpstr>
      <vt:lpstr>Demo: Hello World Workflow</vt:lpstr>
      <vt:lpstr>Activities</vt:lpstr>
      <vt:lpstr>Activity Lifecycle</vt:lpstr>
      <vt:lpstr>Activity Execution</vt:lpstr>
      <vt:lpstr>Designing with Activities</vt:lpstr>
      <vt:lpstr>Binding Activity Properties</vt:lpstr>
      <vt:lpstr>Dependency Properties/Objects</vt:lpstr>
      <vt:lpstr>Using DependencyProperties</vt:lpstr>
      <vt:lpstr>Using Data Binding</vt:lpstr>
      <vt:lpstr>Using Data Binding</vt:lpstr>
      <vt:lpstr>Demo: DependencyProperty</vt:lpstr>
      <vt:lpstr>Built-in Workflow Activities</vt:lpstr>
      <vt:lpstr>Branching Activities</vt:lpstr>
      <vt:lpstr>Declarative Conditions</vt:lpstr>
      <vt:lpstr>Parallel Activity</vt:lpstr>
      <vt:lpstr>Looping Activities</vt:lpstr>
      <vt:lpstr>While Activity</vt:lpstr>
      <vt:lpstr>Replicator Activity</vt:lpstr>
      <vt:lpstr>Replicator Activity</vt:lpstr>
      <vt:lpstr>Error Handling</vt:lpstr>
      <vt:lpstr>Transactions</vt:lpstr>
      <vt:lpstr>Compensation</vt:lpstr>
      <vt:lpstr>Using Compensation</vt:lpstr>
      <vt:lpstr>Other Activities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Workflow Foundation Primer</dc:title>
  <dc:creator>TedP</dc:creator>
  <cp:lastModifiedBy>TedP</cp:lastModifiedBy>
  <cp:revision>1</cp:revision>
  <dcterms:created xsi:type="dcterms:W3CDTF">2009-07-09T03:43:40Z</dcterms:created>
  <dcterms:modified xsi:type="dcterms:W3CDTF">2009-07-09T03:44:25Z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0x0101006F227674DEC4494696E73A79800929B3</vt:lpwstr>
  </property>
  <property fmtid="{D5CDD505-2E9C-101B-9397-08002B2CF9AE}" pid="4" name="_dlc_DocIdItemGuid">
    <vt:lpwstr>d02a1ab9-fa03-4e20-bde4-9be1abd42e52</vt:lpwstr>
  </property>
</Properties>
</file>