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2.xml" ContentType="application/vnd.openxmlformats-officedocument.presentationml.slide+xml"/>
  <Override PartName="/ppt/diagrams/data1.xml" ContentType="application/vnd.openxmlformats-officedocument.drawingml.diagramData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17335-F771-4A7B-A7F7-D63F0E402EF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8F332-A980-4EB8-88FA-EC1BCB572EA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WorkflowRuntime</a:t>
          </a:r>
          <a:endParaRPr lang="en-US" dirty="0"/>
        </a:p>
      </dgm:t>
    </dgm:pt>
    <dgm:pt modelId="{6C520E1F-0A75-43C9-9F3F-060A9980A2AD}" type="parTrans" cxnId="{4BEB5CB4-C893-4ADC-BA5D-79E6916E4EE5}">
      <dgm:prSet/>
      <dgm:spPr/>
      <dgm:t>
        <a:bodyPr/>
        <a:lstStyle/>
        <a:p>
          <a:endParaRPr lang="en-US"/>
        </a:p>
      </dgm:t>
    </dgm:pt>
    <dgm:pt modelId="{F9180221-2903-4D89-90F8-6C4C398DC834}" type="sibTrans" cxnId="{4BEB5CB4-C893-4ADC-BA5D-79E6916E4EE5}">
      <dgm:prSet/>
      <dgm:spPr/>
      <dgm:t>
        <a:bodyPr/>
        <a:lstStyle/>
        <a:p>
          <a:endParaRPr lang="en-US"/>
        </a:p>
      </dgm:t>
    </dgm:pt>
    <dgm:pt modelId="{1A11949B-91DE-4F63-A2F5-A316DCAE759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ExternalDataExchange Service</a:t>
          </a:r>
          <a:endParaRPr lang="en-US" dirty="0"/>
        </a:p>
      </dgm:t>
    </dgm:pt>
    <dgm:pt modelId="{9964CDD4-67F0-46F6-A44A-F56A66489CD3}" type="parTrans" cxnId="{3978197F-1A09-4EFA-951C-A6F8A23C53C9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D3537FCF-C19D-4E2D-A207-AE491F391D0E}" type="sibTrans" cxnId="{3978197F-1A09-4EFA-951C-A6F8A23C53C9}">
      <dgm:prSet/>
      <dgm:spPr/>
      <dgm:t>
        <a:bodyPr/>
        <a:lstStyle/>
        <a:p>
          <a:endParaRPr lang="en-US"/>
        </a:p>
      </dgm:t>
    </dgm:pt>
    <dgm:pt modelId="{F6125043-5466-44CD-8D6E-16803E7A35F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MyService1</a:t>
          </a:r>
          <a:endParaRPr lang="en-US" dirty="0"/>
        </a:p>
      </dgm:t>
    </dgm:pt>
    <dgm:pt modelId="{6E93D56A-07F2-4ADB-987F-C72BF2F7B7D9}" type="parTrans" cxnId="{3E3203AE-593E-4F13-9226-9C5108D53E2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CE75178A-5271-4F3A-9FD1-38CBDFD49367}" type="sibTrans" cxnId="{3E3203AE-593E-4F13-9226-9C5108D53E23}">
      <dgm:prSet/>
      <dgm:spPr/>
      <dgm:t>
        <a:bodyPr/>
        <a:lstStyle/>
        <a:p>
          <a:endParaRPr lang="en-US"/>
        </a:p>
      </dgm:t>
    </dgm:pt>
    <dgm:pt modelId="{23D2C307-C54A-4874-8A36-2320E29E97A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MyService2</a:t>
          </a:r>
          <a:endParaRPr lang="en-US" dirty="0"/>
        </a:p>
      </dgm:t>
    </dgm:pt>
    <dgm:pt modelId="{9D41F169-2DA0-4B01-9EFB-A626E59FCFCB}" type="parTrans" cxnId="{F859ACF0-B89D-40A2-A60A-4D22DD2747A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BB535477-886E-486D-AC02-A634ABC68897}" type="sibTrans" cxnId="{F859ACF0-B89D-40A2-A60A-4D22DD2747A0}">
      <dgm:prSet/>
      <dgm:spPr/>
      <dgm:t>
        <a:bodyPr/>
        <a:lstStyle/>
        <a:p>
          <a:endParaRPr lang="en-US"/>
        </a:p>
      </dgm:t>
    </dgm:pt>
    <dgm:pt modelId="{26B9C3F0-3E04-4122-807B-A8A492F681C2}" type="pres">
      <dgm:prSet presAssocID="{54E17335-F771-4A7B-A7F7-D63F0E402E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FA3800-9571-4560-84A0-A0A0A1AF524D}" type="pres">
      <dgm:prSet presAssocID="{6C08F332-A980-4EB8-88FA-EC1BCB572EAE}" presName="root1" presStyleCnt="0"/>
      <dgm:spPr/>
    </dgm:pt>
    <dgm:pt modelId="{A30049E8-017F-4920-9261-8AF3B6D66E11}" type="pres">
      <dgm:prSet presAssocID="{6C08F332-A980-4EB8-88FA-EC1BCB572E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3F3F05-416C-4F65-B645-24F56C35C685}" type="pres">
      <dgm:prSet presAssocID="{6C08F332-A980-4EB8-88FA-EC1BCB572EAE}" presName="level2hierChild" presStyleCnt="0"/>
      <dgm:spPr/>
    </dgm:pt>
    <dgm:pt modelId="{FD065788-5594-40C5-A5A0-C5A5B94128ED}" type="pres">
      <dgm:prSet presAssocID="{9964CDD4-67F0-46F6-A44A-F56A66489CD3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B4F9D3D6-A815-4851-B864-E6E49F961330}" type="pres">
      <dgm:prSet presAssocID="{9964CDD4-67F0-46F6-A44A-F56A66489CD3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4EB9103-EB6F-4231-9A9A-E2D153A0D9C3}" type="pres">
      <dgm:prSet presAssocID="{1A11949B-91DE-4F63-A2F5-A316DCAE7591}" presName="root2" presStyleCnt="0"/>
      <dgm:spPr/>
    </dgm:pt>
    <dgm:pt modelId="{248AD05E-6DE6-4BD6-9832-65611242D03A}" type="pres">
      <dgm:prSet presAssocID="{1A11949B-91DE-4F63-A2F5-A316DCAE759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B09B8-D503-489F-9AED-89E26CA098DC}" type="pres">
      <dgm:prSet presAssocID="{1A11949B-91DE-4F63-A2F5-A316DCAE7591}" presName="level3hierChild" presStyleCnt="0"/>
      <dgm:spPr/>
    </dgm:pt>
    <dgm:pt modelId="{9DFDB86F-2FC8-4E8A-8C6D-32073BF2EE6C}" type="pres">
      <dgm:prSet presAssocID="{6E93D56A-07F2-4ADB-987F-C72BF2F7B7D9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DC55AF5-E26A-4E6B-BBE7-EAEFE0C3F124}" type="pres">
      <dgm:prSet presAssocID="{6E93D56A-07F2-4ADB-987F-C72BF2F7B7D9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B3A7F89-F75B-4E5E-8751-44FAF761320C}" type="pres">
      <dgm:prSet presAssocID="{F6125043-5466-44CD-8D6E-16803E7A35FC}" presName="root2" presStyleCnt="0"/>
      <dgm:spPr/>
    </dgm:pt>
    <dgm:pt modelId="{E0EE003C-22EE-4E0D-8790-DF608DDA1DC3}" type="pres">
      <dgm:prSet presAssocID="{F6125043-5466-44CD-8D6E-16803E7A3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8A303-A377-44ED-B2E9-035711E6A44E}" type="pres">
      <dgm:prSet presAssocID="{F6125043-5466-44CD-8D6E-16803E7A35FC}" presName="level3hierChild" presStyleCnt="0"/>
      <dgm:spPr/>
    </dgm:pt>
    <dgm:pt modelId="{BBBED8C9-3561-4A5E-BFF7-27EE0328861B}" type="pres">
      <dgm:prSet presAssocID="{9D41F169-2DA0-4B01-9EFB-A626E59FCFC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0FE70D8-C8D8-4886-9ED6-D9F1F983A8C0}" type="pres">
      <dgm:prSet presAssocID="{9D41F169-2DA0-4B01-9EFB-A626E59FCFC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AB641CE-4C6B-4F8F-95D8-C9C795AC43CD}" type="pres">
      <dgm:prSet presAssocID="{23D2C307-C54A-4874-8A36-2320E29E97AE}" presName="root2" presStyleCnt="0"/>
      <dgm:spPr/>
    </dgm:pt>
    <dgm:pt modelId="{295D7369-0B48-4B40-B51A-2DA357A6E1A9}" type="pres">
      <dgm:prSet presAssocID="{23D2C307-C54A-4874-8A36-2320E29E97A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684CC-E73B-43CA-BC68-85A142A1D2DD}" type="pres">
      <dgm:prSet presAssocID="{23D2C307-C54A-4874-8A36-2320E29E97AE}" presName="level3hierChild" presStyleCnt="0"/>
      <dgm:spPr/>
    </dgm:pt>
  </dgm:ptLst>
  <dgm:cxnLst>
    <dgm:cxn modelId="{4389196E-C045-43B6-9260-4F8ACEA032B9}" type="presOf" srcId="{54E17335-F771-4A7B-A7F7-D63F0E402EFF}" destId="{26B9C3F0-3E04-4122-807B-A8A492F681C2}" srcOrd="0" destOrd="0" presId="urn:microsoft.com/office/officeart/2005/8/layout/hierarchy2"/>
    <dgm:cxn modelId="{E54DF062-40F8-423F-9608-E3F4C75FF49A}" type="presOf" srcId="{F6125043-5466-44CD-8D6E-16803E7A35FC}" destId="{E0EE003C-22EE-4E0D-8790-DF608DDA1DC3}" srcOrd="0" destOrd="0" presId="urn:microsoft.com/office/officeart/2005/8/layout/hierarchy2"/>
    <dgm:cxn modelId="{3E3203AE-593E-4F13-9226-9C5108D53E23}" srcId="{1A11949B-91DE-4F63-A2F5-A316DCAE7591}" destId="{F6125043-5466-44CD-8D6E-16803E7A35FC}" srcOrd="0" destOrd="0" parTransId="{6E93D56A-07F2-4ADB-987F-C72BF2F7B7D9}" sibTransId="{CE75178A-5271-4F3A-9FD1-38CBDFD49367}"/>
    <dgm:cxn modelId="{3978197F-1A09-4EFA-951C-A6F8A23C53C9}" srcId="{6C08F332-A980-4EB8-88FA-EC1BCB572EAE}" destId="{1A11949B-91DE-4F63-A2F5-A316DCAE7591}" srcOrd="0" destOrd="0" parTransId="{9964CDD4-67F0-46F6-A44A-F56A66489CD3}" sibTransId="{D3537FCF-C19D-4E2D-A207-AE491F391D0E}"/>
    <dgm:cxn modelId="{5D86C7E5-910C-4DED-A570-5A9CB90A89FF}" type="presOf" srcId="{6E93D56A-07F2-4ADB-987F-C72BF2F7B7D9}" destId="{9DFDB86F-2FC8-4E8A-8C6D-32073BF2EE6C}" srcOrd="0" destOrd="0" presId="urn:microsoft.com/office/officeart/2005/8/layout/hierarchy2"/>
    <dgm:cxn modelId="{4BEB5CB4-C893-4ADC-BA5D-79E6916E4EE5}" srcId="{54E17335-F771-4A7B-A7F7-D63F0E402EFF}" destId="{6C08F332-A980-4EB8-88FA-EC1BCB572EAE}" srcOrd="0" destOrd="0" parTransId="{6C520E1F-0A75-43C9-9F3F-060A9980A2AD}" sibTransId="{F9180221-2903-4D89-90F8-6C4C398DC834}"/>
    <dgm:cxn modelId="{3F4D9E65-B2B4-48C7-8644-0D3E852E7983}" type="presOf" srcId="{23D2C307-C54A-4874-8A36-2320E29E97AE}" destId="{295D7369-0B48-4B40-B51A-2DA357A6E1A9}" srcOrd="0" destOrd="0" presId="urn:microsoft.com/office/officeart/2005/8/layout/hierarchy2"/>
    <dgm:cxn modelId="{278C9AAE-6920-48EF-ABCE-F4D2A7788320}" type="presOf" srcId="{9964CDD4-67F0-46F6-A44A-F56A66489CD3}" destId="{FD065788-5594-40C5-A5A0-C5A5B94128ED}" srcOrd="0" destOrd="0" presId="urn:microsoft.com/office/officeart/2005/8/layout/hierarchy2"/>
    <dgm:cxn modelId="{DC1721BB-808D-4E5E-8E81-1E2911C417C5}" type="presOf" srcId="{6C08F332-A980-4EB8-88FA-EC1BCB572EAE}" destId="{A30049E8-017F-4920-9261-8AF3B6D66E11}" srcOrd="0" destOrd="0" presId="urn:microsoft.com/office/officeart/2005/8/layout/hierarchy2"/>
    <dgm:cxn modelId="{2A1DA985-A24B-4ADB-ABEE-1B11EE88BAB9}" type="presOf" srcId="{1A11949B-91DE-4F63-A2F5-A316DCAE7591}" destId="{248AD05E-6DE6-4BD6-9832-65611242D03A}" srcOrd="0" destOrd="0" presId="urn:microsoft.com/office/officeart/2005/8/layout/hierarchy2"/>
    <dgm:cxn modelId="{46B01081-241C-464F-8C9D-20D6166FCACF}" type="presOf" srcId="{9964CDD4-67F0-46F6-A44A-F56A66489CD3}" destId="{B4F9D3D6-A815-4851-B864-E6E49F961330}" srcOrd="1" destOrd="0" presId="urn:microsoft.com/office/officeart/2005/8/layout/hierarchy2"/>
    <dgm:cxn modelId="{F859ACF0-B89D-40A2-A60A-4D22DD2747A0}" srcId="{1A11949B-91DE-4F63-A2F5-A316DCAE7591}" destId="{23D2C307-C54A-4874-8A36-2320E29E97AE}" srcOrd="1" destOrd="0" parTransId="{9D41F169-2DA0-4B01-9EFB-A626E59FCFCB}" sibTransId="{BB535477-886E-486D-AC02-A634ABC68897}"/>
    <dgm:cxn modelId="{35B9748F-08BB-4C13-A087-831649E72EDC}" type="presOf" srcId="{9D41F169-2DA0-4B01-9EFB-A626E59FCFCB}" destId="{40FE70D8-C8D8-4886-9ED6-D9F1F983A8C0}" srcOrd="1" destOrd="0" presId="urn:microsoft.com/office/officeart/2005/8/layout/hierarchy2"/>
    <dgm:cxn modelId="{809D6FF3-2DA4-4A23-8605-C9DDB22EBB09}" type="presOf" srcId="{6E93D56A-07F2-4ADB-987F-C72BF2F7B7D9}" destId="{1DC55AF5-E26A-4E6B-BBE7-EAEFE0C3F124}" srcOrd="1" destOrd="0" presId="urn:microsoft.com/office/officeart/2005/8/layout/hierarchy2"/>
    <dgm:cxn modelId="{E3022094-B31B-4A9E-9947-452946286E6F}" type="presOf" srcId="{9D41F169-2DA0-4B01-9EFB-A626E59FCFCB}" destId="{BBBED8C9-3561-4A5E-BFF7-27EE0328861B}" srcOrd="0" destOrd="0" presId="urn:microsoft.com/office/officeart/2005/8/layout/hierarchy2"/>
    <dgm:cxn modelId="{505DC7CC-44EA-45BD-ADE4-7353503DA916}" type="presParOf" srcId="{26B9C3F0-3E04-4122-807B-A8A492F681C2}" destId="{EEFA3800-9571-4560-84A0-A0A0A1AF524D}" srcOrd="0" destOrd="0" presId="urn:microsoft.com/office/officeart/2005/8/layout/hierarchy2"/>
    <dgm:cxn modelId="{5422A199-CFF3-4956-9FAB-D2A4A831B2EE}" type="presParOf" srcId="{EEFA3800-9571-4560-84A0-A0A0A1AF524D}" destId="{A30049E8-017F-4920-9261-8AF3B6D66E11}" srcOrd="0" destOrd="0" presId="urn:microsoft.com/office/officeart/2005/8/layout/hierarchy2"/>
    <dgm:cxn modelId="{C2DCCA19-4CAE-4A8A-9C21-686957F339CD}" type="presParOf" srcId="{EEFA3800-9571-4560-84A0-A0A0A1AF524D}" destId="{A83F3F05-416C-4F65-B645-24F56C35C685}" srcOrd="1" destOrd="0" presId="urn:microsoft.com/office/officeart/2005/8/layout/hierarchy2"/>
    <dgm:cxn modelId="{0B27B397-272B-485D-A274-B55F6D3E2166}" type="presParOf" srcId="{A83F3F05-416C-4F65-B645-24F56C35C685}" destId="{FD065788-5594-40C5-A5A0-C5A5B94128ED}" srcOrd="0" destOrd="0" presId="urn:microsoft.com/office/officeart/2005/8/layout/hierarchy2"/>
    <dgm:cxn modelId="{0700C8DC-9FFE-4F88-8BA9-6D3D3AB04CAE}" type="presParOf" srcId="{FD065788-5594-40C5-A5A0-C5A5B94128ED}" destId="{B4F9D3D6-A815-4851-B864-E6E49F961330}" srcOrd="0" destOrd="0" presId="urn:microsoft.com/office/officeart/2005/8/layout/hierarchy2"/>
    <dgm:cxn modelId="{C7169908-AC80-458C-A71B-2791BD74E2AB}" type="presParOf" srcId="{A83F3F05-416C-4F65-B645-24F56C35C685}" destId="{B4EB9103-EB6F-4231-9A9A-E2D153A0D9C3}" srcOrd="1" destOrd="0" presId="urn:microsoft.com/office/officeart/2005/8/layout/hierarchy2"/>
    <dgm:cxn modelId="{4360447A-A2EE-44A9-BB81-116625FB2202}" type="presParOf" srcId="{B4EB9103-EB6F-4231-9A9A-E2D153A0D9C3}" destId="{248AD05E-6DE6-4BD6-9832-65611242D03A}" srcOrd="0" destOrd="0" presId="urn:microsoft.com/office/officeart/2005/8/layout/hierarchy2"/>
    <dgm:cxn modelId="{1F8248D7-5072-408C-BF71-4AF5FC151BBD}" type="presParOf" srcId="{B4EB9103-EB6F-4231-9A9A-E2D153A0D9C3}" destId="{0BEB09B8-D503-489F-9AED-89E26CA098DC}" srcOrd="1" destOrd="0" presId="urn:microsoft.com/office/officeart/2005/8/layout/hierarchy2"/>
    <dgm:cxn modelId="{EEC85C03-32BE-4709-B9C6-8AF358065922}" type="presParOf" srcId="{0BEB09B8-D503-489F-9AED-89E26CA098DC}" destId="{9DFDB86F-2FC8-4E8A-8C6D-32073BF2EE6C}" srcOrd="0" destOrd="0" presId="urn:microsoft.com/office/officeart/2005/8/layout/hierarchy2"/>
    <dgm:cxn modelId="{2F35EFDA-B008-4A8A-85C0-14A6DA08D045}" type="presParOf" srcId="{9DFDB86F-2FC8-4E8A-8C6D-32073BF2EE6C}" destId="{1DC55AF5-E26A-4E6B-BBE7-EAEFE0C3F124}" srcOrd="0" destOrd="0" presId="urn:microsoft.com/office/officeart/2005/8/layout/hierarchy2"/>
    <dgm:cxn modelId="{A158D447-D21C-447A-AE1A-4DBBA4E13B96}" type="presParOf" srcId="{0BEB09B8-D503-489F-9AED-89E26CA098DC}" destId="{AB3A7F89-F75B-4E5E-8751-44FAF761320C}" srcOrd="1" destOrd="0" presId="urn:microsoft.com/office/officeart/2005/8/layout/hierarchy2"/>
    <dgm:cxn modelId="{BC0C8180-AFF1-4079-9CE5-83DB47D97208}" type="presParOf" srcId="{AB3A7F89-F75B-4E5E-8751-44FAF761320C}" destId="{E0EE003C-22EE-4E0D-8790-DF608DDA1DC3}" srcOrd="0" destOrd="0" presId="urn:microsoft.com/office/officeart/2005/8/layout/hierarchy2"/>
    <dgm:cxn modelId="{F1D2711C-76E1-4465-8FD7-0DFA89728F5E}" type="presParOf" srcId="{AB3A7F89-F75B-4E5E-8751-44FAF761320C}" destId="{39D8A303-A377-44ED-B2E9-035711E6A44E}" srcOrd="1" destOrd="0" presId="urn:microsoft.com/office/officeart/2005/8/layout/hierarchy2"/>
    <dgm:cxn modelId="{A67FF8AD-0C20-4D7A-ADF1-F3E47A6E5C5A}" type="presParOf" srcId="{0BEB09B8-D503-489F-9AED-89E26CA098DC}" destId="{BBBED8C9-3561-4A5E-BFF7-27EE0328861B}" srcOrd="2" destOrd="0" presId="urn:microsoft.com/office/officeart/2005/8/layout/hierarchy2"/>
    <dgm:cxn modelId="{2C5212BA-A7A5-46AF-867B-FDE7EB1DDFB0}" type="presParOf" srcId="{BBBED8C9-3561-4A5E-BFF7-27EE0328861B}" destId="{40FE70D8-C8D8-4886-9ED6-D9F1F983A8C0}" srcOrd="0" destOrd="0" presId="urn:microsoft.com/office/officeart/2005/8/layout/hierarchy2"/>
    <dgm:cxn modelId="{49412308-285C-4323-B0C1-5B6B5276571B}" type="presParOf" srcId="{0BEB09B8-D503-489F-9AED-89E26CA098DC}" destId="{AAB641CE-4C6B-4F8F-95D8-C9C795AC43CD}" srcOrd="3" destOrd="0" presId="urn:microsoft.com/office/officeart/2005/8/layout/hierarchy2"/>
    <dgm:cxn modelId="{C27F7CE0-9DA1-4EEF-8E9C-4BA0FD69CA4F}" type="presParOf" srcId="{AAB641CE-4C6B-4F8F-95D8-C9C795AC43CD}" destId="{295D7369-0B48-4B40-B51A-2DA357A6E1A9}" srcOrd="0" destOrd="0" presId="urn:microsoft.com/office/officeart/2005/8/layout/hierarchy2"/>
    <dgm:cxn modelId="{F181C6C3-0ABE-4100-B851-A3845CAF7F84}" type="presParOf" srcId="{AAB641CE-4C6B-4F8F-95D8-C9C795AC43CD}" destId="{9BD684CC-E73B-43CA-BC68-85A142A1D2D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0049E8-017F-4920-9261-8AF3B6D66E11}">
      <dsp:nvSpPr>
        <dsp:cNvPr id="0" name=""/>
        <dsp:cNvSpPr/>
      </dsp:nvSpPr>
      <dsp:spPr>
        <a:xfrm>
          <a:off x="595" y="891083"/>
          <a:ext cx="2125265" cy="10626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5000"/>
                <a:shade val="85000"/>
                <a:satMod val="230000"/>
              </a:schemeClr>
            </a:gs>
            <a:gs pos="25000">
              <a:schemeClr val="accent1">
                <a:tint val="90000"/>
                <a:shade val="70000"/>
                <a:satMod val="220000"/>
              </a:schemeClr>
            </a:gs>
            <a:gs pos="50000">
              <a:schemeClr val="accent1">
                <a:tint val="90000"/>
                <a:shade val="58000"/>
                <a:satMod val="225000"/>
              </a:schemeClr>
            </a:gs>
            <a:gs pos="65000">
              <a:schemeClr val="accent1">
                <a:tint val="90000"/>
                <a:shade val="58000"/>
                <a:satMod val="225000"/>
              </a:schemeClr>
            </a:gs>
            <a:gs pos="80000">
              <a:schemeClr val="accent1">
                <a:tint val="90000"/>
                <a:shade val="69000"/>
                <a:satMod val="220000"/>
              </a:schemeClr>
            </a:gs>
            <a:gs pos="100000">
              <a:schemeClr val="accent1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WorkflowRuntime</a:t>
          </a:r>
          <a:endParaRPr lang="en-US" sz="1500" kern="1200" dirty="0"/>
        </a:p>
      </dsp:txBody>
      <dsp:txXfrm>
        <a:off x="595" y="891083"/>
        <a:ext cx="2125265" cy="1062632"/>
      </dsp:txXfrm>
    </dsp:sp>
    <dsp:sp modelId="{FD065788-5594-40C5-A5A0-C5A5B94128ED}">
      <dsp:nvSpPr>
        <dsp:cNvPr id="0" name=""/>
        <dsp:cNvSpPr/>
      </dsp:nvSpPr>
      <dsp:spPr>
        <a:xfrm>
          <a:off x="2125860" y="1388781"/>
          <a:ext cx="850106" cy="67236"/>
        </a:xfrm>
        <a:custGeom>
          <a:avLst/>
          <a:gdLst/>
          <a:ahLst/>
          <a:cxnLst/>
          <a:rect l="0" t="0" r="0" b="0"/>
          <a:pathLst>
            <a:path>
              <a:moveTo>
                <a:pt x="0" y="33618"/>
              </a:moveTo>
              <a:lnTo>
                <a:pt x="850106" y="3361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headEnd type="none"/>
          <a:tailEnd type="triangle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9661" y="1401147"/>
        <a:ext cx="42505" cy="42505"/>
      </dsp:txXfrm>
    </dsp:sp>
    <dsp:sp modelId="{248AD05E-6DE6-4BD6-9832-65611242D03A}">
      <dsp:nvSpPr>
        <dsp:cNvPr id="0" name=""/>
        <dsp:cNvSpPr/>
      </dsp:nvSpPr>
      <dsp:spPr>
        <a:xfrm>
          <a:off x="2975967" y="891083"/>
          <a:ext cx="2125265" cy="10626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5000"/>
                <a:shade val="85000"/>
                <a:satMod val="230000"/>
              </a:schemeClr>
            </a:gs>
            <a:gs pos="25000">
              <a:schemeClr val="accent1">
                <a:tint val="90000"/>
                <a:shade val="70000"/>
                <a:satMod val="220000"/>
              </a:schemeClr>
            </a:gs>
            <a:gs pos="50000">
              <a:schemeClr val="accent1">
                <a:tint val="90000"/>
                <a:shade val="58000"/>
                <a:satMod val="225000"/>
              </a:schemeClr>
            </a:gs>
            <a:gs pos="65000">
              <a:schemeClr val="accent1">
                <a:tint val="90000"/>
                <a:shade val="58000"/>
                <a:satMod val="225000"/>
              </a:schemeClr>
            </a:gs>
            <a:gs pos="80000">
              <a:schemeClr val="accent1">
                <a:tint val="90000"/>
                <a:shade val="69000"/>
                <a:satMod val="220000"/>
              </a:schemeClr>
            </a:gs>
            <a:gs pos="100000">
              <a:schemeClr val="accent1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ExternalDataExchange Service</a:t>
          </a:r>
          <a:endParaRPr lang="en-US" sz="1500" kern="1200" dirty="0"/>
        </a:p>
      </dsp:txBody>
      <dsp:txXfrm>
        <a:off x="2975967" y="891083"/>
        <a:ext cx="2125265" cy="1062632"/>
      </dsp:txXfrm>
    </dsp:sp>
    <dsp:sp modelId="{9DFDB86F-2FC8-4E8A-8C6D-32073BF2EE6C}">
      <dsp:nvSpPr>
        <dsp:cNvPr id="0" name=""/>
        <dsp:cNvSpPr/>
      </dsp:nvSpPr>
      <dsp:spPr>
        <a:xfrm rot="19457599">
          <a:off x="5002831" y="1083274"/>
          <a:ext cx="1046909" cy="67236"/>
        </a:xfrm>
        <a:custGeom>
          <a:avLst/>
          <a:gdLst/>
          <a:ahLst/>
          <a:cxnLst/>
          <a:rect l="0" t="0" r="0" b="0"/>
          <a:pathLst>
            <a:path>
              <a:moveTo>
                <a:pt x="0" y="33618"/>
              </a:moveTo>
              <a:lnTo>
                <a:pt x="1046909" y="3361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headEnd type="none"/>
          <a:tailEnd type="triangle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500113" y="1090720"/>
        <a:ext cx="52345" cy="52345"/>
      </dsp:txXfrm>
    </dsp:sp>
    <dsp:sp modelId="{E0EE003C-22EE-4E0D-8790-DF608DDA1DC3}">
      <dsp:nvSpPr>
        <dsp:cNvPr id="0" name=""/>
        <dsp:cNvSpPr/>
      </dsp:nvSpPr>
      <dsp:spPr>
        <a:xfrm>
          <a:off x="5951339" y="280069"/>
          <a:ext cx="2125265" cy="10626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5000"/>
                <a:shade val="85000"/>
                <a:satMod val="230000"/>
              </a:schemeClr>
            </a:gs>
            <a:gs pos="25000">
              <a:schemeClr val="accent1">
                <a:tint val="90000"/>
                <a:shade val="70000"/>
                <a:satMod val="220000"/>
              </a:schemeClr>
            </a:gs>
            <a:gs pos="50000">
              <a:schemeClr val="accent1">
                <a:tint val="90000"/>
                <a:shade val="58000"/>
                <a:satMod val="225000"/>
              </a:schemeClr>
            </a:gs>
            <a:gs pos="65000">
              <a:schemeClr val="accent1">
                <a:tint val="90000"/>
                <a:shade val="58000"/>
                <a:satMod val="225000"/>
              </a:schemeClr>
            </a:gs>
            <a:gs pos="80000">
              <a:schemeClr val="accent1">
                <a:tint val="90000"/>
                <a:shade val="69000"/>
                <a:satMod val="220000"/>
              </a:schemeClr>
            </a:gs>
            <a:gs pos="100000">
              <a:schemeClr val="accent1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MyService1</a:t>
          </a:r>
          <a:endParaRPr lang="en-US" sz="1500" kern="1200" dirty="0"/>
        </a:p>
      </dsp:txBody>
      <dsp:txXfrm>
        <a:off x="5951339" y="280069"/>
        <a:ext cx="2125265" cy="1062632"/>
      </dsp:txXfrm>
    </dsp:sp>
    <dsp:sp modelId="{BBBED8C9-3561-4A5E-BFF7-27EE0328861B}">
      <dsp:nvSpPr>
        <dsp:cNvPr id="0" name=""/>
        <dsp:cNvSpPr/>
      </dsp:nvSpPr>
      <dsp:spPr>
        <a:xfrm rot="2142401">
          <a:off x="5002831" y="1694288"/>
          <a:ext cx="1046909" cy="67236"/>
        </a:xfrm>
        <a:custGeom>
          <a:avLst/>
          <a:gdLst/>
          <a:ahLst/>
          <a:cxnLst/>
          <a:rect l="0" t="0" r="0" b="0"/>
          <a:pathLst>
            <a:path>
              <a:moveTo>
                <a:pt x="0" y="33618"/>
              </a:moveTo>
              <a:lnTo>
                <a:pt x="1046909" y="3361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headEnd type="none"/>
          <a:tailEnd type="triangle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500113" y="1701734"/>
        <a:ext cx="52345" cy="52345"/>
      </dsp:txXfrm>
    </dsp:sp>
    <dsp:sp modelId="{295D7369-0B48-4B40-B51A-2DA357A6E1A9}">
      <dsp:nvSpPr>
        <dsp:cNvPr id="0" name=""/>
        <dsp:cNvSpPr/>
      </dsp:nvSpPr>
      <dsp:spPr>
        <a:xfrm>
          <a:off x="5951339" y="1502097"/>
          <a:ext cx="2125265" cy="10626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5000"/>
                <a:shade val="85000"/>
                <a:satMod val="230000"/>
              </a:schemeClr>
            </a:gs>
            <a:gs pos="25000">
              <a:schemeClr val="accent1">
                <a:tint val="90000"/>
                <a:shade val="70000"/>
                <a:satMod val="220000"/>
              </a:schemeClr>
            </a:gs>
            <a:gs pos="50000">
              <a:schemeClr val="accent1">
                <a:tint val="90000"/>
                <a:shade val="58000"/>
                <a:satMod val="225000"/>
              </a:schemeClr>
            </a:gs>
            <a:gs pos="65000">
              <a:schemeClr val="accent1">
                <a:tint val="90000"/>
                <a:shade val="58000"/>
                <a:satMod val="225000"/>
              </a:schemeClr>
            </a:gs>
            <a:gs pos="80000">
              <a:schemeClr val="accent1">
                <a:tint val="90000"/>
                <a:shade val="69000"/>
                <a:satMod val="220000"/>
              </a:schemeClr>
            </a:gs>
            <a:gs pos="100000">
              <a:schemeClr val="accent1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MyService2</a:t>
          </a:r>
          <a:endParaRPr lang="en-US" sz="1500" kern="1200" dirty="0"/>
        </a:p>
      </dsp:txBody>
      <dsp:txXfrm>
        <a:off x="5951339" y="1502097"/>
        <a:ext cx="2125265" cy="1062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all actions have occurred</a:t>
            </a:r>
            <a:r>
              <a:rPr lang="en-US" baseline="0" dirty="0" smtClean="0"/>
              <a:t> on state transitions.  What about actions that occur on entry and exit to the state?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into discussion on transactions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If the event is raised</a:t>
            </a:r>
            <a:r>
              <a:rPr lang="en-US" baseline="0" dirty="0" smtClean="0"/>
              <a:t> with a sender other than null, the message will not be delivered.  This is an annoying detail that will drive you crazy if you’re not aware of it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the key word</a:t>
            </a:r>
            <a:r>
              <a:rPr lang="en-US" baseline="0" dirty="0" smtClean="0"/>
              <a:t> Waits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primary goal of this slide is to introduce the concept of tagging an outgoing message and correlating it with an incoming message.  An example to</a:t>
            </a:r>
            <a:r>
              <a:rPr lang="en-US" baseline="0" dirty="0" smtClean="0"/>
              <a:t> use would be a busload of people going to a show and checking their coats.  Even though they all have a bus ticket to associate them with their bus (workflow) they will each need their own coat check ticket to identify their coat (activity instance).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[</a:t>
            </a:r>
            <a:r>
              <a:rPr lang="en-US" baseline="0" dirty="0" err="1" smtClean="0"/>
              <a:t>CorrelationParameter</a:t>
            </a:r>
            <a:r>
              <a:rPr lang="en-US" baseline="0" dirty="0" smtClean="0"/>
              <a:t>(‘’)]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CorrelationInitializer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CorrelationAlias</a:t>
            </a:r>
            <a:r>
              <a:rPr lang="en-US" baseline="0" dirty="0" smtClean="0"/>
              <a:t>(“”, “”)]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workflows</a:t>
            </a:r>
            <a:r>
              <a:rPr lang="en-US" baseline="0" dirty="0" smtClean="0"/>
              <a:t> are conceptually simple but don’t model how humans work.  Humans need to be forced into structure sometimes, but they also need to be allowed to skip back a few steps and perform some actions at any time.  The concept of canceling or backing up aren’t simple to implement in the sequential model.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Understanding the Windows Workflow Foundation Runtime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Windows Workflow Foundation Runtime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CallExternalMethodActivity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Calls external method by defining</a:t>
            </a:r>
          </a:p>
          <a:p>
            <a:pPr lvl="1"/>
            <a:r>
              <a:rPr lang="en-US" dirty="0" smtClean="0"/>
              <a:t>The interface to use – </a:t>
            </a:r>
            <a:r>
              <a:rPr lang="en-US" dirty="0" err="1" smtClean="0"/>
              <a:t>InterfaceType</a:t>
            </a:r>
            <a:endParaRPr lang="en-US" dirty="0" smtClean="0"/>
          </a:p>
          <a:p>
            <a:pPr lvl="1"/>
            <a:r>
              <a:rPr lang="en-US" dirty="0" smtClean="0"/>
              <a:t>The method</a:t>
            </a:r>
            <a:r>
              <a:rPr lang="en-US" baseline="0" dirty="0" smtClean="0"/>
              <a:t> to call – </a:t>
            </a:r>
            <a:r>
              <a:rPr lang="en-US" baseline="0" dirty="0" err="1" smtClean="0"/>
              <a:t>MethodName</a:t>
            </a:r>
            <a:endParaRPr lang="en-US" baseline="0" dirty="0" smtClean="0"/>
          </a:p>
          <a:p>
            <a:pPr lvl="1"/>
            <a:r>
              <a:rPr lang="en-US" baseline="0" dirty="0" smtClean="0"/>
              <a:t>Any properties defined by the method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13620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581400"/>
            <a:ext cx="1552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267200"/>
            <a:ext cx="4238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3962400" y="4419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4038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HandleExternalEventActivity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b="1" i="1" dirty="0" smtClean="0"/>
              <a:t>Waits</a:t>
            </a:r>
            <a:r>
              <a:rPr lang="en-US" dirty="0" smtClean="0"/>
              <a:t> for an</a:t>
            </a:r>
            <a:r>
              <a:rPr lang="en-US" baseline="0" dirty="0" smtClean="0"/>
              <a:t> external event by defining:</a:t>
            </a:r>
          </a:p>
          <a:p>
            <a:pPr lvl="1"/>
            <a:r>
              <a:rPr lang="en-US" dirty="0" smtClean="0"/>
              <a:t>The interface to use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InterfaceType</a:t>
            </a:r>
            <a:endParaRPr lang="en-US" baseline="0" dirty="0" smtClean="0"/>
          </a:p>
          <a:p>
            <a:pPr lvl="1"/>
            <a:r>
              <a:rPr lang="en-US" baseline="0" dirty="0" smtClean="0"/>
              <a:t>The event to wait for - </a:t>
            </a:r>
            <a:r>
              <a:rPr lang="en-US" baseline="0" dirty="0" err="1" smtClean="0"/>
              <a:t>EventName</a:t>
            </a:r>
            <a:endParaRPr lang="en-US" baseline="0" dirty="0" smtClean="0"/>
          </a:p>
          <a:p>
            <a:pPr lvl="1"/>
            <a:r>
              <a:rPr lang="en-US" baseline="0" dirty="0" smtClean="0"/>
              <a:t>Any parameters provided with the event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581400"/>
            <a:ext cx="15430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4267200"/>
            <a:ext cx="42291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286000" y="4038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4419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ExternalDataExchange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4191000" cy="494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1447800"/>
            <a:ext cx="4038600" cy="5181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76400"/>
          </a:xfrm>
        </p:spPr>
        <p:txBody>
          <a:bodyPr/>
          <a:lstStyle/>
          <a:p>
            <a:r>
              <a:rPr lang="en-US" dirty="0" smtClean="0"/>
              <a:t>What if the workflow</a:t>
            </a:r>
            <a:r>
              <a:rPr lang="en-US" baseline="0" dirty="0" smtClean="0"/>
              <a:t> receives multiple events</a:t>
            </a:r>
          </a:p>
          <a:p>
            <a:pPr lvl="1"/>
            <a:r>
              <a:rPr lang="en-US" dirty="0" smtClean="0"/>
              <a:t>Which waiting activity receives the event?</a:t>
            </a:r>
          </a:p>
          <a:p>
            <a:pPr lvl="1"/>
            <a:r>
              <a:rPr lang="en-US" dirty="0" smtClean="0"/>
              <a:t>Some way is needed to relate an event to an activity</a:t>
            </a:r>
          </a:p>
        </p:txBody>
      </p: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57600"/>
            <a:ext cx="374025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ft Arrow 4"/>
          <p:cNvSpPr/>
          <p:nvPr/>
        </p:nvSpPr>
        <p:spPr>
          <a:xfrm>
            <a:off x="685800" y="4114800"/>
            <a:ext cx="1588008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1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flipH="1">
            <a:off x="6400800" y="4114800"/>
            <a:ext cx="1600200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2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flipH="1">
            <a:off x="762000" y="5486400"/>
            <a:ext cx="1600200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1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324600" y="5486400"/>
            <a:ext cx="1588008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971800"/>
            <a:ext cx="12954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2971800"/>
            <a:ext cx="12954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Id: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4876800"/>
            <a:ext cx="1371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Correlation Token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409700" y="537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409700" y="46863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7000" y="4876800"/>
            <a:ext cx="1371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Correlation Token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7048500" y="537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7048500" y="46863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Attributes applied to ExternalDataExchange interface</a:t>
            </a:r>
          </a:p>
          <a:p>
            <a:pPr lvl="1"/>
            <a:r>
              <a:rPr lang="en-US" dirty="0" smtClean="0"/>
              <a:t>Define the parameter used for correlation</a:t>
            </a:r>
          </a:p>
          <a:p>
            <a:pPr lvl="1"/>
            <a:r>
              <a:rPr lang="en-US" dirty="0" smtClean="0"/>
              <a:t>Defines how a method initializes the correlation</a:t>
            </a:r>
          </a:p>
          <a:p>
            <a:pPr lvl="1"/>
            <a:r>
              <a:rPr lang="en-US" dirty="0" smtClean="0"/>
              <a:t>Defines how an event relates to another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038600"/>
            <a:ext cx="86106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ExternalDataExchange</a:t>
            </a:r>
            <a:r>
              <a:rPr lang="en-US" sz="1600" b="1" dirty="0" smtClean="0">
                <a:latin typeface="Lucida Console" pitchFamily="49" charset="0"/>
              </a:rPr>
              <a:t>]</a:t>
            </a:r>
          </a:p>
          <a:p>
            <a:r>
              <a:rPr lang="en-US" sz="1600" b="1" dirty="0" smtClean="0">
                <a:latin typeface="Lucida Console" pitchFamily="49" charset="0"/>
              </a:rPr>
              <a:t>[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CorrelationParameter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Lucida Console" pitchFamily="49" charset="0"/>
              </a:rPr>
              <a:t>timerId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"</a:t>
            </a:r>
            <a:r>
              <a:rPr lang="en-US" sz="1600" b="1" dirty="0" smtClean="0">
                <a:latin typeface="Lucida Console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public interface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ICorrelatedTimerService</a:t>
            </a:r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latin typeface="Lucida Console" pitchFamily="49" charset="0"/>
              </a:rPr>
              <a:t>[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CorrelationAlias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Lucida Console" pitchFamily="49" charset="0"/>
              </a:rPr>
              <a:t>timerId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"</a:t>
            </a:r>
            <a:r>
              <a:rPr lang="en-US" sz="1600" b="1" dirty="0" smtClean="0">
                <a:latin typeface="Lucida Console" pitchFamily="49" charset="0"/>
              </a:rPr>
              <a:t>,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 "</a:t>
            </a:r>
            <a:r>
              <a:rPr lang="en-US" sz="1600" b="1" dirty="0" err="1" smtClean="0">
                <a:solidFill>
                  <a:srgbClr val="A31515"/>
                </a:solidFill>
                <a:latin typeface="Lucida Console" pitchFamily="49" charset="0"/>
              </a:rPr>
              <a:t>e.TimerId</a:t>
            </a:r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"</a:t>
            </a:r>
            <a:r>
              <a:rPr lang="en-US" sz="1600" b="1" dirty="0" smtClean="0">
                <a:latin typeface="Lucida Console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event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EventHandler</a:t>
            </a:r>
            <a:r>
              <a:rPr lang="en-US" sz="1600" b="1" dirty="0" smtClean="0">
                <a:latin typeface="Lucida Console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TimerEventArgs</a:t>
            </a:r>
            <a:r>
              <a:rPr lang="en-US" sz="1600" b="1" dirty="0" smtClean="0">
                <a:latin typeface="Lucida Console" pitchFamily="49" charset="0"/>
              </a:rPr>
              <a:t>&gt; Complete;</a:t>
            </a:r>
          </a:p>
          <a:p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latin typeface="Lucida Console" pitchFamily="49" charset="0"/>
              </a:rPr>
              <a:t>[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CorrelationInitializer</a:t>
            </a:r>
            <a:r>
              <a:rPr lang="en-US" sz="1600" b="1" dirty="0" smtClean="0">
                <a:latin typeface="Lucida Console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sz="1600" b="1" dirty="0" err="1" smtClean="0">
                <a:latin typeface="Lucida Console" pitchFamily="49" charset="0"/>
              </a:rPr>
              <a:t>StartTimer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600" b="1" dirty="0" err="1" smtClean="0">
                <a:latin typeface="Lucida Console" pitchFamily="49" charset="0"/>
              </a:rPr>
              <a:t>timerId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delay);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CorrelatedTokens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828800"/>
          </a:xfrm>
        </p:spPr>
        <p:txBody>
          <a:bodyPr/>
          <a:lstStyle/>
          <a:p>
            <a:r>
              <a:rPr lang="en-US" dirty="0" smtClean="0"/>
              <a:t>Correlated activities need a way to connect</a:t>
            </a:r>
          </a:p>
          <a:p>
            <a:pPr lvl="1"/>
            <a:r>
              <a:rPr lang="en-US" dirty="0" err="1" smtClean="0"/>
              <a:t>CorrelationInitializers</a:t>
            </a:r>
            <a:r>
              <a:rPr lang="en-US" dirty="0" smtClean="0"/>
              <a:t> create or assign tokens</a:t>
            </a:r>
          </a:p>
          <a:p>
            <a:pPr lvl="1"/>
            <a:r>
              <a:rPr lang="en-US" dirty="0" smtClean="0"/>
              <a:t>Token used on event activities to define relationship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971800"/>
            <a:ext cx="214104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285196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648200"/>
            <a:ext cx="2819400" cy="19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3124200" y="3962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49530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Demo: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447800"/>
            <a:ext cx="40386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4191000" cy="494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Sequential Workflows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processes often:</a:t>
            </a:r>
          </a:p>
          <a:p>
            <a:pPr lvl="1"/>
            <a:r>
              <a:rPr lang="en-US" dirty="0" smtClean="0"/>
              <a:t>Stop while waiting for user interaction</a:t>
            </a:r>
          </a:p>
          <a:p>
            <a:pPr lvl="1"/>
            <a:r>
              <a:rPr lang="en-US" dirty="0" smtClean="0"/>
              <a:t>Start again on receipt of external events</a:t>
            </a:r>
          </a:p>
          <a:p>
            <a:pPr lvl="1"/>
            <a:r>
              <a:rPr lang="en-US" dirty="0" smtClean="0"/>
              <a:t>Skip steps when appropriate</a:t>
            </a:r>
          </a:p>
          <a:p>
            <a:pPr lvl="1"/>
            <a:r>
              <a:rPr lang="en-US" dirty="0" smtClean="0"/>
              <a:t>Go back to previous steps</a:t>
            </a:r>
          </a:p>
          <a:p>
            <a:endParaRPr lang="en-US" dirty="0" smtClean="0"/>
          </a:p>
          <a:p>
            <a:r>
              <a:rPr lang="en-US" dirty="0" smtClean="0"/>
              <a:t>Failings of sequential workflow</a:t>
            </a:r>
          </a:p>
          <a:p>
            <a:pPr lvl="1"/>
            <a:r>
              <a:rPr lang="en-US" dirty="0" smtClean="0"/>
              <a:t>Difficult to skip steps</a:t>
            </a:r>
          </a:p>
          <a:p>
            <a:pPr lvl="1"/>
            <a:r>
              <a:rPr lang="en-US" dirty="0" smtClean="0"/>
              <a:t>Difficult to go back to previous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Machine Workflow</a:t>
            </a:r>
            <a:endParaRPr lang="en-US" dirty="0" smtClean="0"/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Break processes into discrete states</a:t>
            </a:r>
          </a:p>
          <a:p>
            <a:pPr lvl="1"/>
            <a:r>
              <a:rPr lang="en-US" dirty="0" smtClean="0"/>
              <a:t>Define events that initiate state changes</a:t>
            </a:r>
          </a:p>
          <a:p>
            <a:pPr lvl="1"/>
            <a:r>
              <a:rPr lang="en-US" dirty="0" smtClean="0"/>
              <a:t>Execute activities on state enter and exit</a:t>
            </a:r>
          </a:p>
          <a:p>
            <a:pPr lvl="1"/>
            <a:r>
              <a:rPr lang="en-US" dirty="0" smtClean="0"/>
              <a:t>Execute activities on transitions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0"/>
            <a:ext cx="655166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r>
              <a:rPr lang="en-US" baseline="0" dirty="0" smtClean="0"/>
              <a:t> vs.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more common for</a:t>
            </a:r>
          </a:p>
          <a:p>
            <a:pPr lvl="1"/>
            <a:r>
              <a:rPr lang="en-US" dirty="0" smtClean="0"/>
              <a:t>Orchestration processes</a:t>
            </a:r>
          </a:p>
          <a:p>
            <a:pPr lvl="1"/>
            <a:r>
              <a:rPr lang="en-US" dirty="0" smtClean="0"/>
              <a:t>Simple human interaction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 machines more common for</a:t>
            </a:r>
          </a:p>
          <a:p>
            <a:pPr lvl="1"/>
            <a:r>
              <a:rPr lang="en-US" dirty="0" smtClean="0"/>
              <a:t>Complex human interaction</a:t>
            </a:r>
          </a:p>
          <a:p>
            <a:pPr lvl="1"/>
            <a:r>
              <a:rPr lang="en-US" dirty="0" smtClean="0"/>
              <a:t>UI Flow</a:t>
            </a:r>
          </a:p>
          <a:p>
            <a:endParaRPr lang="en-US" dirty="0" smtClean="0"/>
          </a:p>
          <a:p>
            <a:r>
              <a:rPr lang="en-US" dirty="0" smtClean="0"/>
              <a:t>Sequential is just a special case state machine</a:t>
            </a:r>
          </a:p>
          <a:p>
            <a:pPr lvl="1"/>
            <a:r>
              <a:rPr lang="en-US" dirty="0" smtClean="0"/>
              <a:t>Single state workflow with initiation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Runtime</a:t>
            </a:r>
          </a:p>
          <a:p>
            <a:r>
              <a:rPr lang="en-US" dirty="0" err="1" smtClean="0"/>
              <a:t>WorkflowRuntimeServices</a:t>
            </a:r>
            <a:endParaRPr lang="en-US" dirty="0" smtClean="0"/>
          </a:p>
          <a:p>
            <a:r>
              <a:rPr lang="en-US" dirty="0" err="1" smtClean="0"/>
              <a:t>ExternalDataExchangeService</a:t>
            </a:r>
            <a:endParaRPr lang="en-US" dirty="0" smtClean="0"/>
          </a:p>
          <a:p>
            <a:r>
              <a:rPr lang="en-US" dirty="0" err="1" smtClean="0"/>
              <a:t>StateMachine</a:t>
            </a:r>
            <a:r>
              <a:rPr lang="en-US" dirty="0" smtClean="0"/>
              <a:t> Workflow</a:t>
            </a:r>
          </a:p>
          <a:p>
            <a:r>
              <a:rPr lang="en-US" dirty="0" err="1" smtClean="0"/>
              <a:t>WorkflowPersistenceService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State Machine Workflow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934200" cy="185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760" y="3581400"/>
            <a:ext cx="30254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503407" y="3264441"/>
            <a:ext cx="1465634" cy="118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429000"/>
            <a:ext cx="23717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2743200" y="2895600"/>
            <a:ext cx="2354094" cy="1053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State Machine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State Machine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baseline="0" dirty="0" smtClean="0"/>
              <a:t>State Machine workflow project</a:t>
            </a:r>
          </a:p>
          <a:p>
            <a:pPr lvl="1"/>
            <a:r>
              <a:rPr lang="en-US" dirty="0" smtClean="0"/>
              <a:t>Adds</a:t>
            </a:r>
            <a:r>
              <a:rPr lang="en-US" baseline="0" dirty="0" smtClean="0"/>
              <a:t> a reference to the workflow assemblies</a:t>
            </a:r>
          </a:p>
          <a:p>
            <a:pPr lvl="1"/>
            <a:r>
              <a:rPr lang="en-US" dirty="0" smtClean="0"/>
              <a:t>Adds workflow activities to the toolbox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389006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71800"/>
            <a:ext cx="1728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505200"/>
            <a:ext cx="1052873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876800" y="4191000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Defining the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Workflow composed of multiple State activities</a:t>
            </a:r>
          </a:p>
          <a:p>
            <a:pPr lvl="1"/>
            <a:r>
              <a:rPr lang="en-US" dirty="0" smtClean="0"/>
              <a:t>State activities are available in the toolbox</a:t>
            </a:r>
          </a:p>
          <a:p>
            <a:pPr lvl="1"/>
            <a:r>
              <a:rPr lang="en-US" dirty="0" smtClean="0"/>
              <a:t>The workflow starts in a specific start state</a:t>
            </a:r>
          </a:p>
          <a:p>
            <a:pPr lvl="1"/>
            <a:r>
              <a:rPr lang="en-US" dirty="0" smtClean="0"/>
              <a:t>When the workflow enters the end state, it completes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5225070" cy="139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3648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50830" y="5562600"/>
            <a:ext cx="1866901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0830" y="6207310"/>
            <a:ext cx="1869079" cy="16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External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12523"/>
          </a:xfrm>
        </p:spPr>
        <p:txBody>
          <a:bodyPr/>
          <a:lstStyle/>
          <a:p>
            <a:r>
              <a:rPr lang="en-US" dirty="0" smtClean="0"/>
              <a:t>External stimuli causes activities to execute</a:t>
            </a:r>
          </a:p>
          <a:p>
            <a:pPr lvl="1"/>
            <a:r>
              <a:rPr lang="en-US" dirty="0" smtClean="0"/>
              <a:t>Indicated using </a:t>
            </a:r>
            <a:r>
              <a:rPr lang="en-US" dirty="0" err="1" smtClean="0"/>
              <a:t>EventDriven</a:t>
            </a:r>
            <a:r>
              <a:rPr lang="en-US" dirty="0" smtClean="0"/>
              <a:t> activities in a state</a:t>
            </a:r>
          </a:p>
          <a:p>
            <a:pPr lvl="1"/>
            <a:r>
              <a:rPr lang="en-US" dirty="0" err="1" smtClean="0"/>
              <a:t>EventDriven</a:t>
            </a:r>
            <a:r>
              <a:rPr lang="en-US" dirty="0" smtClean="0"/>
              <a:t> activities are mini sequential workflows</a:t>
            </a:r>
          </a:p>
          <a:p>
            <a:pPr lvl="1"/>
            <a:r>
              <a:rPr lang="en-US" dirty="0" smtClean="0"/>
              <a:t>Must begin with </a:t>
            </a:r>
            <a:r>
              <a:rPr lang="en-US" dirty="0" err="1" smtClean="0"/>
              <a:t>HandleExternalEvent</a:t>
            </a:r>
            <a:r>
              <a:rPr lang="en-US" dirty="0" smtClean="0"/>
              <a:t> activity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915" y="4366706"/>
            <a:ext cx="23241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357" y="3753458"/>
            <a:ext cx="37147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043" y="3520501"/>
            <a:ext cx="1724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731523" y="4182894"/>
            <a:ext cx="1274324" cy="69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5564221"/>
            <a:ext cx="496111" cy="39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EventDriven</a:t>
            </a:r>
            <a:r>
              <a:rPr lang="en-US" dirty="0" smtClean="0"/>
              <a:t> activities don’t  change current state</a:t>
            </a:r>
          </a:p>
          <a:p>
            <a:pPr lvl="1"/>
            <a:r>
              <a:rPr lang="en-US" dirty="0" err="1" smtClean="0"/>
              <a:t>SetState</a:t>
            </a:r>
            <a:r>
              <a:rPr lang="en-US" dirty="0" smtClean="0"/>
              <a:t> activity is used to change the state</a:t>
            </a:r>
          </a:p>
          <a:p>
            <a:pPr lvl="1"/>
            <a:r>
              <a:rPr lang="en-US" dirty="0" smtClean="0"/>
              <a:t>Often placed in </a:t>
            </a:r>
            <a:r>
              <a:rPr lang="en-US" dirty="0" err="1" smtClean="0"/>
              <a:t>EventDriven</a:t>
            </a:r>
            <a:r>
              <a:rPr lang="en-US" dirty="0" smtClean="0"/>
              <a:t> activities</a:t>
            </a:r>
          </a:p>
          <a:p>
            <a:pPr lvl="1"/>
            <a:r>
              <a:rPr lang="en-US" dirty="0" smtClean="0"/>
              <a:t>The state diagram will add arrows indicating transitions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11" y="3318347"/>
            <a:ext cx="22574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674" y="3922173"/>
            <a:ext cx="3648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2577830" y="4669277"/>
            <a:ext cx="4357991" cy="1400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Global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ignored if not currently listening</a:t>
            </a:r>
          </a:p>
          <a:p>
            <a:pPr lvl="1"/>
            <a:r>
              <a:rPr lang="en-US" dirty="0" smtClean="0"/>
              <a:t>What if we want to listen for an event across all states?</a:t>
            </a:r>
          </a:p>
          <a:p>
            <a:r>
              <a:rPr lang="en-US" dirty="0" err="1" smtClean="0"/>
              <a:t>EventDriven</a:t>
            </a:r>
            <a:r>
              <a:rPr lang="en-US" dirty="0" smtClean="0"/>
              <a:t> activities can be workflow scoped</a:t>
            </a:r>
          </a:p>
          <a:p>
            <a:pPr lvl="1"/>
            <a:r>
              <a:rPr lang="en-US" dirty="0" smtClean="0"/>
              <a:t>Event will be handled regardless of current state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610" y="4082071"/>
            <a:ext cx="3800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9105" y="3430216"/>
            <a:ext cx="2009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393004" y="3920247"/>
            <a:ext cx="3667328" cy="2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Initialization and 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744821"/>
          </a:xfrm>
        </p:spPr>
        <p:txBody>
          <a:bodyPr/>
          <a:lstStyle/>
          <a:p>
            <a:r>
              <a:rPr lang="en-US" dirty="0" smtClean="0"/>
              <a:t>State Init and Finalization tasks are tied to state</a:t>
            </a:r>
          </a:p>
          <a:p>
            <a:pPr lvl="1"/>
            <a:r>
              <a:rPr lang="en-US" dirty="0" smtClean="0"/>
              <a:t>Both init and finalize are mini sequential workflows</a:t>
            </a:r>
          </a:p>
          <a:p>
            <a:pPr lvl="1"/>
            <a:r>
              <a:rPr lang="en-US" dirty="0" smtClean="0"/>
              <a:t>Initialization execute on state entry</a:t>
            </a:r>
          </a:p>
          <a:p>
            <a:pPr lvl="1"/>
            <a:r>
              <a:rPr lang="en-US" dirty="0" smtClean="0"/>
              <a:t>Finalization execute on state exit</a:t>
            </a:r>
          </a:p>
          <a:p>
            <a:pPr lvl="2"/>
            <a:r>
              <a:rPr lang="en-US" dirty="0" smtClean="0"/>
              <a:t>Finalization will always execute on state changes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0111" y="4059779"/>
            <a:ext cx="2095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619" y="4726731"/>
            <a:ext cx="1724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3336567" y="4581728"/>
            <a:ext cx="1994170" cy="544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r>
              <a:rPr lang="en-US" baseline="0" dirty="0" smtClean="0"/>
              <a:t>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r>
              <a:rPr lang="en-US" baseline="0" dirty="0" smtClean="0"/>
              <a:t> workflows often are waiting</a:t>
            </a:r>
          </a:p>
          <a:p>
            <a:pPr lvl="1"/>
            <a:r>
              <a:rPr lang="en-US" dirty="0" smtClean="0"/>
              <a:t>Waste of memory</a:t>
            </a:r>
          </a:p>
          <a:p>
            <a:pPr lvl="1"/>
            <a:r>
              <a:rPr lang="en-US" dirty="0" smtClean="0"/>
              <a:t>Lack of scalability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Memory needs to be reclaimed while waiting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and Activities are .NET objects</a:t>
            </a:r>
          </a:p>
          <a:p>
            <a:pPr lvl="1"/>
            <a:r>
              <a:rPr lang="en-US" dirty="0" smtClean="0"/>
              <a:t>Marked as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Can be serialized using </a:t>
            </a:r>
            <a:r>
              <a:rPr lang="en-US" dirty="0" err="1" smtClean="0"/>
              <a:t>IFormatter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Idle workflows can be serialized and unloaded</a:t>
            </a:r>
          </a:p>
          <a:p>
            <a:pPr lvl="1"/>
            <a:r>
              <a:rPr lang="en-US" dirty="0" smtClean="0"/>
              <a:t>Workflows are idle when waiting for external event</a:t>
            </a:r>
          </a:p>
          <a:p>
            <a:pPr lvl="1"/>
            <a:r>
              <a:rPr lang="en-US" dirty="0" smtClean="0"/>
              <a:t>Serialized workflow needs a location to be stored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Runtime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of .NET 3.0</a:t>
            </a:r>
          </a:p>
          <a:p>
            <a:pPr lvl="1"/>
            <a:r>
              <a:rPr lang="en-US" dirty="0" err="1" smtClean="0"/>
              <a:t>System.Workflow.Activities</a:t>
            </a:r>
            <a:endParaRPr lang="en-US" dirty="0" smtClean="0"/>
          </a:p>
          <a:p>
            <a:pPr lvl="1"/>
            <a:r>
              <a:rPr lang="en-US" sz="2400" kern="1200" dirty="0" err="1" smtClean="0">
                <a:solidFill>
                  <a:srgbClr val="002100"/>
                </a:solidFill>
                <a:latin typeface="Arial" pitchFamily="34" charset="0"/>
                <a:ea typeface="+mn-ea"/>
                <a:cs typeface="Arial" pitchFamily="34" charset="0"/>
              </a:rPr>
              <a:t>System.Workflow.ComponentModel</a:t>
            </a:r>
            <a:endParaRPr lang="en-US" sz="2400" kern="1200" dirty="0" smtClean="0">
              <a:solidFill>
                <a:srgbClr val="0021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sz="2400" kern="1200" dirty="0" err="1" smtClean="0">
                <a:solidFill>
                  <a:srgbClr val="002100"/>
                </a:solidFill>
                <a:latin typeface="Arial" pitchFamily="34" charset="0"/>
                <a:ea typeface="+mn-ea"/>
                <a:cs typeface="Arial" pitchFamily="34" charset="0"/>
              </a:rPr>
              <a:t>System.Workflow.Runtime</a:t>
            </a:r>
            <a:endParaRPr lang="en-US" sz="2400" kern="1200" dirty="0" smtClean="0">
              <a:solidFill>
                <a:srgbClr val="0021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4572000" cy="251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Persistence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828800"/>
          </a:xfrm>
        </p:spPr>
        <p:txBody>
          <a:bodyPr/>
          <a:lstStyle/>
          <a:p>
            <a:r>
              <a:rPr lang="en-US" dirty="0" err="1" smtClean="0"/>
              <a:t>WinWF</a:t>
            </a:r>
            <a:r>
              <a:rPr lang="en-US" dirty="0" smtClean="0"/>
              <a:t> provides </a:t>
            </a:r>
            <a:r>
              <a:rPr lang="en-US" dirty="0" err="1" smtClean="0"/>
              <a:t>WorkflowPersistenceService</a:t>
            </a:r>
            <a:endParaRPr lang="en-US" dirty="0" smtClean="0"/>
          </a:p>
          <a:p>
            <a:pPr lvl="1"/>
            <a:r>
              <a:rPr lang="en-US" dirty="0" smtClean="0"/>
              <a:t>Derives from </a:t>
            </a:r>
            <a:r>
              <a:rPr lang="en-US" dirty="0" err="1" smtClean="0"/>
              <a:t>WorkflowRuntimeService</a:t>
            </a:r>
            <a:endParaRPr lang="en-US" dirty="0" smtClean="0"/>
          </a:p>
          <a:p>
            <a:pPr lvl="1"/>
            <a:r>
              <a:rPr lang="en-US" dirty="0" smtClean="0"/>
              <a:t>Provides methods to load and save workflow instances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2590800" cy="32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SqlWorkflowPersistenceService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23812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828800"/>
            <a:ext cx="3295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267200"/>
            <a:ext cx="329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</a:t>
            </a:r>
            <a:r>
              <a:rPr lang="en-US" baseline="0" dirty="0" smtClean="0"/>
              <a:t> a workflow persist?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934200" cy="185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760" y="3581400"/>
            <a:ext cx="30254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503407" y="3264441"/>
            <a:ext cx="1465634" cy="11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429000"/>
            <a:ext cx="23717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743200" y="2895600"/>
            <a:ext cx="2354094" cy="105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586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Persistence Point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95400" y="5943600"/>
            <a:ext cx="16764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2222004">
            <a:off x="2995611" y="5969934"/>
            <a:ext cx="559679" cy="23591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152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Persistence Point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8290981">
            <a:off x="6789167" y="6176338"/>
            <a:ext cx="559679" cy="23591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6553200"/>
            <a:ext cx="16764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Runtime</a:t>
            </a:r>
          </a:p>
          <a:p>
            <a:r>
              <a:rPr lang="en-US" dirty="0" err="1" smtClean="0"/>
              <a:t>WorkflowRuntimeServices</a:t>
            </a:r>
            <a:endParaRPr lang="en-US" dirty="0" smtClean="0"/>
          </a:p>
          <a:p>
            <a:r>
              <a:rPr lang="en-US" dirty="0" err="1" smtClean="0"/>
              <a:t>ExternalDataExchangeService</a:t>
            </a:r>
            <a:endParaRPr lang="en-US" dirty="0" smtClean="0"/>
          </a:p>
          <a:p>
            <a:r>
              <a:rPr lang="en-US" dirty="0" err="1" smtClean="0"/>
              <a:t>StateMachine</a:t>
            </a:r>
            <a:r>
              <a:rPr lang="en-US" dirty="0" smtClean="0"/>
              <a:t> Workflow</a:t>
            </a:r>
          </a:p>
          <a:p>
            <a:r>
              <a:rPr lang="en-US" dirty="0" err="1" smtClean="0"/>
              <a:t>WorkflowPersistenceService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r>
              <a:rPr lang="en-US" baseline="0" dirty="0" smtClean="0"/>
              <a:t> Runtime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</a:t>
            </a:r>
            <a:r>
              <a:rPr lang="en-US" baseline="0" dirty="0" smtClean="0"/>
              <a:t> host to choose and extend the runtime</a:t>
            </a:r>
          </a:p>
          <a:p>
            <a:pPr lvl="1"/>
            <a:r>
              <a:rPr lang="en-US" dirty="0" smtClean="0"/>
              <a:t>Services</a:t>
            </a:r>
            <a:r>
              <a:rPr lang="en-US" baseline="0" dirty="0" smtClean="0"/>
              <a:t> derive from </a:t>
            </a:r>
            <a:r>
              <a:rPr lang="en-US" baseline="0" dirty="0" err="1" smtClean="0"/>
              <a:t>WorkflowRuntimeService</a:t>
            </a:r>
            <a:endParaRPr lang="en-US" baseline="0" dirty="0" smtClean="0"/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Key </a:t>
            </a:r>
            <a:r>
              <a:rPr lang="en-US" dirty="0" err="1" smtClean="0"/>
              <a:t>WorkflowRuntimeServices</a:t>
            </a:r>
            <a:endParaRPr lang="en-US" dirty="0" smtClean="0"/>
          </a:p>
          <a:p>
            <a:pPr lvl="1"/>
            <a:r>
              <a:rPr lang="en-US" dirty="0" err="1" smtClean="0"/>
              <a:t>WorkflowPersistence</a:t>
            </a:r>
            <a:r>
              <a:rPr lang="en-US" baseline="0" dirty="0" smtClean="0"/>
              <a:t> Service</a:t>
            </a:r>
          </a:p>
          <a:p>
            <a:pPr lvl="1"/>
            <a:r>
              <a:rPr lang="en-US" baseline="0" dirty="0" err="1" smtClean="0"/>
              <a:t>ExternalDataExchangeService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ExternalDataExchangeService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direct communication to host</a:t>
            </a:r>
          </a:p>
          <a:p>
            <a:pPr lvl="1"/>
            <a:r>
              <a:rPr lang="en-US" dirty="0" smtClean="0"/>
              <a:t>Hosts one or more “services” inside it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3048000"/>
          <a:ext cx="8077200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ExternalDataExchange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pPr lvl="0"/>
            <a:r>
              <a:rPr lang="en-US" dirty="0" smtClean="0"/>
              <a:t>Hosted services derive from special interfaces</a:t>
            </a:r>
          </a:p>
          <a:p>
            <a:pPr lvl="1"/>
            <a:r>
              <a:rPr lang="en-US" dirty="0" smtClean="0"/>
              <a:t>Interfaces have the ExternalDataExchange attribute</a:t>
            </a:r>
          </a:p>
          <a:p>
            <a:pPr lvl="1"/>
            <a:r>
              <a:rPr lang="en-US" dirty="0" smtClean="0"/>
              <a:t>Interfaces contain methods and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00400"/>
            <a:ext cx="86106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ExternalDataExchange</a:t>
            </a:r>
            <a:r>
              <a:rPr lang="en-US" sz="1600" b="1" dirty="0" smtClean="0">
                <a:latin typeface="Lucida Console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public interface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ITimerService</a:t>
            </a:r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event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EventHandler</a:t>
            </a:r>
            <a:r>
              <a:rPr lang="en-US" sz="1600" b="1" dirty="0" smtClean="0">
                <a:latin typeface="Lucida Console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TimerEventArgs</a:t>
            </a:r>
            <a:r>
              <a:rPr lang="en-US" sz="1600" b="1" dirty="0" smtClean="0">
                <a:latin typeface="Lucida Console" pitchFamily="49" charset="0"/>
              </a:rPr>
              <a:t>&gt;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Complete;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StartTimer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600" b="1" dirty="0" err="1" smtClean="0">
                <a:latin typeface="Lucida Console" pitchFamily="49" charset="0"/>
              </a:rPr>
              <a:t>timerId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latin typeface="Lucida Console" pitchFamily="49" charset="0"/>
              </a:rPr>
              <a:t> delay);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ExternalDataExchange “Services”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Implements the ExternalDataExchange interface</a:t>
            </a:r>
          </a:p>
          <a:p>
            <a:pPr lvl="1"/>
            <a:r>
              <a:rPr lang="en-US" dirty="0" smtClean="0"/>
              <a:t>Registered with </a:t>
            </a:r>
            <a:r>
              <a:rPr lang="en-US" dirty="0" err="1" smtClean="0"/>
              <a:t>ExternalDataExchangeService</a:t>
            </a:r>
            <a:endParaRPr lang="en-US" dirty="0" smtClean="0"/>
          </a:p>
          <a:p>
            <a:pPr lvl="1"/>
            <a:r>
              <a:rPr lang="en-US" dirty="0" smtClean="0"/>
              <a:t>Optionally derives from </a:t>
            </a:r>
            <a:r>
              <a:rPr lang="en-US" dirty="0" err="1" smtClean="0"/>
              <a:t>WorkflowRuntimeService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3200400"/>
            <a:ext cx="86106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TimerService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: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ITimerService</a:t>
            </a:r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public event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EventHandler</a:t>
            </a:r>
            <a:r>
              <a:rPr lang="en-US" sz="1600" b="1" dirty="0" smtClean="0">
                <a:latin typeface="Lucida Console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TimerEventArgs</a:t>
            </a:r>
            <a:r>
              <a:rPr lang="en-US" sz="1600" b="1" dirty="0" smtClean="0">
                <a:latin typeface="Lucida Console" pitchFamily="49" charset="0"/>
              </a:rPr>
              <a:t>&gt;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Complete;</a:t>
            </a:r>
          </a:p>
          <a:p>
            <a:endParaRPr lang="en-US" sz="1600" b="1" dirty="0" smtClean="0"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public void </a:t>
            </a:r>
            <a:r>
              <a:rPr lang="en-US" sz="1600" b="1" dirty="0" err="1" smtClean="0">
                <a:latin typeface="Lucida Console" pitchFamily="49" charset="0"/>
              </a:rPr>
              <a:t>StartTimer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600" b="1" dirty="0" err="1" smtClean="0">
                <a:latin typeface="Lucida Console" pitchFamily="49" charset="0"/>
              </a:rPr>
              <a:t>timerId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latin typeface="Lucida Console" pitchFamily="49" charset="0"/>
              </a:rPr>
              <a:t> delay)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Guid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err="1" smtClean="0">
                <a:latin typeface="Lucida Console" pitchFamily="49" charset="0"/>
              </a:rPr>
              <a:t>instanceId</a:t>
            </a:r>
            <a:r>
              <a:rPr lang="en-US" sz="1600" b="1" dirty="0" smtClean="0">
                <a:latin typeface="Lucida Console" pitchFamily="49" charset="0"/>
              </a:rPr>
              <a:t> = </a:t>
            </a:r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WorkflowEnvironment</a:t>
            </a:r>
            <a:r>
              <a:rPr lang="en-US" sz="1600" b="1" dirty="0" err="1" smtClean="0">
                <a:latin typeface="Lucida Console" pitchFamily="49" charset="0"/>
              </a:rPr>
              <a:t>.WorkflowInstanceId</a:t>
            </a:r>
            <a:r>
              <a:rPr lang="en-US" sz="1600" b="1" dirty="0" smtClean="0">
                <a:latin typeface="Lucida Console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b="1" dirty="0" smtClean="0">
                <a:solidFill>
                  <a:srgbClr val="008000"/>
                </a:solidFill>
                <a:latin typeface="Lucida Console" pitchFamily="49" charset="0"/>
              </a:rPr>
              <a:t>/* Implementation omitted for clarity */</a:t>
            </a:r>
            <a:endParaRPr lang="en-US" sz="1600" b="1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latin typeface="Lucida Console" pitchFamily="49" charset="0"/>
              </a:rPr>
              <a:t>}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err="1" smtClean="0"/>
              <a:t>ExternalDataExchangeService</a:t>
            </a:r>
            <a:r>
              <a:rPr lang="en-US" baseline="0" dirty="0" smtClean="0"/>
              <a:t> registers “service”</a:t>
            </a:r>
          </a:p>
          <a:p>
            <a:pPr lvl="1"/>
            <a:r>
              <a:rPr lang="en-US" dirty="0" smtClean="0"/>
              <a:t>Registers “service” with workflow runtime</a:t>
            </a:r>
          </a:p>
          <a:p>
            <a:pPr lvl="1"/>
            <a:r>
              <a:rPr lang="en-US" baseline="0" dirty="0" smtClean="0"/>
              <a:t>Handles all</a:t>
            </a:r>
            <a:r>
              <a:rPr lang="en-US" dirty="0" smtClean="0"/>
              <a:t> events in “service” interfaces</a:t>
            </a:r>
            <a:endParaRPr lang="en-US" baseline="0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876800"/>
            <a:ext cx="2362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572000"/>
            <a:ext cx="1457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276600"/>
            <a:ext cx="2133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Elbow Connector 7"/>
          <p:cNvCxnSpPr>
            <a:stCxn id="8195" idx="1"/>
            <a:endCxn id="8193" idx="0"/>
          </p:cNvCxnSpPr>
          <p:nvPr/>
        </p:nvCxnSpPr>
        <p:spPr>
          <a:xfrm rot="10800000" flipV="1">
            <a:off x="2552700" y="3814762"/>
            <a:ext cx="1257300" cy="1062037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195" idx="3"/>
            <a:endCxn id="8194" idx="0"/>
          </p:cNvCxnSpPr>
          <p:nvPr/>
        </p:nvCxnSpPr>
        <p:spPr>
          <a:xfrm>
            <a:off x="5943600" y="3814763"/>
            <a:ext cx="957263" cy="757237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048000" y="56388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90800"/>
          </a:xfrm>
        </p:spPr>
        <p:txBody>
          <a:bodyPr/>
          <a:lstStyle/>
          <a:p>
            <a:pPr lvl="0"/>
            <a:r>
              <a:rPr lang="en-US" dirty="0" smtClean="0"/>
              <a:t>Interface event routed back to </a:t>
            </a:r>
            <a:r>
              <a:rPr lang="en-US" dirty="0" err="1" smtClean="0"/>
              <a:t>WorkflowInstance</a:t>
            </a:r>
            <a:endParaRPr lang="en-US" dirty="0" smtClean="0"/>
          </a:p>
          <a:p>
            <a:pPr lvl="1"/>
            <a:r>
              <a:rPr lang="en-US" dirty="0" smtClean="0"/>
              <a:t>Event is raised with </a:t>
            </a:r>
            <a:r>
              <a:rPr lang="en-US" dirty="0" err="1" smtClean="0"/>
              <a:t>ExternalDataExchangeEventArgs</a:t>
            </a:r>
            <a:endParaRPr lang="en-US" dirty="0" smtClean="0"/>
          </a:p>
          <a:p>
            <a:pPr lvl="1"/>
            <a:r>
              <a:rPr lang="en-US" dirty="0" err="1" smtClean="0"/>
              <a:t>WorkflowInstance</a:t>
            </a:r>
            <a:r>
              <a:rPr lang="en-US" dirty="0" smtClean="0"/>
              <a:t> located using event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err="1" smtClean="0"/>
              <a:t>InstanceId</a:t>
            </a:r>
            <a:endParaRPr lang="en-US" dirty="0" smtClean="0"/>
          </a:p>
          <a:p>
            <a:pPr lvl="1"/>
            <a:r>
              <a:rPr lang="en-US" dirty="0" smtClean="0"/>
              <a:t>Internal handler converts event to </a:t>
            </a:r>
            <a:r>
              <a:rPr lang="en-US" dirty="0" err="1" smtClean="0"/>
              <a:t>IMethodMessage</a:t>
            </a:r>
            <a:endParaRPr lang="en-US" dirty="0" smtClean="0"/>
          </a:p>
          <a:p>
            <a:pPr lvl="1"/>
            <a:r>
              <a:rPr lang="en-US" dirty="0" smtClean="0"/>
              <a:t>Message sent using </a:t>
            </a:r>
            <a:r>
              <a:rPr lang="en-US" dirty="0" err="1" smtClean="0"/>
              <a:t>WorkflowInstance.EnqueueItem</a:t>
            </a:r>
            <a:endParaRPr lang="en-US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67150"/>
            <a:ext cx="19240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810000"/>
            <a:ext cx="2171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971800" y="487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724400"/>
            <a:ext cx="2152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>
            <a:off x="609600" y="4038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7150" y="5638800"/>
            <a:ext cx="1924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 rot="16200000" flipH="1">
            <a:off x="4457702" y="5372099"/>
            <a:ext cx="685797" cy="1"/>
          </a:xfrm>
          <a:prstGeom prst="line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6019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http://intranet.sharepointblackops.com/Courses/SPW401/_layouts/DocIdRedir.aspx?ID=3CC2HQU7XWNV-76-4</Url>
      <Description>3CC2HQU7XWNV-76-4</Description>
    </_dlc_DocIdUrl>
    <_dlc_DocId xmlns="c83d3ea4-1015-4b4b-bfa9-09fbcd7aa64d">3CC2HQU7XWNV-76-4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7DC4E0B0-F45F-42B4-9181-D59C4F8D8F2E}"/>
</file>

<file path=customXml/itemProps4.xml><?xml version="1.0" encoding="utf-8"?>
<ds:datastoreItem xmlns:ds="http://schemas.openxmlformats.org/officeDocument/2006/customXml" ds:itemID="{C943FD1A-4DA7-4AB7-84E9-920DB9830BDD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2</TotalTime>
  <Words>1318</Words>
  <Application>Microsoft Office PowerPoint</Application>
  <PresentationFormat>On-screen Show (4:3)</PresentationFormat>
  <Paragraphs>252</Paragraphs>
  <Slides>33</Slides>
  <Notes>13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CPT_TEMPLATE</vt:lpstr>
      <vt:lpstr>Understanding the Windows Workflow Foundation Runtime</vt:lpstr>
      <vt:lpstr>Agenda</vt:lpstr>
      <vt:lpstr>Workflow Runtime</vt:lpstr>
      <vt:lpstr>Workflow Runtime Services</vt:lpstr>
      <vt:lpstr>ExternalDataExchangeService</vt:lpstr>
      <vt:lpstr>ExternalDataExchange Interfaces</vt:lpstr>
      <vt:lpstr>ExternalDataExchange “Services”</vt:lpstr>
      <vt:lpstr>How does it work?</vt:lpstr>
      <vt:lpstr>How does it work?</vt:lpstr>
      <vt:lpstr>CallExternalMethodActivity</vt:lpstr>
      <vt:lpstr>HandleExternalEventActivity</vt:lpstr>
      <vt:lpstr>Demo: ExternalDataExchange</vt:lpstr>
      <vt:lpstr>Correlation</vt:lpstr>
      <vt:lpstr>Correlation Attributes</vt:lpstr>
      <vt:lpstr>Using CorrelatedTokens</vt:lpstr>
      <vt:lpstr>Demo: Correlation</vt:lpstr>
      <vt:lpstr>Are Sequential Workflows best?</vt:lpstr>
      <vt:lpstr>State Machine Workflow</vt:lpstr>
      <vt:lpstr>Sequential vs. State Machine</vt:lpstr>
      <vt:lpstr>Example State Machine Workflow</vt:lpstr>
      <vt:lpstr>Demo: State Machine Demo</vt:lpstr>
      <vt:lpstr>Building State Machine Workflows</vt:lpstr>
      <vt:lpstr>Defining the States</vt:lpstr>
      <vt:lpstr>Responding to External Events</vt:lpstr>
      <vt:lpstr>Changing States</vt:lpstr>
      <vt:lpstr>Responding to Global Events</vt:lpstr>
      <vt:lpstr>State Initialization and Finalization</vt:lpstr>
      <vt:lpstr>Resource Utilization</vt:lpstr>
      <vt:lpstr>Workflow Serialization</vt:lpstr>
      <vt:lpstr>Persistence Service</vt:lpstr>
      <vt:lpstr>SqlWorkflowPersistenceService</vt:lpstr>
      <vt:lpstr>When does a workflow persist?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Windows Workflow Foundation Runtime</dc:title>
  <dc:creator>TedP</dc:creator>
  <cp:lastModifiedBy>TedP</cp:lastModifiedBy>
  <cp:revision>2</cp:revision>
  <dcterms:created xsi:type="dcterms:W3CDTF">2009-07-09T03:47:13Z</dcterms:created>
  <dcterms:modified xsi:type="dcterms:W3CDTF">2009-07-09T03:49:14Z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534fe923-9d97-4f74-941c-d062eb44187d</vt:lpwstr>
  </property>
</Properties>
</file>