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ustomXml" Target="../customXml/item4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not sure I like this slide.  It’s an attempt</a:t>
            </a:r>
            <a:r>
              <a:rPr lang="en-US" baseline="0" dirty="0" smtClean="0"/>
              <a:t> to intro into why we have a slide full of details and not much conceptual content.  Might be better to do a story of association, initiation, and management.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05 - Programming with SharePoint Workflow API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go into</a:t>
            </a:r>
            <a:r>
              <a:rPr lang="en-US" baseline="0" dirty="0" smtClean="0"/>
              <a:t> details on tasks and history lists and association data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not to forget </a:t>
            </a:r>
            <a:r>
              <a:rPr lang="en-US" dirty="0" err="1" smtClean="0"/>
              <a:t>list.Update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we have a workflow associated</a:t>
            </a:r>
            <a:r>
              <a:rPr lang="en-US" baseline="0" dirty="0" smtClean="0"/>
              <a:t> with a list or content type, let’s start a workflow instance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05 - Programming with SharePoint Workflow API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SharePoint Workflow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Workflows need parameters</a:t>
            </a:r>
          </a:p>
          <a:p>
            <a:pPr lvl="1"/>
            <a:r>
              <a:rPr lang="en-US" dirty="0" smtClean="0"/>
              <a:t>Differentiates one association to another</a:t>
            </a:r>
          </a:p>
          <a:p>
            <a:pPr lvl="2"/>
            <a:r>
              <a:rPr lang="en-US" dirty="0" smtClean="0"/>
              <a:t>Ex. Who is the default approver for this process?</a:t>
            </a:r>
          </a:p>
          <a:p>
            <a:pPr lvl="1"/>
            <a:r>
              <a:rPr lang="en-US" dirty="0" smtClean="0"/>
              <a:t>Set using a custom string called association data</a:t>
            </a:r>
          </a:p>
          <a:p>
            <a:pPr lvl="2"/>
            <a:r>
              <a:rPr lang="en-US" baseline="0" dirty="0" smtClean="0"/>
              <a:t>Often formatted</a:t>
            </a:r>
            <a:r>
              <a:rPr lang="en-US" dirty="0" smtClean="0"/>
              <a:t> as XML</a:t>
            </a:r>
            <a:endParaRPr lang="en-US" baseline="0" dirty="0" smtClean="0"/>
          </a:p>
          <a:p>
            <a:pPr lvl="1"/>
            <a:r>
              <a:rPr lang="en-US" dirty="0" err="1" smtClean="0"/>
              <a:t>SPWorkflowAssociation.AssociationData</a:t>
            </a:r>
            <a:r>
              <a:rPr lang="en-US" dirty="0" smtClean="0"/>
              <a:t> stores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Data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853440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my:myFields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xml:lang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="en-us"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xmlns:xsi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=“…"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xmlns:my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=“…"&gt;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my:Reviewers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my:Person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my:DisplayName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my:DisplayName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my:AccountId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my:AccountId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my:AccountType</a:t>
            </a:r>
            <a:r>
              <a:rPr lang="en-US" sz="110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my:AccountType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my:Person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my:Reviewers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my:CC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my:CC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my:DueDate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my:DueDate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my:Description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my:Description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my:Title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my:Title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my:DefaultTaskType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&gt;1&lt;/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my:DefaultTaskType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my:CreateTasksInSerial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&gt;true&lt;/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my:CreateTasksInSerial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my:AllowDelegation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&gt;true&lt;/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my:AllowDelegation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my:AllowChangeRequests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&gt;true&lt;/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my:AllowChangeRequests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my:StopOnAnyReject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my:StopOnAnyReject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my:WantedTasks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my:WantedTasks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my:SetMetadataOnSuccess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my:SetMetadataOnSuccess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my:MetadataSuccessField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my:MetadataSuccessField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my:MetadataSuccessValue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my:MetadataSuccessValue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my:ApproveWhenComplete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my:ApproveWhenComplete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my:TimePerTaskVal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my:TimePerTaskVal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my:TimePerTaskType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my:TimePerTaskType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my:Voting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my:Voting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my:MetadataTriggerField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my:MetadataTriggerField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my:MetadataTriggerValue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my:MetadataTriggerValue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my:InitLock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my:InitLock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my:MetadataStop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my:MetadataStop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my:ItemChangeStop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my:ItemChangeStop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my:GroupTasks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my:GroupTasks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my:myFields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endParaRPr lang="en-US" sz="11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History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Running workflow needs to store information</a:t>
            </a:r>
          </a:p>
          <a:p>
            <a:pPr lvl="1"/>
            <a:r>
              <a:rPr lang="en-US" dirty="0" smtClean="0"/>
              <a:t>Tasks to define user interaction</a:t>
            </a:r>
          </a:p>
          <a:p>
            <a:pPr lvl="1"/>
            <a:r>
              <a:rPr lang="en-US" dirty="0" smtClean="0"/>
              <a:t>History to log key events</a:t>
            </a:r>
          </a:p>
          <a:p>
            <a:pPr lvl="1"/>
            <a:r>
              <a:rPr lang="en-US" dirty="0" smtClean="0"/>
              <a:t>All stored in special SharePoint lists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Task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676400"/>
          </a:xfrm>
        </p:spPr>
        <p:txBody>
          <a:bodyPr/>
          <a:lstStyle/>
          <a:p>
            <a:r>
              <a:rPr lang="en-US" dirty="0" smtClean="0"/>
              <a:t>List defined using</a:t>
            </a:r>
            <a:r>
              <a:rPr lang="en-US" baseline="0" dirty="0" smtClean="0"/>
              <a:t> the Tasks list template</a:t>
            </a:r>
          </a:p>
          <a:p>
            <a:pPr lvl="1"/>
            <a:r>
              <a:rPr lang="en-US" dirty="0" smtClean="0"/>
              <a:t>List type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SPListTemplateType.Tasks</a:t>
            </a:r>
            <a:endParaRPr lang="en-US" baseline="0" dirty="0" smtClean="0"/>
          </a:p>
          <a:p>
            <a:pPr lvl="1"/>
            <a:r>
              <a:rPr lang="en-US" dirty="0" smtClean="0"/>
              <a:t>List template Id of 107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72009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4953000"/>
            <a:ext cx="69342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Lucida Console" pitchFamily="49" charset="0"/>
              </a:rPr>
              <a:t>// create the list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Guid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listId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m_web.Lists.Add</a:t>
            </a:r>
            <a:r>
              <a:rPr lang="en-US" sz="1600" dirty="0" smtClean="0">
                <a:latin typeface="Lucida Console" pitchFamily="49" charset="0"/>
              </a:rPr>
              <a:t>(</a:t>
            </a:r>
          </a:p>
          <a:p>
            <a:r>
              <a:rPr lang="en-US" sz="1600" dirty="0" smtClean="0">
                <a:latin typeface="Lucida Console" pitchFamily="49" charset="0"/>
              </a:rPr>
              <a:t>    name,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600" dirty="0" err="1" smtClean="0">
                <a:latin typeface="Lucida Console" pitchFamily="49" charset="0"/>
              </a:rPr>
              <a:t>.Empty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</a:rPr>
              <a:t>SPListTemplateType</a:t>
            </a:r>
            <a:r>
              <a:rPr lang="en-US" sz="1600" dirty="0" err="1" smtClean="0"/>
              <a:t>.Tasks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Lucida Console" pitchFamily="49" charset="0"/>
              </a:rPr>
              <a:t>// commit the changes</a:t>
            </a:r>
          </a:p>
          <a:p>
            <a:r>
              <a:rPr lang="en-US" sz="1600" dirty="0" err="1" smtClean="0">
                <a:latin typeface="Lucida Console" pitchFamily="49" charset="0"/>
              </a:rPr>
              <a:t>m_web.Update</a:t>
            </a:r>
            <a:r>
              <a:rPr lang="en-US" sz="1600" dirty="0" smtClean="0">
                <a:latin typeface="Lucida Console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pPr lvl="0"/>
            <a:r>
              <a:rPr lang="en-US" dirty="0" smtClean="0"/>
              <a:t>List defined using the </a:t>
            </a:r>
            <a:r>
              <a:rPr lang="en-US" dirty="0" err="1" smtClean="0"/>
              <a:t>WorkflowHistory</a:t>
            </a:r>
            <a:r>
              <a:rPr lang="en-US" baseline="0" dirty="0" smtClean="0"/>
              <a:t> template</a:t>
            </a:r>
          </a:p>
          <a:p>
            <a:pPr lvl="1"/>
            <a:r>
              <a:rPr lang="en-US" dirty="0" smtClean="0"/>
              <a:t>List type of </a:t>
            </a:r>
            <a:r>
              <a:rPr lang="en-US" dirty="0" err="1" smtClean="0"/>
              <a:t>SPListTemplateType.WorkflowHistory</a:t>
            </a:r>
            <a:endParaRPr lang="en-US" dirty="0" smtClean="0"/>
          </a:p>
          <a:p>
            <a:pPr lvl="1"/>
            <a:r>
              <a:rPr lang="en-US" dirty="0" smtClean="0"/>
              <a:t>List template Id of 140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0"/>
            <a:ext cx="7939088" cy="202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4953000"/>
            <a:ext cx="69342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Lucida Console" pitchFamily="49" charset="0"/>
              </a:rPr>
              <a:t>// create the list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Guid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listId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m_web.Lists.Add</a:t>
            </a:r>
            <a:r>
              <a:rPr lang="en-US" sz="1600" dirty="0" smtClean="0">
                <a:latin typeface="Lucida Console" pitchFamily="49" charset="0"/>
              </a:rPr>
              <a:t>(</a:t>
            </a:r>
          </a:p>
          <a:p>
            <a:r>
              <a:rPr lang="en-US" sz="1600" dirty="0" smtClean="0">
                <a:latin typeface="Lucida Console" pitchFamily="49" charset="0"/>
              </a:rPr>
              <a:t>    name,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600" dirty="0" err="1" smtClean="0">
                <a:latin typeface="Lucida Console" pitchFamily="49" charset="0"/>
              </a:rPr>
              <a:t>.Empty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</a:rPr>
              <a:t>SPListTemplateType</a:t>
            </a:r>
            <a:r>
              <a:rPr lang="en-US" sz="1600" dirty="0" smtClean="0"/>
              <a:t>. </a:t>
            </a:r>
            <a:r>
              <a:rPr lang="en-US" sz="1600" dirty="0" err="1" smtClean="0"/>
              <a:t>WorkflowHistory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Lucida Console" pitchFamily="49" charset="0"/>
              </a:rPr>
              <a:t>// commit the changes</a:t>
            </a:r>
          </a:p>
          <a:p>
            <a:r>
              <a:rPr lang="en-US" sz="1600" dirty="0" err="1" smtClean="0">
                <a:latin typeface="Lucida Console" pitchFamily="49" charset="0"/>
              </a:rPr>
              <a:t>m_web.Update</a:t>
            </a:r>
            <a:r>
              <a:rPr lang="en-US" sz="1600" dirty="0" smtClean="0">
                <a:latin typeface="Lucida Console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Creating Workflow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Done using </a:t>
            </a:r>
            <a:r>
              <a:rPr lang="en-US" dirty="0" err="1" smtClean="0"/>
              <a:t>SPList.AddWorkflowAssociation</a:t>
            </a:r>
            <a:endParaRPr lang="en-US" dirty="0" smtClean="0"/>
          </a:p>
          <a:p>
            <a:pPr lvl="1"/>
            <a:r>
              <a:rPr lang="en-US" dirty="0" smtClean="0"/>
              <a:t>Verify tasks and history lists are available</a:t>
            </a:r>
          </a:p>
          <a:p>
            <a:pPr lvl="1"/>
            <a:r>
              <a:rPr lang="en-US" dirty="0" smtClean="0"/>
              <a:t>Find the workflow template to use</a:t>
            </a:r>
          </a:p>
          <a:p>
            <a:pPr lvl="1"/>
            <a:r>
              <a:rPr lang="en-US" dirty="0" smtClean="0"/>
              <a:t>Create a new </a:t>
            </a:r>
            <a:r>
              <a:rPr lang="en-US" dirty="0" err="1" smtClean="0"/>
              <a:t>SPWorkflowAssociation</a:t>
            </a:r>
            <a:endParaRPr lang="en-US" dirty="0" smtClean="0"/>
          </a:p>
          <a:p>
            <a:pPr lvl="2"/>
            <a:r>
              <a:rPr lang="en-US" dirty="0" smtClean="0"/>
              <a:t>Optionally assign new association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962400"/>
            <a:ext cx="77724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Lucida Console" pitchFamily="49" charset="0"/>
              </a:rPr>
              <a:t>// create the association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SPWorkflowAssociation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result =                 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SPWorkflowAssociation</a:t>
            </a:r>
            <a:r>
              <a:rPr lang="en-US" sz="1600" dirty="0" err="1" smtClean="0">
                <a:latin typeface="Lucida Console" pitchFamily="49" charset="0"/>
              </a:rPr>
              <a:t>.CreateListAssociation</a:t>
            </a:r>
            <a:r>
              <a:rPr lang="en-US" sz="1600" dirty="0" smtClean="0">
                <a:latin typeface="Lucida Console" pitchFamily="49" charset="0"/>
              </a:rPr>
              <a:t>(template, </a:t>
            </a:r>
            <a:r>
              <a:rPr lang="en-US" sz="1600" dirty="0" err="1" smtClean="0">
                <a:latin typeface="Lucida Console" pitchFamily="49" charset="0"/>
              </a:rPr>
              <a:t>txtName.Text</a:t>
            </a:r>
            <a:r>
              <a:rPr lang="en-US" sz="1600" dirty="0" smtClean="0">
                <a:latin typeface="Lucida Console" pitchFamily="49" charset="0"/>
              </a:rPr>
              <a:t>,</a:t>
            </a:r>
          </a:p>
          <a:p>
            <a:r>
              <a:rPr lang="en-US" sz="1600" dirty="0" smtClean="0">
                <a:latin typeface="Lucida Console" pitchFamily="49" charset="0"/>
              </a:rPr>
              <a:t>        </a:t>
            </a:r>
            <a:r>
              <a:rPr lang="en-US" sz="1600" dirty="0" err="1" smtClean="0">
                <a:latin typeface="Lucida Console" pitchFamily="49" charset="0"/>
              </a:rPr>
              <a:t>taskList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US" sz="1600" dirty="0" err="1" smtClean="0">
                <a:latin typeface="Lucida Console" pitchFamily="49" charset="0"/>
              </a:rPr>
              <a:t>historyList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r>
              <a:rPr lang="en-US" sz="1600" dirty="0" err="1" smtClean="0">
                <a:latin typeface="Lucida Console" pitchFamily="49" charset="0"/>
              </a:rPr>
              <a:t>result.AssociationData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associationData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endParaRPr lang="en-US" sz="1600" dirty="0" smtClean="0">
              <a:solidFill>
                <a:srgbClr val="2B91AF"/>
              </a:solidFill>
              <a:latin typeface="Lucida Console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Lucida Console" pitchFamily="49" charset="0"/>
              </a:rPr>
              <a:t>// add the association to the list</a:t>
            </a:r>
          </a:p>
          <a:p>
            <a:r>
              <a:rPr lang="en-US" sz="1600" dirty="0" err="1" smtClean="0">
                <a:latin typeface="Lucida Console" pitchFamily="49" charset="0"/>
              </a:rPr>
              <a:t>list.AddWorkflowAssociation</a:t>
            </a:r>
            <a:r>
              <a:rPr lang="en-US" sz="1600" dirty="0" smtClean="0">
                <a:latin typeface="Lucida Console" pitchFamily="49" charset="0"/>
              </a:rPr>
              <a:t>(result);</a:t>
            </a:r>
          </a:p>
          <a:p>
            <a:r>
              <a:rPr lang="en-US" sz="1600" dirty="0" err="1" smtClean="0">
                <a:latin typeface="Lucida Console" pitchFamily="49" charset="0"/>
              </a:rPr>
              <a:t>list.Update</a:t>
            </a:r>
            <a:r>
              <a:rPr lang="en-US" sz="1600" dirty="0" smtClean="0">
                <a:latin typeface="Lucida Console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Associating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workflow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pPr lvl="0"/>
            <a:r>
              <a:rPr lang="en-US" dirty="0" smtClean="0"/>
              <a:t>All running workflows are tied to a list item</a:t>
            </a:r>
          </a:p>
          <a:p>
            <a:pPr lvl="1"/>
            <a:r>
              <a:rPr lang="en-US" dirty="0" smtClean="0"/>
              <a:t>Workflows available tied to item’s list or content type</a:t>
            </a:r>
          </a:p>
          <a:p>
            <a:pPr lvl="1"/>
            <a:r>
              <a:rPr lang="en-US" dirty="0" smtClean="0"/>
              <a:t>Start using </a:t>
            </a:r>
            <a:r>
              <a:rPr lang="en-US" dirty="0" err="1" smtClean="0"/>
              <a:t>SPWorkflowManager.StartWorkflow</a:t>
            </a:r>
            <a:endParaRPr lang="en-US" dirty="0" smtClean="0"/>
          </a:p>
          <a:p>
            <a:pPr lvl="2"/>
            <a:r>
              <a:rPr lang="en-US" dirty="0" smtClean="0"/>
              <a:t>Requires list item, association, and init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733800"/>
            <a:ext cx="77724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SPListItem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listItem</a:t>
            </a:r>
            <a:r>
              <a:rPr lang="en-US" sz="1600" dirty="0" smtClean="0">
                <a:latin typeface="Lucida Console" pitchFamily="49" charset="0"/>
              </a:rPr>
              <a:t> = ...;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SPWorkflowAssociation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association = </a:t>
            </a:r>
          </a:p>
          <a:p>
            <a:r>
              <a:rPr lang="en-US" sz="1600" dirty="0" smtClean="0">
                <a:latin typeface="Lucida Console" pitchFamily="49" charset="0"/>
              </a:rPr>
              <a:t>    </a:t>
            </a:r>
            <a:r>
              <a:rPr lang="en-US" sz="1600" dirty="0" err="1" smtClean="0">
                <a:latin typeface="Lucida Console" pitchFamily="49" charset="0"/>
              </a:rPr>
              <a:t>list.WorkflowAssociations</a:t>
            </a:r>
            <a:r>
              <a:rPr lang="en-US" sz="1600" dirty="0" smtClean="0">
                <a:latin typeface="Lucida Console" pitchFamily="49" charset="0"/>
              </a:rPr>
              <a:t>.</a:t>
            </a:r>
          </a:p>
          <a:p>
            <a:r>
              <a:rPr lang="en-US" sz="1600" dirty="0" smtClean="0">
                <a:latin typeface="Lucida Console" pitchFamily="49" charset="0"/>
              </a:rPr>
              <a:t>        </a:t>
            </a:r>
            <a:r>
              <a:rPr lang="en-US" sz="1600" dirty="0" err="1" smtClean="0">
                <a:latin typeface="Lucida Console" pitchFamily="49" charset="0"/>
              </a:rPr>
              <a:t>GetAssociationByName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"Approval", 			     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CultureInfo</a:t>
            </a:r>
            <a:r>
              <a:rPr lang="en-US" sz="1600" dirty="0" err="1" smtClean="0">
                <a:latin typeface="Lucida Console" pitchFamily="49" charset="0"/>
              </a:rPr>
              <a:t>.CurrentCulture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SPWorkflow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workflow = </a:t>
            </a:r>
          </a:p>
          <a:p>
            <a:r>
              <a:rPr lang="en-US" sz="1600" dirty="0" smtClean="0">
                <a:latin typeface="Lucida Console" pitchFamily="49" charset="0"/>
              </a:rPr>
              <a:t>    </a:t>
            </a:r>
            <a:r>
              <a:rPr lang="en-US" sz="1600" dirty="0" err="1" smtClean="0">
                <a:latin typeface="Lucida Console" pitchFamily="49" charset="0"/>
              </a:rPr>
              <a:t>site.WorkflowManager.StartWorkflow</a:t>
            </a:r>
            <a:r>
              <a:rPr lang="en-US" sz="1600" dirty="0" smtClean="0">
                <a:latin typeface="Lucida Console" pitchFamily="49" charset="0"/>
              </a:rPr>
              <a:t>(</a:t>
            </a:r>
          </a:p>
          <a:p>
            <a:r>
              <a:rPr lang="en-US" sz="1600" dirty="0" smtClean="0">
                <a:latin typeface="Lucida Console" pitchFamily="49" charset="0"/>
              </a:rPr>
              <a:t>        </a:t>
            </a:r>
            <a:r>
              <a:rPr lang="en-US" sz="1600" dirty="0" err="1" smtClean="0">
                <a:latin typeface="Lucida Console" pitchFamily="49" charset="0"/>
              </a:rPr>
              <a:t>listItem</a:t>
            </a:r>
            <a:r>
              <a:rPr lang="en-US" sz="1600" dirty="0" smtClean="0">
                <a:latin typeface="Lucida Console" pitchFamily="49" charset="0"/>
              </a:rPr>
              <a:t>, association, </a:t>
            </a:r>
            <a:r>
              <a:rPr lang="en-US" sz="1600" dirty="0" err="1" smtClean="0">
                <a:latin typeface="Lucida Console" pitchFamily="49" charset="0"/>
              </a:rPr>
              <a:t>initiationData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r>
              <a:rPr lang="en-US" dirty="0" smtClean="0"/>
              <a:t>Workflow instances require parameters as well</a:t>
            </a:r>
          </a:p>
          <a:p>
            <a:pPr lvl="1"/>
            <a:r>
              <a:rPr lang="en-US" dirty="0" smtClean="0"/>
              <a:t>Just like association</a:t>
            </a:r>
            <a:r>
              <a:rPr lang="en-US" baseline="0" dirty="0" smtClean="0"/>
              <a:t> data in concept</a:t>
            </a:r>
          </a:p>
          <a:p>
            <a:pPr lvl="1"/>
            <a:r>
              <a:rPr lang="en-US" baseline="0" dirty="0" smtClean="0"/>
              <a:t>Custom string passed directly to the workflow</a:t>
            </a:r>
          </a:p>
          <a:p>
            <a:pPr lvl="2"/>
            <a:r>
              <a:rPr lang="en-US" dirty="0" smtClean="0"/>
              <a:t>Often formatted XML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 Data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853440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my:myFields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xml:lang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="en-us"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xmlns:xsi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=“…"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xmlns:my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=“…"&gt;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my:Reviewers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my:Person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my:DisplayName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&gt;WIN2K3STD\administrator&lt;/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my:DisplayName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my:AccountId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&gt;WIN2K3STD\administrator&lt;/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my:AccountId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my:AccountType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&gt;User&lt;/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my:AccountType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my:Person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my:Reviewers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my:CC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my:CC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my:DueDate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my:DueDate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my:Description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my:Description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my:Title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my:Title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my:DefaultTaskType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&gt;1&lt;/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my:DefaultTaskType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my:CreateTasksInSerial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&gt;true&lt;/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my:CreateTasksInSerial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my:AllowDelegation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&gt;true&lt;/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my:AllowDelegation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my:AllowChangeRequests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&gt;true&lt;/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my:AllowChangeRequests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my:StopOnAnyReject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my:StopOnAnyReject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my:WantedTasks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my:WantedTasks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my:SetMetadataOnSuccess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my:SetMetadataOnSuccess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my:MetadataSuccessField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my:MetadataSuccessField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my:MetadataSuccessValue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my:MetadataSuccessValue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my:ApproveWhenComplete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my:ApproveWhenComplete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my:TimePerTaskVal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my:TimePerTaskVal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my:TimePerTaskType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Lucida Console" pitchFamily="49" charset="0"/>
              </a:rPr>
              <a:t>xsi:nil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="true"&gt;&lt;/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my:TimePerTaskType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my:Voting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my:Voting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my:MetadataTriggerField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my:MetadataTriggerField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my:MetadataTriggerValue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my:MetadataTriggerValue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my:InitLock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my:InitLock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my:MetadataStop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my:MetadataStop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my:ItemChangeStop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my:ItemChangeStop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my:GroupTasks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&gt;false&lt;/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my:GroupTasks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100" dirty="0" err="1" smtClean="0">
                <a:solidFill>
                  <a:srgbClr val="A31515"/>
                </a:solidFill>
                <a:latin typeface="Lucida Console" pitchFamily="49" charset="0"/>
              </a:rPr>
              <a:t>my:myFields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endParaRPr lang="en-US" sz="11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Workflow API</a:t>
            </a:r>
          </a:p>
          <a:p>
            <a:r>
              <a:rPr lang="en-US" dirty="0" smtClean="0"/>
              <a:t>Associating workflow templates</a:t>
            </a:r>
          </a:p>
          <a:p>
            <a:r>
              <a:rPr lang="en-US" dirty="0" smtClean="0"/>
              <a:t>Initiating workflows</a:t>
            </a:r>
          </a:p>
          <a:p>
            <a:r>
              <a:rPr lang="en-US" dirty="0" smtClean="0"/>
              <a:t>Accessing running instances using the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Initiating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SPWorkflow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/>
          <a:lstStyle/>
          <a:p>
            <a:r>
              <a:rPr lang="en-US" dirty="0" smtClean="0"/>
              <a:t>Running workflows </a:t>
            </a:r>
            <a:r>
              <a:rPr lang="en-US" baseline="0" dirty="0" smtClean="0"/>
              <a:t>represented by </a:t>
            </a:r>
            <a:r>
              <a:rPr lang="en-US" baseline="0" dirty="0" err="1" smtClean="0"/>
              <a:t>SPWorkflow</a:t>
            </a:r>
            <a:endParaRPr lang="en-US" baseline="0" dirty="0" smtClean="0"/>
          </a:p>
          <a:p>
            <a:pPr lvl="1"/>
            <a:r>
              <a:rPr lang="en-US" dirty="0" smtClean="0"/>
              <a:t>Can be found in </a:t>
            </a:r>
            <a:r>
              <a:rPr lang="en-US" dirty="0" err="1" smtClean="0"/>
              <a:t>SPListItem.Workflows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Can also be found using </a:t>
            </a:r>
            <a:r>
              <a:rPr lang="en-US" dirty="0" err="1" smtClean="0"/>
              <a:t>SPWorkflowManager</a:t>
            </a:r>
            <a:endParaRPr lang="en-US" dirty="0" smtClean="0"/>
          </a:p>
          <a:p>
            <a:pPr lvl="1"/>
            <a:r>
              <a:rPr lang="en-US" dirty="0" smtClean="0"/>
              <a:t>Provides access to state, tasks, and other details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81400"/>
            <a:ext cx="50863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workflow is running</a:t>
            </a:r>
            <a:r>
              <a:rPr lang="en-US" baseline="0" dirty="0" smtClean="0"/>
              <a:t>, status is available</a:t>
            </a:r>
          </a:p>
          <a:p>
            <a:pPr lvl="1"/>
            <a:r>
              <a:rPr lang="en-US" dirty="0" err="1" smtClean="0"/>
              <a:t>SPWorkflow</a:t>
            </a:r>
            <a:r>
              <a:rPr lang="en-US" dirty="0" smtClean="0"/>
              <a:t> object allows status access</a:t>
            </a:r>
          </a:p>
          <a:p>
            <a:pPr lvl="1"/>
            <a:r>
              <a:rPr lang="en-US" dirty="0" smtClean="0"/>
              <a:t>Can provide</a:t>
            </a:r>
            <a:r>
              <a:rPr lang="en-US" baseline="0" dirty="0" smtClean="0"/>
              <a:t> basic workflow stats</a:t>
            </a:r>
          </a:p>
          <a:p>
            <a:pPr lvl="1"/>
            <a:r>
              <a:rPr lang="en-US" baseline="0" dirty="0" smtClean="0"/>
              <a:t>Can provide a list of tasks and history events</a:t>
            </a:r>
          </a:p>
          <a:p>
            <a:pPr lvl="1"/>
            <a:r>
              <a:rPr lang="en-US" dirty="0" smtClean="0"/>
              <a:t>Can provide access to available modifications</a:t>
            </a:r>
            <a:endParaRPr lang="en-US" baseline="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962400"/>
            <a:ext cx="79533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en-US" baseline="0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related to the workflow are provided</a:t>
            </a:r>
          </a:p>
          <a:p>
            <a:pPr lvl="1"/>
            <a:r>
              <a:rPr lang="en-US" dirty="0" smtClean="0"/>
              <a:t>Accessible using tasks list and filter</a:t>
            </a:r>
          </a:p>
          <a:p>
            <a:pPr lvl="1"/>
            <a:r>
              <a:rPr lang="en-US" dirty="0" smtClean="0"/>
              <a:t>List of tasks available via</a:t>
            </a:r>
          </a:p>
          <a:p>
            <a:pPr lvl="2"/>
            <a:r>
              <a:rPr lang="en-US" dirty="0" err="1" smtClean="0"/>
              <a:t>SPWorkflow.Tasks</a:t>
            </a:r>
            <a:endParaRPr lang="en-US" dirty="0" smtClean="0"/>
          </a:p>
          <a:p>
            <a:pPr lvl="2"/>
            <a:r>
              <a:rPr lang="en-US" dirty="0" err="1" smtClean="0"/>
              <a:t>SPWorkflowManager.GetItemTasks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62400"/>
            <a:ext cx="47529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962400"/>
            <a:ext cx="2009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600200"/>
          </a:xfrm>
        </p:spPr>
        <p:txBody>
          <a:bodyPr/>
          <a:lstStyle/>
          <a:p>
            <a:r>
              <a:rPr lang="en-US" dirty="0" smtClean="0"/>
              <a:t>History related to the workflow</a:t>
            </a:r>
            <a:r>
              <a:rPr lang="en-US" baseline="0" dirty="0" smtClean="0"/>
              <a:t> is provided</a:t>
            </a:r>
          </a:p>
          <a:p>
            <a:pPr lvl="1"/>
            <a:r>
              <a:rPr lang="en-US" dirty="0" smtClean="0"/>
              <a:t>No simple property that filters the history</a:t>
            </a:r>
            <a:r>
              <a:rPr lang="en-US" baseline="0" dirty="0" smtClean="0"/>
              <a:t> list</a:t>
            </a:r>
          </a:p>
          <a:p>
            <a:pPr lvl="1"/>
            <a:r>
              <a:rPr lang="en-US" baseline="0" dirty="0" smtClean="0"/>
              <a:t>Accessible using history list and query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4419600"/>
            <a:ext cx="5492209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Where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Eq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&lt;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FieldRef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WorkflowInstance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“ /&gt;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&lt;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Value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="Text"&gt;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{00000000-0000-0000-0000-000000000000}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&lt;/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Value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&lt;/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Eq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Where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49815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History</a:t>
            </a:r>
            <a:r>
              <a:rPr lang="en-US" baseline="0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762000"/>
          </a:xfrm>
        </p:spPr>
        <p:txBody>
          <a:bodyPr/>
          <a:lstStyle/>
          <a:p>
            <a:r>
              <a:rPr lang="en-US" dirty="0" smtClean="0"/>
              <a:t>Get history for workflow using </a:t>
            </a:r>
            <a:r>
              <a:rPr lang="en-US" dirty="0" err="1" smtClean="0"/>
              <a:t>SPList.GetItems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78486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SPQuery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query =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new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SPQuery</a:t>
            </a:r>
            <a:r>
              <a:rPr lang="en-US" sz="1600" dirty="0" smtClean="0">
                <a:latin typeface="Lucida Console" pitchFamily="49" charset="0"/>
              </a:rPr>
              <a:t>();</a:t>
            </a:r>
          </a:p>
          <a:p>
            <a:r>
              <a:rPr lang="en-US" sz="1600" dirty="0" err="1" smtClean="0">
                <a:latin typeface="Lucida Console" pitchFamily="49" charset="0"/>
              </a:rPr>
              <a:t>query.Query</a:t>
            </a:r>
            <a:r>
              <a:rPr lang="en-US" sz="1600" dirty="0" smtClean="0">
                <a:latin typeface="Lucida Console" pitchFamily="49" charset="0"/>
              </a:rPr>
              <a:t> =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"&lt;Where&gt;" </a:t>
            </a:r>
            <a:r>
              <a:rPr lang="en-US" sz="1600" dirty="0" smtClean="0">
                <a:latin typeface="Lucida Console" pitchFamily="49" charset="0"/>
              </a:rPr>
              <a:t>+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      "&lt;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Eq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&gt;" </a:t>
            </a:r>
            <a:r>
              <a:rPr lang="en-US" sz="1600" dirty="0" smtClean="0">
                <a:latin typeface="Lucida Console" pitchFamily="49" charset="0"/>
              </a:rPr>
              <a:t>+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        "&lt;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FieldRef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 Name=\"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WorkflowInstance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\" /&gt;" </a:t>
            </a:r>
            <a:r>
              <a:rPr lang="en-US" sz="1600" dirty="0" smtClean="0">
                <a:latin typeface="Lucida Console" pitchFamily="49" charset="0"/>
              </a:rPr>
              <a:t>+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        "&lt;Value Type=\"Text\"&gt;" </a:t>
            </a:r>
            <a:r>
              <a:rPr lang="en-US" sz="1600" dirty="0" smtClean="0">
                <a:latin typeface="Lucida Console" pitchFamily="49" charset="0"/>
              </a:rPr>
              <a:t>+</a:t>
            </a:r>
          </a:p>
          <a:p>
            <a:r>
              <a:rPr lang="en-US" sz="1600" dirty="0" smtClean="0">
                <a:latin typeface="Lucida Console" pitchFamily="49" charset="0"/>
              </a:rPr>
              <a:t>          </a:t>
            </a:r>
            <a:r>
              <a:rPr lang="en-US" sz="1600" dirty="0" err="1" smtClean="0">
                <a:latin typeface="Lucida Console" pitchFamily="49" charset="0"/>
              </a:rPr>
              <a:t>workflow.InstanceId.ToString</a:t>
            </a:r>
            <a:r>
              <a:rPr lang="en-US" sz="1600" dirty="0" smtClean="0">
                <a:latin typeface="Lucida Console" pitchFamily="49" charset="0"/>
              </a:rPr>
              <a:t>() +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        "&lt;/Value&gt; " </a:t>
            </a:r>
            <a:r>
              <a:rPr lang="en-US" sz="1600" dirty="0" smtClean="0">
                <a:latin typeface="Lucida Console" pitchFamily="49" charset="0"/>
              </a:rPr>
              <a:t>+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      "&lt;/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Eq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&gt;" </a:t>
            </a:r>
            <a:r>
              <a:rPr lang="en-US" sz="1600" dirty="0" smtClean="0">
                <a:latin typeface="Lucida Console" pitchFamily="49" charset="0"/>
              </a:rPr>
              <a:t>+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    "&lt;/Where&gt;"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SPListItemCollection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history = </a:t>
            </a:r>
          </a:p>
          <a:p>
            <a:r>
              <a:rPr lang="en-US" sz="1600" dirty="0" smtClean="0">
                <a:latin typeface="Lucida Console" pitchFamily="49" charset="0"/>
              </a:rPr>
              <a:t>    </a:t>
            </a:r>
            <a:r>
              <a:rPr lang="en-US" sz="1600" dirty="0" err="1" smtClean="0">
                <a:latin typeface="Lucida Console" pitchFamily="49" charset="0"/>
              </a:rPr>
              <a:t>workflow.HistoryList.GetItems</a:t>
            </a:r>
            <a:r>
              <a:rPr lang="en-US" sz="1600" dirty="0" smtClean="0">
                <a:latin typeface="Lucida Console" pitchFamily="49" charset="0"/>
              </a:rPr>
              <a:t>(query);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Available modifications are stored in </a:t>
            </a:r>
            <a:r>
              <a:rPr lang="en-US" dirty="0" err="1" smtClean="0"/>
              <a:t>SPWorkflow</a:t>
            </a:r>
            <a:endParaRPr lang="en-US" dirty="0" smtClean="0"/>
          </a:p>
          <a:p>
            <a:pPr lvl="1"/>
            <a:r>
              <a:rPr lang="en-US" dirty="0" smtClean="0"/>
              <a:t>Accessed via </a:t>
            </a:r>
            <a:r>
              <a:rPr lang="en-US" dirty="0" err="1" smtClean="0"/>
              <a:t>SPWorkflow.Modifications</a:t>
            </a:r>
            <a:endParaRPr lang="en-US" dirty="0" smtClean="0"/>
          </a:p>
          <a:p>
            <a:pPr lvl="1"/>
            <a:r>
              <a:rPr lang="en-US" dirty="0" smtClean="0"/>
              <a:t>Stored in </a:t>
            </a:r>
            <a:r>
              <a:rPr lang="en-US" dirty="0" err="1" smtClean="0"/>
              <a:t>SPWorkflowModification</a:t>
            </a:r>
            <a:r>
              <a:rPr lang="en-US" dirty="0" smtClean="0"/>
              <a:t> class</a:t>
            </a:r>
          </a:p>
          <a:p>
            <a:pPr lvl="2"/>
            <a:r>
              <a:rPr lang="en-US" dirty="0" smtClean="0"/>
              <a:t>Only contains ID and </a:t>
            </a:r>
            <a:r>
              <a:rPr lang="en-US" dirty="0" err="1" smtClean="0"/>
              <a:t>ContextData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615174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Available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err="1" smtClean="0"/>
              <a:t>SPWorkflowModification</a:t>
            </a:r>
            <a:r>
              <a:rPr lang="en-US" dirty="0" smtClean="0"/>
              <a:t> only contains an Id</a:t>
            </a:r>
          </a:p>
          <a:p>
            <a:pPr lvl="1"/>
            <a:r>
              <a:rPr lang="en-US" dirty="0" smtClean="0"/>
              <a:t>Id represents a predefined modification point</a:t>
            </a:r>
          </a:p>
          <a:p>
            <a:pPr lvl="1"/>
            <a:r>
              <a:rPr lang="en-US" dirty="0" smtClean="0"/>
              <a:t>Metadata describing modification stored in template</a:t>
            </a:r>
          </a:p>
          <a:p>
            <a:pPr lvl="1"/>
            <a:r>
              <a:rPr lang="en-US" dirty="0" smtClean="0"/>
              <a:t>Accessed using specially formatted property names</a:t>
            </a:r>
          </a:p>
          <a:p>
            <a:pPr lvl="2"/>
            <a:r>
              <a:rPr lang="en-US" dirty="0" smtClean="0"/>
              <a:t>Name – </a:t>
            </a:r>
            <a:r>
              <a:rPr lang="en-US" dirty="0" err="1" smtClean="0"/>
              <a:t>Modification_</a:t>
            </a:r>
            <a:r>
              <a:rPr lang="en-US" i="1" dirty="0" err="1" smtClean="0"/>
              <a:t>ModID</a:t>
            </a:r>
            <a:r>
              <a:rPr lang="en-US" dirty="0" err="1" smtClean="0"/>
              <a:t>_Name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3886200"/>
            <a:ext cx="8686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SPWorkflow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workflow = …;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SPWorkflowTemplate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template = </a:t>
            </a:r>
          </a:p>
          <a:p>
            <a:r>
              <a:rPr lang="en-US" sz="1600" dirty="0" smtClean="0">
                <a:latin typeface="Lucida Console" pitchFamily="49" charset="0"/>
              </a:rPr>
              <a:t>    </a:t>
            </a:r>
            <a:r>
              <a:rPr lang="en-US" sz="1600" dirty="0" err="1" smtClean="0">
                <a:latin typeface="Lucida Console" pitchFamily="49" charset="0"/>
              </a:rPr>
              <a:t>workflow.ParentAssociation.BaseTemplate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endParaRPr lang="en-US" sz="1600" dirty="0" smtClean="0">
              <a:solidFill>
                <a:srgbClr val="2B91AF"/>
              </a:solidFill>
              <a:latin typeface="Lucida Console" pitchFamily="49" charset="0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SPWorkflowModification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modification;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foreach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(modification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in </a:t>
            </a:r>
            <a:r>
              <a:rPr lang="en-US" sz="1600" dirty="0" err="1" smtClean="0">
                <a:latin typeface="Lucida Console" pitchFamily="49" charset="0"/>
              </a:rPr>
              <a:t>workflow.Modifications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Console</a:t>
            </a:r>
            <a:r>
              <a:rPr lang="en-US" sz="1600" dirty="0" err="1" smtClean="0">
                <a:latin typeface="Lucida Console" pitchFamily="49" charset="0"/>
              </a:rPr>
              <a:t>.WriteLine</a:t>
            </a:r>
            <a:r>
              <a:rPr lang="en-US" sz="1600" dirty="0" smtClean="0">
                <a:latin typeface="Lucida Console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</a:t>
            </a:r>
            <a:r>
              <a:rPr lang="en-US" sz="1600" dirty="0" smtClean="0">
                <a:latin typeface="Lucida Console" pitchFamily="49" charset="0"/>
              </a:rPr>
              <a:t>template[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    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"Modification_" </a:t>
            </a:r>
            <a:r>
              <a:rPr lang="en-US" sz="1600" dirty="0" smtClean="0">
                <a:latin typeface="Lucida Console" pitchFamily="49" charset="0"/>
              </a:rPr>
              <a:t>+ </a:t>
            </a:r>
            <a:r>
              <a:rPr lang="en-US" sz="1600" dirty="0" err="1" smtClean="0">
                <a:latin typeface="Lucida Console" pitchFamily="49" charset="0"/>
              </a:rPr>
              <a:t>modification.Id.ToString</a:t>
            </a:r>
            <a:r>
              <a:rPr lang="en-US" sz="1600" dirty="0" smtClean="0">
                <a:latin typeface="Lucida Console" pitchFamily="49" charset="0"/>
              </a:rPr>
              <a:t>() +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 "_Name"</a:t>
            </a:r>
            <a:r>
              <a:rPr lang="en-US" sz="1600" dirty="0" smtClean="0">
                <a:latin typeface="Lucida Console" pitchFamily="49" charset="0"/>
              </a:rPr>
              <a:t>]);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SPWorkflowModification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ContextData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modification is made</a:t>
            </a:r>
            <a:r>
              <a:rPr lang="en-US" baseline="0" dirty="0" smtClean="0"/>
              <a:t> changes are stored</a:t>
            </a:r>
          </a:p>
          <a:p>
            <a:pPr lvl="1"/>
            <a:r>
              <a:rPr lang="en-US" dirty="0" err="1" smtClean="0"/>
              <a:t>SPWorkflowModification.ContextData</a:t>
            </a:r>
            <a:r>
              <a:rPr lang="en-US" dirty="0" smtClean="0"/>
              <a:t> stores changes</a:t>
            </a:r>
          </a:p>
          <a:p>
            <a:pPr lvl="1"/>
            <a:r>
              <a:rPr lang="en-US" dirty="0" smtClean="0"/>
              <a:t>Up to the form implementer to store changes</a:t>
            </a:r>
          </a:p>
          <a:p>
            <a:pPr lvl="1"/>
            <a:r>
              <a:rPr lang="en-US" dirty="0" smtClean="0"/>
              <a:t>Up to the workflow implementer to use</a:t>
            </a:r>
            <a:r>
              <a:rPr lang="en-US" baseline="0" dirty="0" smtClean="0"/>
              <a:t> changes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Workflow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Worflow</a:t>
            </a:r>
            <a:r>
              <a:rPr lang="en-US" baseline="0" dirty="0" smtClean="0"/>
              <a:t>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allows custom workflows and forms</a:t>
            </a:r>
          </a:p>
          <a:p>
            <a:pPr lvl="1"/>
            <a:r>
              <a:rPr lang="en-US" dirty="0" smtClean="0"/>
              <a:t>This means developers must create custom UIs</a:t>
            </a:r>
          </a:p>
          <a:p>
            <a:pPr lvl="1"/>
            <a:r>
              <a:rPr lang="en-US" dirty="0" smtClean="0"/>
              <a:t>Custom UIs require access to workflow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APIs used by SharePoint UIs are available to developers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Workflow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295400"/>
          </a:xfrm>
        </p:spPr>
        <p:txBody>
          <a:bodyPr/>
          <a:lstStyle/>
          <a:p>
            <a:r>
              <a:rPr lang="en-US" dirty="0" smtClean="0"/>
              <a:t>Done using </a:t>
            </a:r>
            <a:r>
              <a:rPr lang="en-US" dirty="0" err="1" smtClean="0"/>
              <a:t>UpdateWorkflowAssociation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Available in </a:t>
            </a:r>
            <a:r>
              <a:rPr lang="en-US" dirty="0" err="1" smtClean="0"/>
              <a:t>SPList</a:t>
            </a:r>
            <a:r>
              <a:rPr lang="en-US" dirty="0" smtClean="0"/>
              <a:t> and </a:t>
            </a:r>
            <a:r>
              <a:rPr lang="en-US" dirty="0" err="1" smtClean="0"/>
              <a:t>SPContentType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822166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SPWorkflowAssociation</a:t>
            </a:r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association = …;</a:t>
            </a:r>
          </a:p>
          <a:p>
            <a:endParaRPr lang="en-US" sz="1600" b="1" dirty="0" smtClean="0">
              <a:solidFill>
                <a:srgbClr val="008000"/>
              </a:solidFill>
              <a:latin typeface="Lucida Console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Lucida Console" pitchFamily="49" charset="0"/>
              </a:rPr>
              <a:t>// update the association</a:t>
            </a:r>
          </a:p>
          <a:p>
            <a:r>
              <a:rPr lang="en-US" sz="1600" b="1" dirty="0" err="1" smtClean="0">
                <a:latin typeface="Lucida Console" pitchFamily="49" charset="0"/>
              </a:rPr>
              <a:t>association.ParentList</a:t>
            </a:r>
            <a:r>
              <a:rPr lang="en-US" sz="1600" b="1" dirty="0" smtClean="0">
                <a:latin typeface="Lucida Console" pitchFamily="49" charset="0"/>
              </a:rPr>
              <a:t>.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UpdateWorkflowAssociation</a:t>
            </a:r>
            <a:r>
              <a:rPr lang="en-US" sz="1600" b="1" dirty="0" smtClean="0">
                <a:latin typeface="Lucida Console" pitchFamily="49" charset="0"/>
              </a:rPr>
              <a:t>(association);</a:t>
            </a:r>
            <a:endParaRPr lang="en-US" sz="1600" b="1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Workflow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using </a:t>
            </a:r>
            <a:r>
              <a:rPr lang="en-US" dirty="0" err="1" smtClean="0"/>
              <a:t>RemoveWorkflowAssociation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Available in </a:t>
            </a:r>
            <a:r>
              <a:rPr lang="en-US" dirty="0" err="1" smtClean="0"/>
              <a:t>SPList</a:t>
            </a:r>
            <a:r>
              <a:rPr lang="en-US" dirty="0" smtClean="0"/>
              <a:t> and </a:t>
            </a:r>
            <a:r>
              <a:rPr lang="en-US" dirty="0" err="1" smtClean="0"/>
              <a:t>SPContentType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743200"/>
            <a:ext cx="78374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2B91AF"/>
                </a:solidFill>
                <a:latin typeface="Lucida Console" pitchFamily="49" charset="0"/>
              </a:rPr>
              <a:t>SPWorkflowAssociation</a:t>
            </a:r>
            <a:r>
              <a:rPr lang="en-US" sz="1600" b="1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association = …;</a:t>
            </a:r>
          </a:p>
          <a:p>
            <a:endParaRPr lang="en-US" sz="1600" b="1" dirty="0" smtClean="0">
              <a:solidFill>
                <a:srgbClr val="008000"/>
              </a:solidFill>
              <a:latin typeface="Lucida Console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Lucida Console" pitchFamily="49" charset="0"/>
              </a:rPr>
              <a:t>// remove the association</a:t>
            </a:r>
          </a:p>
          <a:p>
            <a:r>
              <a:rPr lang="en-US" sz="1600" b="1" dirty="0" err="1" smtClean="0">
                <a:latin typeface="Lucida Console" pitchFamily="49" charset="0"/>
              </a:rPr>
              <a:t>association.ParentList.RemoveWorkflowAssociation</a:t>
            </a:r>
            <a:r>
              <a:rPr lang="en-US" sz="1600" b="1" dirty="0" smtClean="0">
                <a:latin typeface="Lucida Console" pitchFamily="49" charset="0"/>
              </a:rPr>
              <a:t>(association);</a:t>
            </a:r>
          </a:p>
          <a:p>
            <a:r>
              <a:rPr lang="en-US" sz="1600" b="1" dirty="0" err="1" smtClean="0">
                <a:latin typeface="Lucida Console" pitchFamily="49" charset="0"/>
              </a:rPr>
              <a:t>association.ParentList.Update</a:t>
            </a:r>
            <a:r>
              <a:rPr lang="en-US" sz="1600" b="1" dirty="0" smtClean="0">
                <a:latin typeface="Lucida Console" pitchFamily="49" charset="0"/>
              </a:rPr>
              <a:t>();</a:t>
            </a:r>
            <a:endParaRPr lang="en-US" sz="1600" b="1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Workflow API</a:t>
            </a:r>
          </a:p>
          <a:p>
            <a:r>
              <a:rPr lang="en-US" dirty="0" smtClean="0"/>
              <a:t>Associating workflow templates</a:t>
            </a:r>
          </a:p>
          <a:p>
            <a:r>
              <a:rPr lang="en-US" dirty="0" smtClean="0"/>
              <a:t>Initiating workflows</a:t>
            </a:r>
          </a:p>
          <a:p>
            <a:r>
              <a:rPr lang="en-US" dirty="0" smtClean="0"/>
              <a:t>Accessing running instances using the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Workflow via Code</a:t>
            </a:r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SharePoint’s workflow UIs all use standard API</a:t>
            </a:r>
          </a:p>
          <a:p>
            <a:pPr lvl="1"/>
            <a:r>
              <a:rPr lang="en-US" dirty="0" smtClean="0"/>
              <a:t>Necessary to allow third party extensions to workflows</a:t>
            </a:r>
          </a:p>
          <a:p>
            <a:pPr lvl="1"/>
            <a:r>
              <a:rPr lang="en-US" dirty="0" smtClean="0"/>
              <a:t>Used in custom management forms and web parts</a:t>
            </a:r>
          </a:p>
          <a:p>
            <a:pPr lvl="1"/>
            <a:r>
              <a:rPr lang="en-US" dirty="0" smtClean="0"/>
              <a:t>Used in custom workflow forms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APIs allow:</a:t>
            </a:r>
          </a:p>
          <a:p>
            <a:pPr lvl="1"/>
            <a:r>
              <a:rPr lang="en-US" dirty="0" smtClean="0"/>
              <a:t>Manual workflow template association</a:t>
            </a:r>
          </a:p>
          <a:p>
            <a:pPr lvl="1"/>
            <a:r>
              <a:rPr lang="en-US" dirty="0" smtClean="0"/>
              <a:t>Manual workflow initiation</a:t>
            </a:r>
          </a:p>
          <a:p>
            <a:pPr lvl="1"/>
            <a:r>
              <a:rPr lang="en-US" dirty="0" smtClean="0"/>
              <a:t>Manual workflow status</a:t>
            </a:r>
          </a:p>
          <a:p>
            <a:pPr lvl="1"/>
            <a:r>
              <a:rPr lang="en-US" dirty="0" smtClean="0"/>
              <a:t>Manual workflow modification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API Objects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262" y="1828800"/>
            <a:ext cx="80503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/>
          <a:lstStyle/>
          <a:p>
            <a:r>
              <a:rPr lang="en-US" dirty="0" smtClean="0"/>
              <a:t>Define a type of workflow with no relationships</a:t>
            </a:r>
          </a:p>
          <a:p>
            <a:pPr lvl="1"/>
            <a:r>
              <a:rPr lang="en-US" dirty="0" smtClean="0"/>
              <a:t>Installed via features and associated with site collection</a:t>
            </a:r>
          </a:p>
          <a:p>
            <a:pPr lvl="1"/>
            <a:r>
              <a:rPr lang="en-US" dirty="0" smtClean="0"/>
              <a:t>Used as the template when</a:t>
            </a:r>
            <a:r>
              <a:rPr lang="en-US" baseline="0" dirty="0" smtClean="0"/>
              <a:t> associating workflows</a:t>
            </a:r>
          </a:p>
          <a:p>
            <a:pPr lvl="1"/>
            <a:r>
              <a:rPr lang="en-US" dirty="0" smtClean="0"/>
              <a:t>Can</a:t>
            </a:r>
            <a:r>
              <a:rPr lang="en-US" baseline="0" dirty="0" smtClean="0"/>
              <a:t> be attached to lists or content types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10000"/>
            <a:ext cx="54578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referenced from the </a:t>
            </a:r>
            <a:r>
              <a:rPr lang="en-US" dirty="0" err="1" smtClean="0"/>
              <a:t>SPSite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Can be listed using </a:t>
            </a:r>
            <a:r>
              <a:rPr lang="en-US" dirty="0" err="1" smtClean="0"/>
              <a:t>SPWeb.WorkflowTemplates</a:t>
            </a:r>
            <a:endParaRPr lang="en-US" dirty="0" smtClean="0"/>
          </a:p>
          <a:p>
            <a:pPr lvl="1"/>
            <a:r>
              <a:rPr lang="en-US" dirty="0" smtClean="0"/>
              <a:t>Can be filtered using </a:t>
            </a:r>
            <a:r>
              <a:rPr lang="en-US" dirty="0" err="1" smtClean="0"/>
              <a:t>SPWorkflowManager</a:t>
            </a:r>
            <a:endParaRPr lang="en-US" dirty="0" smtClean="0"/>
          </a:p>
          <a:p>
            <a:pPr lvl="1"/>
            <a:r>
              <a:rPr lang="en-US" dirty="0" smtClean="0"/>
              <a:t>No ability to add or remove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86200"/>
            <a:ext cx="624499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Associating Workflow</a:t>
            </a:r>
            <a:r>
              <a:rPr lang="en-US" baseline="0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can’t be started until associated</a:t>
            </a:r>
          </a:p>
          <a:p>
            <a:pPr lvl="1"/>
            <a:r>
              <a:rPr lang="en-US" dirty="0" smtClean="0"/>
              <a:t>Association ties </a:t>
            </a:r>
            <a:r>
              <a:rPr lang="en-US" dirty="0" err="1" smtClean="0"/>
              <a:t>SPWorkflowTemplate</a:t>
            </a:r>
            <a:r>
              <a:rPr lang="en-US" dirty="0" smtClean="0"/>
              <a:t> to container</a:t>
            </a:r>
          </a:p>
          <a:p>
            <a:pPr lvl="1"/>
            <a:r>
              <a:rPr lang="en-US" dirty="0" smtClean="0"/>
              <a:t>Association connects </a:t>
            </a:r>
            <a:r>
              <a:rPr lang="en-US" dirty="0" err="1" smtClean="0"/>
              <a:t>SPList</a:t>
            </a:r>
            <a:r>
              <a:rPr lang="en-US" dirty="0" smtClean="0"/>
              <a:t> or </a:t>
            </a:r>
            <a:r>
              <a:rPr lang="en-US" dirty="0" err="1" smtClean="0"/>
              <a:t>SPContentType</a:t>
            </a:r>
            <a:endParaRPr lang="en-US" dirty="0" smtClean="0"/>
          </a:p>
          <a:p>
            <a:pPr lvl="1"/>
            <a:r>
              <a:rPr lang="en-US" dirty="0" smtClean="0"/>
              <a:t>Holds association specific data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286125"/>
            <a:ext cx="70199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SPWorkflowAssociation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3124200"/>
          </a:xfrm>
        </p:spPr>
        <p:txBody>
          <a:bodyPr/>
          <a:lstStyle/>
          <a:p>
            <a:r>
              <a:rPr lang="en-US" dirty="0" smtClean="0"/>
              <a:t>Association defined by </a:t>
            </a:r>
            <a:r>
              <a:rPr lang="en-US" dirty="0" err="1" smtClean="0"/>
              <a:t>SPWorkflowAssociation</a:t>
            </a:r>
            <a:endParaRPr lang="en-US" dirty="0" smtClean="0"/>
          </a:p>
          <a:p>
            <a:pPr lvl="1"/>
            <a:r>
              <a:rPr lang="en-US" dirty="0" smtClean="0"/>
              <a:t>Defines workflow association name</a:t>
            </a:r>
          </a:p>
          <a:p>
            <a:pPr lvl="1"/>
            <a:r>
              <a:rPr lang="en-US" dirty="0" smtClean="0"/>
              <a:t>Defines startup conditions</a:t>
            </a:r>
          </a:p>
          <a:p>
            <a:pPr lvl="2"/>
            <a:r>
              <a:rPr lang="en-US" dirty="0" smtClean="0"/>
              <a:t>Auto/Manual Startup</a:t>
            </a:r>
          </a:p>
          <a:p>
            <a:pPr lvl="1"/>
            <a:r>
              <a:rPr lang="en-US" dirty="0" smtClean="0"/>
              <a:t>Defines association data</a:t>
            </a:r>
          </a:p>
          <a:p>
            <a:pPr lvl="1"/>
            <a:r>
              <a:rPr lang="en-US" dirty="0" smtClean="0"/>
              <a:t>Defines the tasks and history lists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362200" cy="321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http://intranet.sharepointblackops.com/Courses/SPW401/_layouts/DocIdRedir.aspx?ID=3CC2HQU7XWNV-76-6</Url>
      <Description>3CC2HQU7XWNV-76-6</Description>
    </_dlc_DocIdUrl>
    <_dlc_DocId xmlns="c83d3ea4-1015-4b4b-bfa9-09fbcd7aa64d">3CC2HQU7XWNV-76-6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37306C5D-E8C1-4E71-9806-35333913AE0B}"/>
</file>

<file path=customXml/itemProps4.xml><?xml version="1.0" encoding="utf-8"?>
<ds:datastoreItem xmlns:ds="http://schemas.openxmlformats.org/officeDocument/2006/customXml" ds:itemID="{D6176ED7-90CC-4FE4-B145-90B257DDA918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0</TotalTime>
  <Words>1570</Words>
  <Application>Microsoft Office PowerPoint</Application>
  <PresentationFormat>On-screen Show (4:3)</PresentationFormat>
  <Paragraphs>311</Paragraphs>
  <Slides>32</Slides>
  <Notes>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CPT_TEMPLATE</vt:lpstr>
      <vt:lpstr>Programming with SharePoint Workflow API</vt:lpstr>
      <vt:lpstr>Agenda</vt:lpstr>
      <vt:lpstr>Why do we need Worflow APIs?</vt:lpstr>
      <vt:lpstr>Managing Workflow via Code</vt:lpstr>
      <vt:lpstr>Workflow API Objects</vt:lpstr>
      <vt:lpstr>Workflow Templates</vt:lpstr>
      <vt:lpstr>Workflow Templates</vt:lpstr>
      <vt:lpstr>Associating Workflow Templates</vt:lpstr>
      <vt:lpstr>SPWorkflowAssociation</vt:lpstr>
      <vt:lpstr>Association Data</vt:lpstr>
      <vt:lpstr>Association Data Example</vt:lpstr>
      <vt:lpstr>Tasks and History lists</vt:lpstr>
      <vt:lpstr>Task Lists</vt:lpstr>
      <vt:lpstr>History Lists</vt:lpstr>
      <vt:lpstr>Creating Workflow Associations</vt:lpstr>
      <vt:lpstr>Demo: Associating Workflows</vt:lpstr>
      <vt:lpstr>Starting workflow instances</vt:lpstr>
      <vt:lpstr>Initiation Data</vt:lpstr>
      <vt:lpstr>Initiation Data Example</vt:lpstr>
      <vt:lpstr>Demo: Initiating Workflows</vt:lpstr>
      <vt:lpstr>SPWorkflow Object</vt:lpstr>
      <vt:lpstr>Workflow Status</vt:lpstr>
      <vt:lpstr>Current Tasks</vt:lpstr>
      <vt:lpstr>Current History</vt:lpstr>
      <vt:lpstr>Current History Query</vt:lpstr>
      <vt:lpstr>Workflow Modifications</vt:lpstr>
      <vt:lpstr>Displaying Available Modifications</vt:lpstr>
      <vt:lpstr>SPWorkflowModification ContextData</vt:lpstr>
      <vt:lpstr>Demo: Workflow Status</vt:lpstr>
      <vt:lpstr>Updating Workflow Associations</vt:lpstr>
      <vt:lpstr>Removing Workflow Association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SharePoint Workflow API</dc:title>
  <dc:creator>TedP</dc:creator>
  <cp:lastModifiedBy>TedP</cp:lastModifiedBy>
  <cp:revision>2</cp:revision>
  <dcterms:created xsi:type="dcterms:W3CDTF">2009-07-09T03:54:02Z</dcterms:created>
  <dcterms:modified xsi:type="dcterms:W3CDTF">2009-07-09T03:54:51Z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1f50c751-af81-40e3-85e7-6e9eb25e0832</vt:lpwstr>
  </property>
</Properties>
</file>