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Predeek" initials="C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0033" autoAdjust="0"/>
  </p:normalViewPr>
  <p:slideViewPr>
    <p:cSldViewPr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ustomXml" Target="../customXml/item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8-01-01T14:03:55" idx="1">
    <p:pos x="4871" y="1501"/>
    <p:text>Lookup the meanings of all parameters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06 - Developing Workflow Templates with VS08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06 - Developing Workflow Templates with VS08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Developing Workflow Templates with VS08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Developing Workflow Templates with VS08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lecture will focus on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Developing Workflow Templates with VS08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Developing Workflow Templates with VS08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workflow project</a:t>
            </a:r>
          </a:p>
          <a:p>
            <a:r>
              <a:rPr lang="en-US" dirty="0" smtClean="0"/>
              <a:t>Create feature.xml and workflow.xml file</a:t>
            </a:r>
          </a:p>
          <a:p>
            <a:r>
              <a:rPr lang="en-US" dirty="0" smtClean="0"/>
              <a:t>Create simple workflow</a:t>
            </a:r>
          </a:p>
          <a:p>
            <a:r>
              <a:rPr lang="en-US" dirty="0" smtClean="0"/>
              <a:t>Add</a:t>
            </a:r>
            <a:r>
              <a:rPr lang="en-US" baseline="0" dirty="0" smtClean="0"/>
              <a:t> assembly to </a:t>
            </a:r>
            <a:r>
              <a:rPr lang="en-US" baseline="0" dirty="0" err="1" smtClean="0"/>
              <a:t>gac</a:t>
            </a:r>
            <a:endParaRPr lang="en-US" baseline="0" dirty="0" smtClean="0"/>
          </a:p>
          <a:p>
            <a:r>
              <a:rPr lang="en-US" baseline="0" dirty="0" smtClean="0"/>
              <a:t>Copy feature to features folder</a:t>
            </a:r>
          </a:p>
          <a:p>
            <a:r>
              <a:rPr lang="en-US" baseline="0" dirty="0" smtClean="0"/>
              <a:t>Install and activate the feature</a:t>
            </a:r>
          </a:p>
          <a:p>
            <a:r>
              <a:rPr lang="en-US" baseline="0" dirty="0" smtClean="0"/>
              <a:t>Associate the feature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Developing Workflow Templates with VS08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the fact that the parameters for WSS deployment are user specific.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Developing Workflow Templates with VS08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parameters just map to fields in the Workflow</a:t>
            </a:r>
            <a:r>
              <a:rPr lang="en-US" baseline="0" dirty="0" smtClean="0"/>
              <a:t> History list.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Developing Workflow Templates with VS08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on the </a:t>
            </a:r>
            <a:r>
              <a:rPr lang="en-US" dirty="0" err="1" smtClean="0"/>
              <a:t>LogToHistoryList</a:t>
            </a:r>
            <a:r>
              <a:rPr lang="en-US" dirty="0" smtClean="0"/>
              <a:t> method</a:t>
            </a:r>
            <a:r>
              <a:rPr lang="en-US" baseline="0" dirty="0" smtClean="0"/>
              <a:t> and transition into next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Developing Workflow Templates with VS08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Developing Workflow Templates with VS08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2" name="Picture 11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7" name="Rectangle 16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lex.com/wspprojecttemplate" TargetMode="External"/><Relationship Id="rId2" Type="http://schemas.openxmlformats.org/officeDocument/2006/relationships/hyperlink" Target="http://www.codeplex.com/wspbuil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lex.com/stsdev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SharePoint Workflow Templates with Visual Studio 2008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Developing SharePoint Workflow Templates with Visual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VS2008 Workflow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981200"/>
          </a:xfrm>
        </p:spPr>
        <p:txBody>
          <a:bodyPr/>
          <a:lstStyle/>
          <a:p>
            <a:r>
              <a:rPr lang="en-US" dirty="0" smtClean="0"/>
              <a:t>Completed</a:t>
            </a:r>
            <a:r>
              <a:rPr lang="en-US" baseline="0" dirty="0" smtClean="0"/>
              <a:t> project is WSS Specific</a:t>
            </a:r>
          </a:p>
          <a:p>
            <a:pPr lvl="1"/>
            <a:r>
              <a:rPr lang="en-US" dirty="0" smtClean="0"/>
              <a:t>Contains Feature.xml and Workflow.xml</a:t>
            </a:r>
          </a:p>
          <a:p>
            <a:pPr lvl="1"/>
            <a:r>
              <a:rPr lang="en-US" baseline="0" dirty="0" smtClean="0"/>
              <a:t>Contains user properties</a:t>
            </a:r>
            <a:r>
              <a:rPr lang="en-US" dirty="0" smtClean="0"/>
              <a:t> in </a:t>
            </a:r>
            <a:r>
              <a:rPr lang="en-US" dirty="0" err="1" smtClean="0"/>
              <a:t>Project.csproj.user</a:t>
            </a:r>
            <a:endParaRPr lang="en-US" dirty="0" smtClean="0"/>
          </a:p>
          <a:p>
            <a:pPr lvl="2"/>
            <a:r>
              <a:rPr lang="en-US" baseline="0" dirty="0" smtClean="0"/>
              <a:t>Used</a:t>
            </a:r>
            <a:r>
              <a:rPr lang="en-US" dirty="0" smtClean="0"/>
              <a:t> to deploy and associate the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352800"/>
            <a:ext cx="7924800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&lt;</a:t>
            </a:r>
            <a:r>
              <a:rPr lang="en-US" sz="1400" dirty="0" smtClean="0">
                <a:solidFill>
                  <a:srgbClr val="A31515"/>
                </a:solidFill>
                <a:latin typeface="Lucida Console" pitchFamily="49" charset="0"/>
              </a:rPr>
              <a:t>Project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Lucida Console" pitchFamily="49" charset="0"/>
              </a:rPr>
              <a:t>xmlns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="http://schemas.microsoft.com/developer/msbuild/2003"&gt;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</a:rPr>
              <a:t>ProjectExtensions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&lt;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</a:rPr>
              <a:t>VisualStudio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&lt;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</a:rPr>
              <a:t>FlavorProperties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GUID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="{…}" </a:t>
            </a:r>
            <a:r>
              <a:rPr lang="en-US" sz="1400" dirty="0" err="1" smtClean="0">
                <a:solidFill>
                  <a:srgbClr val="FF0000"/>
                </a:solidFill>
                <a:latin typeface="Lucida Console" pitchFamily="49" charset="0"/>
              </a:rPr>
              <a:t>xmlns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=""&gt;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  &lt;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</a:rPr>
              <a:t>DisplayName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WSSHelloWorldWorkflow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&lt;/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</a:rPr>
              <a:t>DisplayName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  &lt;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</a:rPr>
              <a:t>SiteURL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&gt;http://…/Docs&lt;/</a:t>
            </a:r>
            <a:r>
              <a:rPr lang="en-US" sz="1400" dirty="0" smtClean="0">
                <a:solidFill>
                  <a:srgbClr val="A31515"/>
                </a:solidFill>
                <a:latin typeface="Lucida Console" pitchFamily="49" charset="0"/>
              </a:rPr>
              <a:t>SiteURL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  &lt;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</a:rPr>
              <a:t>ListURL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&gt;http://…/Docs/Documents/Forms/AllItems.aspx&lt;/</a:t>
            </a:r>
            <a:r>
              <a:rPr lang="en-US" sz="1400" dirty="0" smtClean="0">
                <a:solidFill>
                  <a:srgbClr val="A31515"/>
                </a:solidFill>
                <a:latin typeface="Lucida Console" pitchFamily="49" charset="0"/>
              </a:rPr>
              <a:t>ListURL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  &lt;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</a:rPr>
              <a:t>TargetList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Id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="{…}"&gt;Documents&lt;/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</a:rPr>
              <a:t>TargetList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  &lt;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</a:rPr>
              <a:t>HistoryList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Id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="{…}"&gt;Workflow History&lt;/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</a:rPr>
              <a:t>HistoryList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  &lt;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</a:rPr>
              <a:t>TaskList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</a:rPr>
              <a:t>Id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="{…}"&gt;Tasks&lt;/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</a:rPr>
              <a:t>TaskList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  ...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&lt;/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</a:rPr>
              <a:t>FlavorProperties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&lt;/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</a:rPr>
              <a:t>VisualStudio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&lt;/</a:t>
            </a:r>
            <a:r>
              <a:rPr lang="en-US" sz="1400" dirty="0" err="1" smtClean="0">
                <a:solidFill>
                  <a:srgbClr val="A31515"/>
                </a:solidFill>
                <a:latin typeface="Lucida Console" pitchFamily="49" charset="0"/>
              </a:rPr>
              <a:t>ProjectExtensions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&lt;/</a:t>
            </a:r>
            <a:r>
              <a:rPr lang="en-US" sz="1400" dirty="0" smtClean="0">
                <a:solidFill>
                  <a:srgbClr val="A31515"/>
                </a:solidFill>
                <a:latin typeface="Lucida Console" pitchFamily="49" charset="0"/>
              </a:rPr>
              <a:t>Project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endParaRPr lang="en-US" sz="14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VS2008 Workflow</a:t>
            </a:r>
            <a:r>
              <a:rPr lang="en-US" baseline="0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</a:t>
            </a:r>
            <a:r>
              <a:rPr lang="en-US" baseline="0" dirty="0" smtClean="0"/>
              <a:t> hello world again with project type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Workflow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981200"/>
          </a:xfrm>
        </p:spPr>
        <p:txBody>
          <a:bodyPr/>
          <a:lstStyle/>
          <a:p>
            <a:r>
              <a:rPr lang="en-US" dirty="0" smtClean="0"/>
              <a:t>Integration with SharePoint done via activities</a:t>
            </a:r>
          </a:p>
          <a:p>
            <a:pPr lvl="1"/>
            <a:r>
              <a:rPr lang="en-US" dirty="0" smtClean="0"/>
              <a:t>Communicate with</a:t>
            </a:r>
            <a:r>
              <a:rPr lang="en-US" baseline="0" dirty="0" smtClean="0"/>
              <a:t> host via ExternalDataExchange</a:t>
            </a:r>
          </a:p>
          <a:p>
            <a:pPr lvl="1"/>
            <a:r>
              <a:rPr lang="en-US" dirty="0" smtClean="0"/>
              <a:t>Focused around workflow, task, and workflow item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200400"/>
            <a:ext cx="22669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343400"/>
            <a:ext cx="22764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OnWorkflowActiviated</a:t>
            </a:r>
            <a:r>
              <a:rPr lang="en-US" dirty="0" smtClean="0"/>
              <a:t>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524000"/>
          </a:xfrm>
        </p:spPr>
        <p:txBody>
          <a:bodyPr/>
          <a:lstStyle/>
          <a:p>
            <a:r>
              <a:rPr lang="en-US" dirty="0" smtClean="0"/>
              <a:t>All SharePoint workflows start with this activity</a:t>
            </a:r>
          </a:p>
          <a:p>
            <a:pPr lvl="1"/>
            <a:r>
              <a:rPr lang="en-US" dirty="0" smtClean="0"/>
              <a:t>Derived from </a:t>
            </a:r>
            <a:r>
              <a:rPr lang="en-US" dirty="0" err="1" smtClean="0"/>
              <a:t>HandleExternalEventActivity</a:t>
            </a:r>
            <a:endParaRPr lang="en-US" dirty="0" smtClean="0"/>
          </a:p>
          <a:p>
            <a:pPr lvl="1"/>
            <a:r>
              <a:rPr lang="en-US" dirty="0" smtClean="0"/>
              <a:t>Used to receive </a:t>
            </a:r>
            <a:r>
              <a:rPr lang="en-US" dirty="0" err="1" smtClean="0"/>
              <a:t>SPWorkflowActivationProperties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352800"/>
            <a:ext cx="202720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191000"/>
            <a:ext cx="37242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953000"/>
            <a:ext cx="2466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5334000" y="6248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LogToHistoryList</a:t>
            </a:r>
            <a:r>
              <a:rPr lang="en-US" dirty="0" smtClean="0"/>
              <a:t>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log status information to the host</a:t>
            </a:r>
          </a:p>
          <a:p>
            <a:pPr lvl="1"/>
            <a:r>
              <a:rPr lang="en-US" dirty="0" smtClean="0"/>
              <a:t>Implemented like </a:t>
            </a:r>
            <a:r>
              <a:rPr lang="en-US" dirty="0" err="1" smtClean="0"/>
              <a:t>CallExternalMethod</a:t>
            </a:r>
            <a:endParaRPr lang="en-US" dirty="0" smtClean="0"/>
          </a:p>
          <a:p>
            <a:pPr lvl="1"/>
            <a:r>
              <a:rPr lang="en-US" dirty="0" smtClean="0"/>
              <a:t>Used to log an entry to the workflow’s history list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124200"/>
            <a:ext cx="179522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733800"/>
            <a:ext cx="37147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r>
              <a:rPr lang="en-US" baseline="0" dirty="0" smtClean="0"/>
              <a:t> </a:t>
            </a:r>
            <a:r>
              <a:rPr lang="en-US" dirty="0" smtClean="0"/>
              <a:t>Workflow</a:t>
            </a:r>
            <a:r>
              <a:rPr lang="en-US" baseline="0" dirty="0" smtClean="0"/>
              <a:t> Item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can also wait for the item to change</a:t>
            </a:r>
          </a:p>
          <a:p>
            <a:pPr lvl="1"/>
            <a:r>
              <a:rPr lang="en-US" dirty="0" err="1" smtClean="0"/>
              <a:t>OnWorkflowItemChanged</a:t>
            </a:r>
            <a:r>
              <a:rPr lang="en-US" dirty="0" smtClean="0"/>
              <a:t> received on item change</a:t>
            </a:r>
          </a:p>
          <a:p>
            <a:pPr lvl="1"/>
            <a:r>
              <a:rPr lang="en-US" dirty="0" err="1" smtClean="0"/>
              <a:t>OnWorkflowItemDeleted</a:t>
            </a:r>
            <a:r>
              <a:rPr lang="en-US" dirty="0" smtClean="0"/>
              <a:t> received on item delete</a:t>
            </a:r>
          </a:p>
          <a:p>
            <a:pPr lvl="1"/>
            <a:r>
              <a:rPr lang="en-US" dirty="0" smtClean="0"/>
              <a:t>Both contain a </a:t>
            </a:r>
            <a:r>
              <a:rPr lang="en-US" dirty="0" err="1" smtClean="0"/>
              <a:t>Hashtable</a:t>
            </a:r>
            <a:r>
              <a:rPr lang="en-US" dirty="0" smtClean="0"/>
              <a:t> of before and after properties</a:t>
            </a:r>
          </a:p>
        </p:txBody>
      </p:sp>
      <p:grpSp>
        <p:nvGrpSpPr>
          <p:cNvPr id="4" name="Group 9"/>
          <p:cNvGrpSpPr/>
          <p:nvPr/>
        </p:nvGrpSpPr>
        <p:grpSpPr>
          <a:xfrm>
            <a:off x="1447800" y="3657600"/>
            <a:ext cx="2683073" cy="2209800"/>
            <a:chOff x="1447800" y="3657600"/>
            <a:chExt cx="2683073" cy="2209800"/>
          </a:xfrm>
        </p:grpSpPr>
        <p:pic>
          <p:nvPicPr>
            <p:cNvPr id="22529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33600" y="4191000"/>
              <a:ext cx="1997273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3657600"/>
              <a:ext cx="12668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oup 10"/>
          <p:cNvGrpSpPr/>
          <p:nvPr/>
        </p:nvGrpSpPr>
        <p:grpSpPr>
          <a:xfrm>
            <a:off x="4800600" y="3657600"/>
            <a:ext cx="2683073" cy="2209800"/>
            <a:chOff x="4800600" y="3657600"/>
            <a:chExt cx="2683073" cy="2209800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600" y="3657600"/>
              <a:ext cx="12668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86400" y="4191000"/>
              <a:ext cx="1997273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Workflow Communication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33600"/>
          </a:xfrm>
        </p:spPr>
        <p:txBody>
          <a:bodyPr>
            <a:normAutofit/>
          </a:bodyPr>
          <a:lstStyle/>
          <a:p>
            <a:r>
              <a:rPr lang="en-US" baseline="0" dirty="0" smtClean="0"/>
              <a:t>Communication done</a:t>
            </a:r>
            <a:r>
              <a:rPr lang="en-US" dirty="0" smtClean="0"/>
              <a:t> using </a:t>
            </a:r>
            <a:r>
              <a:rPr lang="en-US" dirty="0" err="1" smtClean="0"/>
              <a:t>ISharePointService</a:t>
            </a:r>
            <a:r>
              <a:rPr lang="en-US" baseline="0" dirty="0" smtClean="0"/>
              <a:t> </a:t>
            </a:r>
          </a:p>
          <a:p>
            <a:pPr lvl="1"/>
            <a:r>
              <a:rPr lang="en-US" dirty="0" smtClean="0"/>
              <a:t>Implemented by </a:t>
            </a:r>
            <a:r>
              <a:rPr lang="en-US" dirty="0" err="1" smtClean="0"/>
              <a:t>SPWinOEWSSService</a:t>
            </a:r>
            <a:endParaRPr lang="en-US" dirty="0" smtClean="0"/>
          </a:p>
          <a:p>
            <a:pPr lvl="1"/>
            <a:r>
              <a:rPr lang="en-US" dirty="0" smtClean="0"/>
              <a:t>Provides events needed for workflow and item activities</a:t>
            </a:r>
          </a:p>
          <a:p>
            <a:pPr lvl="1"/>
            <a:r>
              <a:rPr lang="en-US" dirty="0" smtClean="0"/>
              <a:t>Also provides methods for other communication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581400"/>
            <a:ext cx="2366818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to Workflow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33600"/>
          </a:xfrm>
        </p:spPr>
        <p:txBody>
          <a:bodyPr/>
          <a:lstStyle/>
          <a:p>
            <a:r>
              <a:rPr lang="en-US" baseline="0" dirty="0" smtClean="0"/>
              <a:t>Done using </a:t>
            </a:r>
            <a:r>
              <a:rPr lang="en-US" baseline="0" dirty="0" err="1" smtClean="0"/>
              <a:t>AssociationData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InitiationData</a:t>
            </a:r>
            <a:endParaRPr lang="en-US" baseline="0" dirty="0" smtClean="0"/>
          </a:p>
          <a:p>
            <a:pPr lvl="1"/>
            <a:r>
              <a:rPr lang="en-US" baseline="0" dirty="0" err="1" smtClean="0"/>
              <a:t>AssociationData</a:t>
            </a:r>
            <a:r>
              <a:rPr lang="en-US" baseline="0" dirty="0" smtClean="0"/>
              <a:t> assigned at workflow association</a:t>
            </a:r>
          </a:p>
          <a:p>
            <a:pPr lvl="1"/>
            <a:r>
              <a:rPr lang="en-US" baseline="0" dirty="0" err="1" smtClean="0"/>
              <a:t>InitiationData</a:t>
            </a:r>
            <a:r>
              <a:rPr lang="en-US" baseline="0" dirty="0" smtClean="0"/>
              <a:t> assigned at workflow start</a:t>
            </a:r>
          </a:p>
          <a:p>
            <a:pPr lvl="1"/>
            <a:r>
              <a:rPr lang="en-US" dirty="0" smtClean="0"/>
              <a:t>Both strings, often passed as xml</a:t>
            </a: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533400" y="3505200"/>
            <a:ext cx="8077200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my:myFields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xmlns:xsi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http://www.w3.org/2001/XMLSchema-instance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xmlns:my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http://schemas.microsoft.com/office/infopath/2003/myXSD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my:Reviewers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my:Person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my:DisplayName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WIN2K3STD\administrator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my:DisplayName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my:AccountId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WIN2K3STD\administrator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my:AccountId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my:AccountType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User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my:AccountType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my:Person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my:Reviewers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my:CC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my:CC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my:DueDate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xsi:nil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my:DueDate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...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my:myFields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InitiationData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formatted using serialized classes</a:t>
            </a:r>
          </a:p>
          <a:p>
            <a:pPr lvl="1"/>
            <a:r>
              <a:rPr lang="en-US" dirty="0" smtClean="0"/>
              <a:t>Define classes storing</a:t>
            </a:r>
            <a:r>
              <a:rPr lang="en-US" baseline="0" dirty="0" smtClean="0"/>
              <a:t> initiation data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XmlSerializer</a:t>
            </a:r>
            <a:r>
              <a:rPr lang="en-US" dirty="0" smtClean="0"/>
              <a:t> to convert classes to XML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2819400"/>
            <a:ext cx="792480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Lucida Console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Serializable</a:t>
            </a:r>
            <a:r>
              <a:rPr lang="en-US" sz="1600" dirty="0" smtClean="0">
                <a:latin typeface="Lucida Console" pitchFamily="49" charset="0"/>
              </a:rPr>
              <a:t>]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public class </a:t>
            </a:r>
            <a:r>
              <a:rPr lang="en-US" sz="1600" dirty="0" err="1" smtClean="0">
                <a:latin typeface="Lucida Console" pitchFamily="49" charset="0"/>
              </a:rPr>
              <a:t>StartupData</a:t>
            </a:r>
            <a:endParaRPr lang="en-US" sz="1600" dirty="0" smtClean="0">
              <a:latin typeface="Lucida Console" pitchFamily="49" charset="0"/>
            </a:endParaRPr>
          </a:p>
          <a:p>
            <a:r>
              <a:rPr lang="en-US" sz="1600" dirty="0" smtClean="0">
                <a:latin typeface="Lucida Console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public string </a:t>
            </a:r>
            <a:r>
              <a:rPr lang="en-US" sz="1600" dirty="0" smtClean="0">
                <a:latin typeface="Lucida Console" pitchFamily="49" charset="0"/>
              </a:rPr>
              <a:t>Message {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get</a:t>
            </a:r>
            <a:r>
              <a:rPr lang="en-US" sz="1600" dirty="0" smtClean="0">
                <a:latin typeface="Lucida Console" pitchFamily="49" charset="0"/>
              </a:rPr>
              <a:t>;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set</a:t>
            </a:r>
            <a:r>
              <a:rPr lang="en-US" sz="1600" dirty="0" smtClean="0">
                <a:latin typeface="Lucida Console" pitchFamily="49" charset="0"/>
              </a:rPr>
              <a:t>; 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public static string </a:t>
            </a:r>
            <a:r>
              <a:rPr lang="en-US" sz="1600" dirty="0" smtClean="0">
                <a:latin typeface="Lucida Console" pitchFamily="49" charset="0"/>
              </a:rPr>
              <a:t>Serialize(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StartupData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value)</a:t>
            </a:r>
          </a:p>
          <a:p>
            <a:r>
              <a:rPr lang="en-US" sz="1600" dirty="0" smtClean="0">
                <a:latin typeface="Lucida Console" pitchFamily="49" charset="0"/>
              </a:rPr>
              <a:t>    {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XmlSerializer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serializer</a:t>
            </a:r>
            <a:r>
              <a:rPr lang="en-US" sz="1600" dirty="0" smtClean="0">
                <a:latin typeface="Lucida Console" pitchFamily="49" charset="0"/>
              </a:rPr>
              <a:t> = 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new 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XmlSerializer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typeof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StartupData</a:t>
            </a:r>
            <a:r>
              <a:rPr lang="en-US" sz="1600" dirty="0" smtClean="0">
                <a:latin typeface="Lucida Console" pitchFamily="49" charset="0"/>
              </a:rPr>
              <a:t>));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using 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StringWriter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writer =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new 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StringWriter</a:t>
            </a:r>
            <a:r>
              <a:rPr lang="en-US" sz="1600" dirty="0" smtClean="0">
                <a:latin typeface="Lucida Console" pitchFamily="49" charset="0"/>
              </a:rPr>
              <a:t>())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       </a:t>
            </a:r>
            <a:r>
              <a:rPr lang="en-US" sz="1600" dirty="0" smtClean="0">
                <a:latin typeface="Lucida Console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           </a:t>
            </a:r>
            <a:r>
              <a:rPr lang="en-US" sz="1600" dirty="0" err="1" smtClean="0">
                <a:latin typeface="Lucida Console" pitchFamily="49" charset="0"/>
              </a:rPr>
              <a:t>serializer.Serialize</a:t>
            </a:r>
            <a:r>
              <a:rPr lang="en-US" sz="1600" dirty="0" smtClean="0">
                <a:latin typeface="Lucida Console" pitchFamily="49" charset="0"/>
              </a:rPr>
              <a:t>(writer, value);</a:t>
            </a:r>
          </a:p>
          <a:p>
            <a:r>
              <a:rPr lang="en-US" sz="1600" dirty="0" smtClean="0">
                <a:latin typeface="Lucida Console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return </a:t>
            </a:r>
            <a:r>
              <a:rPr lang="en-US" sz="1600" dirty="0" err="1" smtClean="0">
                <a:latin typeface="Lucida Console" pitchFamily="49" charset="0"/>
              </a:rPr>
              <a:t>writer.ToString</a:t>
            </a:r>
            <a:r>
              <a:rPr lang="en-US" sz="1600" dirty="0" smtClean="0">
                <a:latin typeface="Lucida Console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  </a:t>
            </a:r>
            <a:r>
              <a:rPr lang="en-US" sz="1600" dirty="0" smtClean="0">
                <a:latin typeface="Lucida Console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1600" dirty="0" smtClean="0">
                <a:latin typeface="Lucida Console" pitchFamily="49" charset="0"/>
              </a:rPr>
              <a:t>}</a:t>
            </a:r>
          </a:p>
          <a:p>
            <a:r>
              <a:rPr lang="en-US" sz="1600" dirty="0" smtClean="0">
                <a:latin typeface="Lucida Console" pitchFamily="49" charset="0"/>
              </a:rPr>
              <a:t>}</a:t>
            </a:r>
            <a:endParaRPr lang="en-US" sz="16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</a:t>
            </a:r>
            <a:r>
              <a:rPr lang="en-US" dirty="0" err="1" smtClean="0"/>
              <a:t>InitiationData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SPWorkflowManager.StartWorkflow</a:t>
            </a:r>
            <a:endParaRPr lang="en-US" baseline="0" dirty="0" smtClean="0"/>
          </a:p>
          <a:p>
            <a:pPr lvl="1"/>
            <a:r>
              <a:rPr lang="en-US" dirty="0" smtClean="0"/>
              <a:t>String representing serialized initiation</a:t>
            </a:r>
            <a:r>
              <a:rPr lang="en-US" baseline="0" dirty="0" smtClean="0"/>
              <a:t> data sent</a:t>
            </a:r>
          </a:p>
          <a:p>
            <a:pPr lvl="1"/>
            <a:r>
              <a:rPr lang="en-US" baseline="0" dirty="0" smtClean="0"/>
              <a:t>Starts workflow instance and sends data </a:t>
            </a:r>
            <a:r>
              <a:rPr lang="en-US" dirty="0" smtClean="0"/>
              <a:t>via event</a:t>
            </a:r>
          </a:p>
        </p:txBody>
      </p:sp>
      <p:grpSp>
        <p:nvGrpSpPr>
          <p:cNvPr id="4" name="Group 11"/>
          <p:cNvGrpSpPr/>
          <p:nvPr/>
        </p:nvGrpSpPr>
        <p:grpSpPr>
          <a:xfrm>
            <a:off x="1143000" y="3733800"/>
            <a:ext cx="6962775" cy="1343025"/>
            <a:chOff x="1143000" y="4648200"/>
            <a:chExt cx="6962775" cy="1343025"/>
          </a:xfrm>
        </p:grpSpPr>
        <p:pic>
          <p:nvPicPr>
            <p:cNvPr id="17409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4600" y="4724400"/>
              <a:ext cx="2238375" cy="1266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ight Arrow 5"/>
            <p:cNvSpPr/>
            <p:nvPr/>
          </p:nvSpPr>
          <p:spPr>
            <a:xfrm>
              <a:off x="5105400" y="5257800"/>
              <a:ext cx="990600" cy="38100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295400" y="5257800"/>
              <a:ext cx="990600" cy="38100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5105400" y="4648200"/>
              <a:ext cx="685800" cy="5334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Init Data</a:t>
              </a:r>
              <a:endParaRPr lang="en-US" sz="1400" dirty="0"/>
            </a:p>
          </p:txBody>
        </p:sp>
        <p:sp>
          <p:nvSpPr>
            <p:cNvPr id="9" name="Folded Corner 8"/>
            <p:cNvSpPr/>
            <p:nvPr/>
          </p:nvSpPr>
          <p:spPr>
            <a:xfrm>
              <a:off x="1143000" y="4648200"/>
              <a:ext cx="685800" cy="5334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Init Data</a:t>
              </a:r>
              <a:endParaRPr lang="en-US" sz="1400" dirty="0"/>
            </a:p>
          </p:txBody>
        </p:sp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4600" y="4876800"/>
              <a:ext cx="1781175" cy="107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simple workflow in VS 2008</a:t>
            </a:r>
            <a:endParaRPr lang="en-US" b="1" dirty="0" smtClean="0"/>
          </a:p>
          <a:p>
            <a:pPr lvl="1"/>
            <a:r>
              <a:rPr lang="en-US" dirty="0" smtClean="0"/>
              <a:t>Installing workflow using features</a:t>
            </a:r>
          </a:p>
          <a:p>
            <a:r>
              <a:rPr lang="en-US" dirty="0" smtClean="0"/>
              <a:t>Pass startup parameters to workflows</a:t>
            </a:r>
          </a:p>
          <a:p>
            <a:r>
              <a:rPr lang="en-US" dirty="0" smtClean="0"/>
              <a:t>Build state machine workflows in WSS</a:t>
            </a:r>
          </a:p>
          <a:p>
            <a:r>
              <a:rPr lang="en-US" dirty="0" smtClean="0"/>
              <a:t>Handle item change events in workflow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</a:t>
            </a:r>
            <a:r>
              <a:rPr lang="en-US" dirty="0" err="1" smtClean="0"/>
              <a:t>InitiationData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86000"/>
          </a:xfrm>
        </p:spPr>
        <p:txBody>
          <a:bodyPr/>
          <a:lstStyle/>
          <a:p>
            <a:r>
              <a:rPr lang="en-US" dirty="0" smtClean="0"/>
              <a:t>Received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OnWorkflowActivated</a:t>
            </a:r>
            <a:r>
              <a:rPr lang="en-US" baseline="0" dirty="0" smtClean="0"/>
              <a:t> activity</a:t>
            </a:r>
          </a:p>
          <a:p>
            <a:pPr lvl="1"/>
            <a:r>
              <a:rPr lang="en-US" dirty="0" smtClean="0"/>
              <a:t>First activity in workflow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OnWorkflowActivated</a:t>
            </a:r>
            <a:r>
              <a:rPr lang="en-US" baseline="0" dirty="0" smtClean="0"/>
              <a:t> </a:t>
            </a:r>
          </a:p>
          <a:p>
            <a:pPr lvl="1"/>
            <a:r>
              <a:rPr lang="en-US" baseline="0" dirty="0" smtClean="0"/>
              <a:t>Receives event from the host containing initiation data</a:t>
            </a:r>
          </a:p>
        </p:txBody>
      </p:sp>
      <p:grpSp>
        <p:nvGrpSpPr>
          <p:cNvPr id="4" name="Group 10"/>
          <p:cNvGrpSpPr/>
          <p:nvPr/>
        </p:nvGrpSpPr>
        <p:grpSpPr>
          <a:xfrm>
            <a:off x="1219200" y="3429000"/>
            <a:ext cx="6781800" cy="2362200"/>
            <a:chOff x="1219200" y="3962400"/>
            <a:chExt cx="6781800" cy="2362200"/>
          </a:xfrm>
        </p:grpSpPr>
        <p:pic>
          <p:nvPicPr>
            <p:cNvPr id="16385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05600" y="4495800"/>
              <a:ext cx="12954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ight Arrow 5"/>
            <p:cNvSpPr/>
            <p:nvPr/>
          </p:nvSpPr>
          <p:spPr>
            <a:xfrm>
              <a:off x="1524000" y="4876800"/>
              <a:ext cx="990600" cy="38100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7000" y="4572000"/>
              <a:ext cx="1781175" cy="107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ight Arrow 7"/>
            <p:cNvSpPr/>
            <p:nvPr/>
          </p:nvSpPr>
          <p:spPr>
            <a:xfrm>
              <a:off x="4572000" y="4876800"/>
              <a:ext cx="1905000" cy="381000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olded Corner 8"/>
            <p:cNvSpPr/>
            <p:nvPr/>
          </p:nvSpPr>
          <p:spPr>
            <a:xfrm>
              <a:off x="1219200" y="4343400"/>
              <a:ext cx="685800" cy="5334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Init Data</a:t>
              </a:r>
              <a:endParaRPr lang="en-US" sz="1400" dirty="0"/>
            </a:p>
          </p:txBody>
        </p:sp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24400" y="3962400"/>
              <a:ext cx="1628775" cy="911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Deserializing</a:t>
            </a:r>
            <a:r>
              <a:rPr lang="en-US" dirty="0" smtClean="0"/>
              <a:t> </a:t>
            </a:r>
            <a:r>
              <a:rPr lang="en-US" dirty="0" err="1" smtClean="0"/>
              <a:t>InitiationData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524000"/>
          </a:xfrm>
        </p:spPr>
        <p:txBody>
          <a:bodyPr/>
          <a:lstStyle/>
          <a:p>
            <a:r>
              <a:rPr lang="en-US" dirty="0" err="1" smtClean="0"/>
              <a:t>InitiationData</a:t>
            </a:r>
            <a:r>
              <a:rPr lang="en-US" dirty="0" smtClean="0"/>
              <a:t> received as string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deserialized</a:t>
            </a:r>
            <a:endParaRPr lang="en-US" baseline="0" dirty="0" smtClean="0"/>
          </a:p>
          <a:p>
            <a:pPr lvl="1"/>
            <a:r>
              <a:rPr lang="en-US" dirty="0" smtClean="0"/>
              <a:t>String data </a:t>
            </a:r>
            <a:r>
              <a:rPr lang="en-US" dirty="0" err="1" smtClean="0"/>
              <a:t>deserialized</a:t>
            </a:r>
            <a:r>
              <a:rPr lang="en-US" baseline="0" dirty="0" smtClean="0"/>
              <a:t> via </a:t>
            </a:r>
            <a:r>
              <a:rPr lang="en-US" baseline="0" dirty="0" err="1" smtClean="0"/>
              <a:t>XmlSerializer</a:t>
            </a:r>
            <a:endParaRPr lang="en-US" baseline="0" dirty="0" smtClean="0"/>
          </a:p>
          <a:p>
            <a:pPr lvl="1"/>
            <a:r>
              <a:rPr lang="en-US" baseline="0" dirty="0" smtClean="0"/>
              <a:t>Converts string xml into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971800"/>
            <a:ext cx="8153400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Lucida Console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Serializable</a:t>
            </a:r>
            <a:r>
              <a:rPr lang="en-US" sz="1600" dirty="0" smtClean="0">
                <a:latin typeface="Lucida Console" pitchFamily="49" charset="0"/>
              </a:rPr>
              <a:t>]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public class </a:t>
            </a:r>
            <a:r>
              <a:rPr lang="en-US" sz="1600" dirty="0" err="1" smtClean="0">
                <a:latin typeface="Lucida Console" pitchFamily="49" charset="0"/>
              </a:rPr>
              <a:t>StartupData</a:t>
            </a:r>
            <a:endParaRPr lang="en-US" sz="1600" dirty="0" smtClean="0">
              <a:latin typeface="Lucida Console" pitchFamily="49" charset="0"/>
            </a:endParaRPr>
          </a:p>
          <a:p>
            <a:r>
              <a:rPr lang="en-US" sz="1600" dirty="0" smtClean="0">
                <a:latin typeface="Lucida Console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public string </a:t>
            </a:r>
            <a:r>
              <a:rPr lang="en-US" sz="1600" dirty="0" smtClean="0">
                <a:latin typeface="Lucida Console" pitchFamily="49" charset="0"/>
              </a:rPr>
              <a:t>Message {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get</a:t>
            </a:r>
            <a:r>
              <a:rPr lang="en-US" sz="1600" dirty="0" smtClean="0">
                <a:latin typeface="Lucida Console" pitchFamily="49" charset="0"/>
              </a:rPr>
              <a:t>;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set</a:t>
            </a:r>
            <a:r>
              <a:rPr lang="en-US" sz="1600" dirty="0" smtClean="0">
                <a:latin typeface="Lucida Console" pitchFamily="49" charset="0"/>
              </a:rPr>
              <a:t>; }</a:t>
            </a:r>
          </a:p>
          <a:p>
            <a:endParaRPr lang="en-US" sz="16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public static 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StartupData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Deserialize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string </a:t>
            </a:r>
            <a:r>
              <a:rPr lang="en-US" sz="1600" dirty="0" smtClean="0">
                <a:latin typeface="Lucida Console" pitchFamily="49" charset="0"/>
              </a:rPr>
              <a:t>value)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1600" dirty="0" smtClean="0">
                <a:latin typeface="Lucida Console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XmlSerializer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err="1" smtClean="0">
                <a:latin typeface="Lucida Console" pitchFamily="49" charset="0"/>
              </a:rPr>
              <a:t>serializer</a:t>
            </a:r>
            <a:r>
              <a:rPr lang="en-US" sz="1600" dirty="0" smtClean="0">
                <a:latin typeface="Lucida Console" pitchFamily="49" charset="0"/>
              </a:rPr>
              <a:t> = 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new 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XmlSerializer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typeof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StartupData</a:t>
            </a:r>
            <a:r>
              <a:rPr lang="en-US" sz="1600" dirty="0" smtClean="0">
                <a:latin typeface="Lucida Console" pitchFamily="49" charset="0"/>
              </a:rPr>
              <a:t>));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using </a:t>
            </a:r>
            <a:r>
              <a:rPr lang="en-US" sz="1600" dirty="0" smtClean="0">
                <a:latin typeface="Lucida Console" pitchFamily="49" charset="0"/>
              </a:rPr>
              <a:t>(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StringReader</a:t>
            </a:r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reader =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new 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StringReader</a:t>
            </a:r>
            <a:r>
              <a:rPr lang="en-US" sz="1600" dirty="0" smtClean="0">
                <a:latin typeface="Lucida Console" pitchFamily="49" charset="0"/>
              </a:rPr>
              <a:t>(value))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return </a:t>
            </a:r>
            <a:r>
              <a:rPr lang="en-US" sz="1600" dirty="0" err="1" smtClean="0">
                <a:latin typeface="Lucida Console" pitchFamily="49" charset="0"/>
              </a:rPr>
              <a:t>serializer.Deserialize</a:t>
            </a:r>
            <a:r>
              <a:rPr lang="en-US" sz="1600" dirty="0" smtClean="0">
                <a:latin typeface="Lucida Console" pitchFamily="49" charset="0"/>
              </a:rPr>
              <a:t>(reader) 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as </a:t>
            </a:r>
            <a:r>
              <a:rPr lang="en-US" sz="1600" dirty="0" err="1" smtClean="0">
                <a:solidFill>
                  <a:srgbClr val="2B91AF"/>
                </a:solidFill>
                <a:latin typeface="Lucida Console" pitchFamily="49" charset="0"/>
              </a:rPr>
              <a:t>StartupData</a:t>
            </a:r>
            <a:r>
              <a:rPr lang="en-US" sz="1600" dirty="0" smtClean="0">
                <a:latin typeface="Lucida Console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2B91AF"/>
                </a:solidFill>
                <a:latin typeface="Lucida Console" pitchFamily="49" charset="0"/>
              </a:rPr>
              <a:t>    </a:t>
            </a:r>
            <a:r>
              <a:rPr lang="en-US" sz="1600" dirty="0" smtClean="0">
                <a:latin typeface="Lucida Console" pitchFamily="49" charset="0"/>
              </a:rPr>
              <a:t>}</a:t>
            </a:r>
          </a:p>
          <a:p>
            <a:r>
              <a:rPr lang="en-US" sz="1600" dirty="0" smtClean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</a:t>
            </a:r>
            <a:r>
              <a:rPr lang="en-US" dirty="0" err="1" smtClean="0"/>
              <a:t>InitiationData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initiation parameters to the event log</a:t>
            </a:r>
          </a:p>
          <a:p>
            <a:pPr lvl="1"/>
            <a:r>
              <a:rPr lang="en-US" dirty="0" smtClean="0"/>
              <a:t>Receive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deserialize</a:t>
            </a:r>
            <a:r>
              <a:rPr lang="en-US" baseline="0" dirty="0" smtClean="0"/>
              <a:t> initiation data</a:t>
            </a:r>
          </a:p>
          <a:p>
            <a:pPr lvl="1"/>
            <a:r>
              <a:rPr lang="en-US" baseline="0" dirty="0" smtClean="0"/>
              <a:t>Write data to the event log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419600"/>
            <a:ext cx="845820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private void </a:t>
            </a:r>
            <a:r>
              <a:rPr lang="en-US" sz="1400" dirty="0" err="1" smtClean="0">
                <a:latin typeface="Lucida Console" pitchFamily="49" charset="0"/>
              </a:rPr>
              <a:t>WorkflowInvoked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object </a:t>
            </a:r>
            <a:r>
              <a:rPr lang="en-US" sz="1400" dirty="0" smtClean="0">
                <a:latin typeface="Lucida Console" pitchFamily="49" charset="0"/>
              </a:rPr>
              <a:t>sender, 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</a:rPr>
              <a:t>ExternalDataEventArgs</a:t>
            </a:r>
            <a:r>
              <a:rPr lang="en-US" sz="1400" dirty="0" smtClean="0">
                <a:solidFill>
                  <a:srgbClr val="2B91AF"/>
                </a:solidFill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e) {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Lucida Console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try 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400" dirty="0" err="1" smtClean="0">
                <a:latin typeface="Lucida Console" pitchFamily="49" charset="0"/>
              </a:rPr>
              <a:t>.StartupData</a:t>
            </a:r>
            <a:r>
              <a:rPr lang="en-US" sz="1400" dirty="0" smtClean="0">
                <a:latin typeface="Lucida Console" pitchFamily="49" charset="0"/>
              </a:rPr>
              <a:t> = 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</a:rPr>
              <a:t>StartupData</a:t>
            </a:r>
            <a:r>
              <a:rPr lang="en-US" sz="1400" dirty="0" err="1" smtClean="0">
                <a:latin typeface="Lucida Console" pitchFamily="49" charset="0"/>
              </a:rPr>
              <a:t>.Deserialize</a:t>
            </a:r>
            <a:r>
              <a:rPr lang="en-US" sz="1400" dirty="0" smtClean="0">
                <a:latin typeface="Lucida Console" pitchFamily="49" charset="0"/>
              </a:rPr>
              <a:t>(</a:t>
            </a:r>
          </a:p>
          <a:p>
            <a:r>
              <a:rPr lang="en-US" sz="1400" dirty="0" smtClean="0">
                <a:latin typeface="Lucida Console" pitchFamily="49" charset="0"/>
              </a:rPr>
              <a:t>            </a:t>
            </a:r>
            <a:r>
              <a:rPr lang="en-US" sz="1400" dirty="0" err="1" smtClean="0">
                <a:latin typeface="Lucida Console" pitchFamily="49" charset="0"/>
              </a:rPr>
              <a:t>onWorkflowActivated.WorkflowProperties.InitiationData</a:t>
            </a:r>
            <a:r>
              <a:rPr lang="en-US" sz="1400" dirty="0" smtClean="0">
                <a:latin typeface="Lucida Console" pitchFamily="49" charset="0"/>
              </a:rPr>
              <a:t>);</a:t>
            </a:r>
          </a:p>
          <a:p>
            <a:r>
              <a:rPr lang="en-US" sz="1400" dirty="0" smtClean="0">
                <a:latin typeface="Lucida Console" pitchFamily="49" charset="0"/>
              </a:rPr>
              <a:t>    }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Lucida Console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catch 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       </a:t>
            </a:r>
            <a:r>
              <a:rPr lang="en-US" sz="1400" dirty="0" err="1" smtClean="0">
                <a:latin typeface="Lucida Console" pitchFamily="49" charset="0"/>
              </a:rPr>
              <a:t>StartupData</a:t>
            </a:r>
            <a:r>
              <a:rPr lang="en-US" sz="1400" dirty="0" smtClean="0">
                <a:latin typeface="Lucida Console" pitchFamily="49" charset="0"/>
              </a:rPr>
              <a:t> = 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new </a:t>
            </a:r>
            <a:r>
              <a:rPr lang="en-US" sz="1400" dirty="0" err="1" smtClean="0">
                <a:solidFill>
                  <a:srgbClr val="2B91AF"/>
                </a:solidFill>
                <a:latin typeface="Lucida Console" pitchFamily="49" charset="0"/>
              </a:rPr>
              <a:t>StartupData</a:t>
            </a:r>
            <a:r>
              <a:rPr lang="en-US" sz="1400" dirty="0" smtClean="0">
                <a:latin typeface="Lucida Console" pitchFamily="49" charset="0"/>
              </a:rPr>
              <a:t>();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Lucida Console" pitchFamily="49" charset="0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400" dirty="0" err="1" smtClean="0">
                <a:latin typeface="Lucida Console" pitchFamily="49" charset="0"/>
              </a:rPr>
              <a:t>.StartupData.Message</a:t>
            </a:r>
            <a:r>
              <a:rPr lang="en-US" sz="1400" dirty="0" smtClean="0">
                <a:latin typeface="Lucida Console" pitchFamily="49" charset="0"/>
              </a:rPr>
              <a:t> = </a:t>
            </a:r>
            <a:r>
              <a:rPr lang="en-US" sz="1400" dirty="0" smtClean="0">
                <a:solidFill>
                  <a:srgbClr val="A31515"/>
                </a:solidFill>
                <a:latin typeface="Lucida Console" pitchFamily="49" charset="0"/>
              </a:rPr>
              <a:t>"No startup data provided."</a:t>
            </a:r>
            <a:r>
              <a:rPr lang="en-US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A31515"/>
                </a:solidFill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}</a:t>
            </a:r>
          </a:p>
          <a:p>
            <a:r>
              <a:rPr lang="en-US" sz="1400" dirty="0" smtClean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0"/>
            <a:ext cx="2090073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2133600" y="41148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276600"/>
            <a:ext cx="233407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2971800" y="4419600"/>
            <a:ext cx="3276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Demo: 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InitiationData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</a:t>
            </a:r>
            <a:r>
              <a:rPr lang="en-US" baseline="0" dirty="0" smtClean="0"/>
              <a:t> WSS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438400"/>
          </a:xfrm>
        </p:spPr>
        <p:txBody>
          <a:bodyPr/>
          <a:lstStyle/>
          <a:p>
            <a:r>
              <a:rPr lang="en-US" dirty="0" smtClean="0"/>
              <a:t>State Machines can</a:t>
            </a:r>
            <a:r>
              <a:rPr lang="en-US" baseline="0" dirty="0" smtClean="0"/>
              <a:t> be used in WSS</a:t>
            </a:r>
          </a:p>
          <a:p>
            <a:pPr lvl="1"/>
            <a:r>
              <a:rPr lang="en-US" dirty="0" smtClean="0"/>
              <a:t>Same requirements 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SequentialWorkflows</a:t>
            </a:r>
            <a:r>
              <a:rPr lang="en-US" baseline="0" dirty="0" smtClean="0"/>
              <a:t> exists</a:t>
            </a:r>
          </a:p>
          <a:p>
            <a:pPr lvl="1"/>
            <a:r>
              <a:rPr lang="en-US" baseline="0" dirty="0" smtClean="0"/>
              <a:t>Workflows start with </a:t>
            </a:r>
            <a:r>
              <a:rPr lang="en-US" baseline="0" dirty="0" err="1" smtClean="0"/>
              <a:t>OnWorkflowActivated</a:t>
            </a:r>
            <a:r>
              <a:rPr lang="en-US" baseline="0" dirty="0" smtClean="0"/>
              <a:t> activity</a:t>
            </a:r>
          </a:p>
          <a:p>
            <a:pPr lvl="1"/>
            <a:r>
              <a:rPr lang="en-US" baseline="0" dirty="0" smtClean="0"/>
              <a:t>Usually done with an </a:t>
            </a:r>
            <a:r>
              <a:rPr lang="en-US" baseline="0" dirty="0" err="1" smtClean="0"/>
              <a:t>EventDriven</a:t>
            </a:r>
            <a:r>
              <a:rPr lang="en-US" baseline="0" dirty="0" smtClean="0"/>
              <a:t> activity in start state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733800"/>
            <a:ext cx="18478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1148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3657600" y="4191000"/>
            <a:ext cx="1676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WSS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demo that shows startup parameters and item changing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don’t handle</a:t>
            </a:r>
            <a:r>
              <a:rPr lang="en-US" baseline="0" dirty="0" smtClean="0"/>
              <a:t> entire deployment</a:t>
            </a:r>
          </a:p>
          <a:p>
            <a:pPr lvl="1"/>
            <a:r>
              <a:rPr lang="en-US" dirty="0" smtClean="0"/>
              <a:t>Need a way to copy</a:t>
            </a:r>
            <a:r>
              <a:rPr lang="en-US" baseline="0" dirty="0" smtClean="0"/>
              <a:t> files, register files in GAC</a:t>
            </a:r>
          </a:p>
          <a:p>
            <a:pPr lvl="1"/>
            <a:r>
              <a:rPr lang="en-US" baseline="0" dirty="0" smtClean="0"/>
              <a:t>Solution packages are the solution</a:t>
            </a:r>
          </a:p>
          <a:p>
            <a:pPr lvl="1"/>
            <a:r>
              <a:rPr lang="en-US" baseline="0" dirty="0" smtClean="0"/>
              <a:t>Installed using </a:t>
            </a:r>
            <a:r>
              <a:rPr lang="en-US" baseline="0" dirty="0" err="1" smtClean="0"/>
              <a:t>stsadm</a:t>
            </a:r>
            <a:endParaRPr lang="en-US" baseline="0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352800"/>
            <a:ext cx="6595031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Package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09800"/>
          </a:xfrm>
        </p:spPr>
        <p:txBody>
          <a:bodyPr/>
          <a:lstStyle/>
          <a:p>
            <a:r>
              <a:rPr lang="en-US" dirty="0" smtClean="0"/>
              <a:t>Solution packages are single .</a:t>
            </a:r>
            <a:r>
              <a:rPr lang="en-US" dirty="0" err="1" smtClean="0"/>
              <a:t>wsp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Just renamed .cab files</a:t>
            </a:r>
          </a:p>
          <a:p>
            <a:pPr lvl="1"/>
            <a:r>
              <a:rPr lang="en-US" dirty="0" smtClean="0"/>
              <a:t>Cab files contain all needed files and a manifest file</a:t>
            </a:r>
          </a:p>
          <a:p>
            <a:pPr lvl="1"/>
            <a:r>
              <a:rPr lang="en-US" dirty="0" smtClean="0"/>
              <a:t>Manifest file contains instructions to install package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429000"/>
            <a:ext cx="66008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Solution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Manifest contains references to all files</a:t>
            </a:r>
            <a:endParaRPr lang="en-US" baseline="0" dirty="0" smtClean="0"/>
          </a:p>
          <a:p>
            <a:pPr lvl="1"/>
            <a:r>
              <a:rPr lang="en-US" dirty="0" smtClean="0"/>
              <a:t>Installs DLL in the GAC</a:t>
            </a:r>
          </a:p>
          <a:p>
            <a:pPr lvl="1"/>
            <a:r>
              <a:rPr lang="en-US" dirty="0" smtClean="0"/>
              <a:t>Copies .</a:t>
            </a:r>
            <a:r>
              <a:rPr lang="en-US" dirty="0" err="1" smtClean="0"/>
              <a:t>aspx</a:t>
            </a:r>
            <a:r>
              <a:rPr lang="en-US" dirty="0" smtClean="0"/>
              <a:t> files to Layouts folder</a:t>
            </a:r>
          </a:p>
          <a:p>
            <a:pPr lvl="1"/>
            <a:r>
              <a:rPr lang="en-US" dirty="0" smtClean="0"/>
              <a:t>Copies</a:t>
            </a:r>
            <a:r>
              <a:rPr lang="en-US" baseline="0" dirty="0" smtClean="0"/>
              <a:t> features into Features folder</a:t>
            </a:r>
          </a:p>
          <a:p>
            <a:pPr lvl="1"/>
            <a:r>
              <a:rPr lang="en-US" baseline="0" dirty="0" smtClean="0"/>
              <a:t>Installs features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Solution Manifest</a:t>
            </a:r>
            <a:endParaRPr 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04800" y="2286000"/>
            <a:ext cx="8534400" cy="2800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&lt;?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xml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version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1.0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encoding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utf-8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?&gt;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Solution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SolutionId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189c9a36-a1a1-4f76-a36c-fbba6cb99fdb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xmlns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http://schemas.microsoft.com/sharepoint/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FeatureManifests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FeatureManifest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Location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WssHelloWorldWorkflow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\Feature.xml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/&gt;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FeatureManifests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Assemblies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Assembly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Location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WssHelloWorldWorkflow.dll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DeploymentTarget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GlobalAssemblyCache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Assemblies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Solution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Workflow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up of several parts</a:t>
            </a:r>
          </a:p>
          <a:p>
            <a:pPr lvl="1"/>
            <a:r>
              <a:rPr lang="en-US" dirty="0" smtClean="0"/>
              <a:t>Workflow assembly</a:t>
            </a:r>
          </a:p>
          <a:p>
            <a:pPr lvl="1"/>
            <a:r>
              <a:rPr lang="en-US" dirty="0" smtClean="0"/>
              <a:t>Feature definition</a:t>
            </a:r>
          </a:p>
          <a:p>
            <a:pPr lvl="1"/>
            <a:r>
              <a:rPr lang="en-US" dirty="0" smtClean="0"/>
              <a:t>Workflow forms</a:t>
            </a:r>
          </a:p>
        </p:txBody>
      </p:sp>
      <p:sp>
        <p:nvSpPr>
          <p:cNvPr id="4" name="Cloud 3"/>
          <p:cNvSpPr/>
          <p:nvPr/>
        </p:nvSpPr>
        <p:spPr>
          <a:xfrm>
            <a:off x="1524000" y="3200400"/>
            <a:ext cx="6553200" cy="34290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Workflow Template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91200" y="4343400"/>
            <a:ext cx="1447800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 Assembly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4343400" y="5105400"/>
            <a:ext cx="1219200" cy="990600"/>
          </a:xfrm>
          <a:prstGeom prst="foldedCorne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</a:t>
            </a:r>
          </a:p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2286000" y="4267200"/>
            <a:ext cx="1828800" cy="1295400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</a:t>
            </a:r>
          </a:p>
          <a:p>
            <a:pPr algn="ctr"/>
            <a:r>
              <a:rPr lang="en-US" dirty="0" smtClean="0"/>
              <a:t>Forms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solution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Packaged into cab using makecab.exe</a:t>
            </a:r>
          </a:p>
          <a:p>
            <a:pPr lvl="1"/>
            <a:r>
              <a:rPr lang="en-US" dirty="0" smtClean="0"/>
              <a:t>Requires DDF file</a:t>
            </a:r>
          </a:p>
          <a:p>
            <a:pPr lvl="1"/>
            <a:r>
              <a:rPr lang="en-US" dirty="0" smtClean="0"/>
              <a:t>DDF file contains list of files to package</a:t>
            </a:r>
          </a:p>
          <a:p>
            <a:pPr lvl="1"/>
            <a:r>
              <a:rPr lang="en-US" dirty="0" smtClean="0"/>
              <a:t>Each file contains a source and destination path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95400" y="3429000"/>
            <a:ext cx="63627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Workflow Solution DDF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95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Lucida Console" pitchFamily="49" charset="0"/>
              </a:rPr>
              <a:t>.OPTION EXPLICIT     ; Generate errors 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</a:rPr>
              <a:t>.Set </a:t>
            </a:r>
            <a:r>
              <a:rPr lang="en-US" sz="1400" dirty="0" err="1" smtClean="0">
                <a:latin typeface="Lucida Console" pitchFamily="49" charset="0"/>
              </a:rPr>
              <a:t>CabinetNameTemplate</a:t>
            </a:r>
            <a:r>
              <a:rPr lang="en-US" sz="1400" dirty="0" smtClean="0">
                <a:latin typeface="Lucida Console" pitchFamily="49" charset="0"/>
              </a:rPr>
              <a:t>=WssHelloWorldWorkflow.wsp     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</a:rPr>
              <a:t>.set </a:t>
            </a:r>
            <a:r>
              <a:rPr lang="en-US" sz="1400" dirty="0" err="1" smtClean="0">
                <a:latin typeface="Lucida Console" pitchFamily="49" charset="0"/>
              </a:rPr>
              <a:t>DiskDirectoryTemplate</a:t>
            </a:r>
            <a:r>
              <a:rPr lang="en-US" sz="1400" dirty="0" smtClean="0">
                <a:latin typeface="Lucida Console" pitchFamily="49" charset="0"/>
              </a:rPr>
              <a:t>=CDROM ; All cabinets go in a single directory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</a:rPr>
              <a:t>.Set </a:t>
            </a:r>
            <a:r>
              <a:rPr lang="en-US" sz="1400" dirty="0" err="1" smtClean="0">
                <a:latin typeface="Lucida Console" pitchFamily="49" charset="0"/>
              </a:rPr>
              <a:t>CompressionType</a:t>
            </a:r>
            <a:r>
              <a:rPr lang="en-US" sz="1400" dirty="0" smtClean="0">
                <a:latin typeface="Lucida Console" pitchFamily="49" charset="0"/>
              </a:rPr>
              <a:t>=MSZIP;** All files are compressed in cabinet files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</a:rPr>
              <a:t>.Set </a:t>
            </a:r>
            <a:r>
              <a:rPr lang="en-US" sz="1400" dirty="0" err="1" smtClean="0">
                <a:latin typeface="Lucida Console" pitchFamily="49" charset="0"/>
              </a:rPr>
              <a:t>UniqueFiles</a:t>
            </a:r>
            <a:r>
              <a:rPr lang="en-US" sz="1400" dirty="0" smtClean="0">
                <a:latin typeface="Lucida Console" pitchFamily="49" charset="0"/>
              </a:rPr>
              <a:t>="ON"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</a:rPr>
              <a:t>.Set Cabinet=on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</a:rPr>
              <a:t>.Set DiskDirectory1=Package</a:t>
            </a:r>
          </a:p>
          <a:p>
            <a:pPr>
              <a:buNone/>
            </a:pPr>
            <a:endParaRPr lang="en-US" sz="14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</a:rPr>
              <a:t>..\..\Solution\Manifest.xml </a:t>
            </a:r>
            <a:r>
              <a:rPr lang="en-US" sz="1400" dirty="0" err="1" smtClean="0">
                <a:latin typeface="Lucida Console" pitchFamily="49" charset="0"/>
              </a:rPr>
              <a:t>manifest.xml</a:t>
            </a:r>
            <a:endParaRPr lang="en-US" sz="1400" dirty="0" smtClean="0">
              <a:latin typeface="Lucida Console" pitchFamily="49" charset="0"/>
            </a:endParaRPr>
          </a:p>
          <a:p>
            <a:pPr>
              <a:buNone/>
            </a:pPr>
            <a:endParaRPr lang="en-US" sz="14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</a:rPr>
              <a:t>..\..\Template\Features\</a:t>
            </a:r>
            <a:r>
              <a:rPr lang="en-US" sz="1400" dirty="0" err="1" smtClean="0">
                <a:latin typeface="Lucida Console" pitchFamily="49" charset="0"/>
              </a:rPr>
              <a:t>WssHelloWorldWorkflow</a:t>
            </a:r>
            <a:r>
              <a:rPr lang="en-US" sz="1400" dirty="0" smtClean="0">
                <a:latin typeface="Lucida Console" pitchFamily="49" charset="0"/>
              </a:rPr>
              <a:t>\Feature.xml </a:t>
            </a:r>
            <a:r>
              <a:rPr lang="en-US" sz="1400" dirty="0" err="1" smtClean="0">
                <a:latin typeface="Lucida Console" pitchFamily="49" charset="0"/>
              </a:rPr>
              <a:t>WssHelloWorldWorkflow</a:t>
            </a:r>
            <a:r>
              <a:rPr lang="en-US" sz="1400" dirty="0" smtClean="0">
                <a:latin typeface="Lucida Console" pitchFamily="49" charset="0"/>
              </a:rPr>
              <a:t>\Feature.xml</a:t>
            </a: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</a:rPr>
              <a:t>..\..\Template\Features\</a:t>
            </a:r>
            <a:r>
              <a:rPr lang="en-US" sz="1400" dirty="0" err="1" smtClean="0">
                <a:latin typeface="Lucida Console" pitchFamily="49" charset="0"/>
              </a:rPr>
              <a:t>WssHelloWorldWorkflow</a:t>
            </a:r>
            <a:r>
              <a:rPr lang="en-US" sz="1400" dirty="0" smtClean="0">
                <a:latin typeface="Lucida Console" pitchFamily="49" charset="0"/>
              </a:rPr>
              <a:t>\Workflow.xml </a:t>
            </a:r>
            <a:r>
              <a:rPr lang="en-US" sz="1400" dirty="0" err="1" smtClean="0">
                <a:latin typeface="Lucida Console" pitchFamily="49" charset="0"/>
              </a:rPr>
              <a:t>WssHelloWorldWorkflow</a:t>
            </a:r>
            <a:r>
              <a:rPr lang="en-US" sz="1400" dirty="0" smtClean="0">
                <a:latin typeface="Lucida Console" pitchFamily="49" charset="0"/>
              </a:rPr>
              <a:t>\Workflow.xml</a:t>
            </a:r>
          </a:p>
          <a:p>
            <a:pPr>
              <a:buNone/>
            </a:pPr>
            <a:endParaRPr lang="en-US" sz="14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Lucida Console" pitchFamily="49" charset="0"/>
              </a:rPr>
              <a:t>WssHelloWorldWorkflow.dll </a:t>
            </a:r>
            <a:r>
              <a:rPr lang="en-US" sz="1400" dirty="0" err="1" smtClean="0">
                <a:latin typeface="Lucida Console" pitchFamily="49" charset="0"/>
              </a:rPr>
              <a:t>WssHelloWorldWorkflow.dll</a:t>
            </a:r>
            <a:endParaRPr lang="en-US" sz="1400" dirty="0" smtClean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solution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 is made up of two steps</a:t>
            </a:r>
          </a:p>
          <a:p>
            <a:pPr lvl="1"/>
            <a:r>
              <a:rPr lang="en-US" dirty="0" err="1" smtClean="0"/>
              <a:t>stsadm</a:t>
            </a:r>
            <a:r>
              <a:rPr lang="en-US" dirty="0" smtClean="0"/>
              <a:t> –o </a:t>
            </a:r>
            <a:r>
              <a:rPr lang="en-US" dirty="0" err="1" smtClean="0"/>
              <a:t>addsolution</a:t>
            </a:r>
            <a:r>
              <a:rPr lang="en-US" dirty="0" smtClean="0"/>
              <a:t> –filename Package.wsp</a:t>
            </a:r>
          </a:p>
          <a:p>
            <a:pPr lvl="1"/>
            <a:r>
              <a:rPr lang="en-US" dirty="0" err="1" smtClean="0"/>
              <a:t>stsadm</a:t>
            </a:r>
            <a:r>
              <a:rPr lang="en-US" dirty="0" smtClean="0"/>
              <a:t> –o </a:t>
            </a:r>
            <a:r>
              <a:rPr lang="en-US" dirty="0" err="1" smtClean="0"/>
              <a:t>deploysolution</a:t>
            </a:r>
            <a:r>
              <a:rPr lang="en-US" dirty="0" smtClean="0"/>
              <a:t> –name Package.wsp</a:t>
            </a:r>
          </a:p>
          <a:p>
            <a:pPr lvl="2"/>
            <a:r>
              <a:rPr lang="en-US" dirty="0" smtClean="0"/>
              <a:t>Use –</a:t>
            </a:r>
            <a:r>
              <a:rPr lang="en-US" dirty="0" err="1" smtClean="0"/>
              <a:t>allowgacdeployment</a:t>
            </a:r>
            <a:r>
              <a:rPr lang="en-US" dirty="0" smtClean="0"/>
              <a:t> to authorize GAC install</a:t>
            </a:r>
          </a:p>
          <a:p>
            <a:pPr lvl="2"/>
            <a:r>
              <a:rPr lang="en-US" dirty="0" smtClean="0"/>
              <a:t>Use –local or –immediate to deploy now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733800"/>
            <a:ext cx="5676900" cy="281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Solution into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Often integrated into post build steps</a:t>
            </a:r>
          </a:p>
          <a:p>
            <a:pPr lvl="1"/>
            <a:r>
              <a:rPr lang="en-US" dirty="0" smtClean="0"/>
              <a:t>Post build runs makecab.exe</a:t>
            </a:r>
          </a:p>
          <a:p>
            <a:pPr lvl="1"/>
            <a:r>
              <a:rPr lang="en-US" dirty="0" smtClean="0"/>
              <a:t>Deploy configuration runs </a:t>
            </a:r>
            <a:r>
              <a:rPr lang="en-US" dirty="0" err="1" smtClean="0"/>
              <a:t>stsadm</a:t>
            </a:r>
            <a:r>
              <a:rPr lang="en-US" dirty="0" smtClean="0"/>
              <a:t> to install and deploy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open source packages under development</a:t>
            </a:r>
          </a:p>
          <a:p>
            <a:pPr lvl="1"/>
            <a:r>
              <a:rPr lang="en-US" dirty="0" err="1" smtClean="0"/>
              <a:t>WSPBuilder</a:t>
            </a:r>
            <a:r>
              <a:rPr lang="en-US" dirty="0" smtClean="0"/>
              <a:t> - </a:t>
            </a:r>
            <a:r>
              <a:rPr lang="en-US" sz="2000" dirty="0" smtClean="0">
                <a:hlinkClick r:id="rId2"/>
              </a:rPr>
              <a:t>http://www.codeplex.com/wspbuilder</a:t>
            </a:r>
            <a:endParaRPr lang="en-US" sz="2000" dirty="0" smtClean="0"/>
          </a:p>
          <a:p>
            <a:pPr lvl="2"/>
            <a:r>
              <a:rPr lang="en-US" dirty="0" smtClean="0"/>
              <a:t>Generates solution based on files in folders</a:t>
            </a:r>
          </a:p>
          <a:p>
            <a:pPr lvl="1"/>
            <a:r>
              <a:rPr lang="en-US" dirty="0" smtClean="0"/>
              <a:t>WSP </a:t>
            </a:r>
            <a:r>
              <a:rPr lang="en-US" dirty="0" err="1" smtClean="0"/>
              <a:t>Proj</a:t>
            </a:r>
            <a:r>
              <a:rPr lang="en-US" dirty="0" smtClean="0"/>
              <a:t> - </a:t>
            </a:r>
            <a:r>
              <a:rPr lang="en-US" sz="2000" dirty="0" smtClean="0">
                <a:hlinkClick r:id="rId3"/>
              </a:rPr>
              <a:t>http://www.codeplex.com/wspprojecttemplate</a:t>
            </a:r>
            <a:endParaRPr lang="en-US" sz="2000" dirty="0" smtClean="0"/>
          </a:p>
          <a:p>
            <a:pPr lvl="2"/>
            <a:r>
              <a:rPr lang="en-US" dirty="0" smtClean="0"/>
              <a:t>Project template that generates manifest and </a:t>
            </a:r>
            <a:r>
              <a:rPr lang="en-US" dirty="0" err="1" smtClean="0"/>
              <a:t>ddf</a:t>
            </a:r>
          </a:p>
          <a:p>
            <a:pPr lvl="1"/>
            <a:r>
              <a:rPr lang="en-US" dirty="0" err="1" smtClean="0"/>
              <a:t>Stsdev</a:t>
            </a:r>
            <a:r>
              <a:rPr lang="en-US" dirty="0" smtClean="0"/>
              <a:t> - </a:t>
            </a:r>
            <a:r>
              <a:rPr lang="en-US" sz="2000" dirty="0" smtClean="0">
                <a:hlinkClick r:id="rId4"/>
              </a:rPr>
              <a:t>http://www.codeplex.com/stsdev</a:t>
            </a:r>
            <a:endParaRPr lang="en-US" sz="2000" dirty="0" smtClean="0"/>
          </a:p>
          <a:p>
            <a:pPr lvl="2"/>
            <a:r>
              <a:rPr lang="en-US" dirty="0" smtClean="0"/>
              <a:t>Generates simple VS Project files</a:t>
            </a:r>
          </a:p>
          <a:p>
            <a:pPr lvl="2"/>
            <a:r>
              <a:rPr lang="en-US" dirty="0" smtClean="0"/>
              <a:t>	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Create a simple workflow in VS 2008</a:t>
            </a:r>
            <a:endParaRPr lang="en-US" sz="2800" b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Installing workflow using features</a:t>
            </a:r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Pass startup parameters to workflows</a:t>
            </a:r>
            <a:endParaRPr lang="en-US" dirty="0" smtClean="0"/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Build state machine workflows in WSS</a:t>
            </a:r>
            <a:endParaRPr lang="en-US" dirty="0" smtClean="0"/>
          </a:p>
          <a:p>
            <a:pPr rtl="0" eaLnBrk="1" latinLnBrk="0" hangingPunct="1"/>
            <a:r>
              <a:rPr lang="en-US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Handle item change events in workflow</a:t>
            </a:r>
            <a:endParaRPr lang="en-US" sz="28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up a workflow</a:t>
            </a:r>
            <a:r>
              <a:rPr lang="en-US" baseline="0" dirty="0" smtClean="0"/>
              <a:t>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assembly contains all used by workflow</a:t>
            </a:r>
          </a:p>
          <a:p>
            <a:pPr lvl="1"/>
            <a:r>
              <a:rPr lang="en-US" dirty="0" smtClean="0"/>
              <a:t>Workflow classes</a:t>
            </a:r>
          </a:p>
          <a:p>
            <a:pPr lvl="1"/>
            <a:r>
              <a:rPr lang="en-US" dirty="0" smtClean="0"/>
              <a:t>Feature activation handlers</a:t>
            </a:r>
          </a:p>
          <a:p>
            <a:pPr lvl="1"/>
            <a:r>
              <a:rPr lang="en-US" dirty="0" smtClean="0"/>
              <a:t>Code behind for forms</a:t>
            </a:r>
          </a:p>
          <a:p>
            <a:pPr lvl="1"/>
            <a:r>
              <a:rPr lang="en-US" dirty="0" smtClean="0"/>
              <a:t>Any other supporting code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Workflow assembly must be deployed in GAC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</a:t>
            </a:r>
            <a:r>
              <a:rPr lang="en-US" baseline="0" dirty="0" smtClean="0"/>
              <a:t> Workflow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09800"/>
          </a:xfrm>
        </p:spPr>
        <p:txBody>
          <a:bodyPr/>
          <a:lstStyle/>
          <a:p>
            <a:r>
              <a:rPr lang="en-US" dirty="0" smtClean="0"/>
              <a:t>Feature definition packages</a:t>
            </a:r>
            <a:r>
              <a:rPr lang="en-US" baseline="0" dirty="0" smtClean="0"/>
              <a:t> assembly and forms</a:t>
            </a:r>
          </a:p>
          <a:p>
            <a:pPr lvl="1"/>
            <a:r>
              <a:rPr lang="en-US" dirty="0" smtClean="0"/>
              <a:t>Feature scoped at Site level</a:t>
            </a:r>
          </a:p>
          <a:p>
            <a:pPr lvl="1"/>
            <a:r>
              <a:rPr lang="en-US" dirty="0" smtClean="0"/>
              <a:t>Workflow element ties a name to workflow class</a:t>
            </a:r>
          </a:p>
          <a:p>
            <a:pPr lvl="1"/>
            <a:r>
              <a:rPr lang="en-US" dirty="0" smtClean="0"/>
              <a:t>Also Defines any form overrides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810000"/>
            <a:ext cx="80772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&lt;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Workflow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="Hello World Workflow"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Description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="My Hello World Workflow"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Id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="59dd0352-c8be-4e08-9e0e-3c6a91fa18ec"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dirty="0" err="1" smtClean="0">
                <a:solidFill>
                  <a:srgbClr val="FF0000"/>
                </a:solidFill>
                <a:latin typeface="Lucida Console" pitchFamily="49" charset="0"/>
              </a:rPr>
              <a:t>CodeBesideClass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WssHelloWorldWorkflow.HelloWorld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"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600" dirty="0" err="1" smtClean="0">
                <a:solidFill>
                  <a:srgbClr val="FF0000"/>
                </a:solidFill>
                <a:latin typeface="Lucida Console" pitchFamily="49" charset="0"/>
              </a:rPr>
              <a:t>CodeBesideAssembly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WssHelloWorldWorkflow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, ..."&gt;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Categories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/&gt;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&lt;</a:t>
            </a:r>
            <a:r>
              <a:rPr lang="en-US" sz="1600" dirty="0" err="1" smtClean="0">
                <a:solidFill>
                  <a:srgbClr val="A31515"/>
                </a:solidFill>
                <a:latin typeface="Lucida Console" pitchFamily="49" charset="0"/>
              </a:rPr>
              <a:t>MetaData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/&gt;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&lt;/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Workflow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endParaRPr lang="en-US" sz="16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Workflow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33600"/>
          </a:xfrm>
        </p:spPr>
        <p:txBody>
          <a:bodyPr/>
          <a:lstStyle/>
          <a:p>
            <a:r>
              <a:rPr lang="en-US" dirty="0" smtClean="0"/>
              <a:t>Feature activation add</a:t>
            </a:r>
            <a:r>
              <a:rPr lang="en-US" baseline="0" dirty="0" smtClean="0"/>
              <a:t>s workflow templates</a:t>
            </a:r>
          </a:p>
          <a:p>
            <a:pPr lvl="1"/>
            <a:r>
              <a:rPr lang="en-US" dirty="0" smtClean="0"/>
              <a:t>Activated via UI or </a:t>
            </a:r>
            <a:r>
              <a:rPr lang="en-US" dirty="0" err="1" smtClean="0"/>
              <a:t>stsadm</a:t>
            </a:r>
            <a:endParaRPr lang="en-US" dirty="0" smtClean="0"/>
          </a:p>
          <a:p>
            <a:pPr lvl="1"/>
            <a:r>
              <a:rPr lang="en-US" dirty="0" smtClean="0"/>
              <a:t>Represented as </a:t>
            </a:r>
            <a:r>
              <a:rPr lang="en-US" dirty="0" err="1" smtClean="0"/>
              <a:t>SPWorkflowTemplate</a:t>
            </a:r>
            <a:endParaRPr lang="en-US" dirty="0" smtClean="0"/>
          </a:p>
          <a:p>
            <a:pPr lvl="1"/>
            <a:r>
              <a:rPr lang="en-US" dirty="0" smtClean="0"/>
              <a:t>Related to </a:t>
            </a:r>
            <a:r>
              <a:rPr lang="en-US" dirty="0" err="1" smtClean="0"/>
              <a:t>SPWebs</a:t>
            </a:r>
            <a:r>
              <a:rPr lang="en-US" dirty="0" smtClean="0"/>
              <a:t> within the site feature activated in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5181600"/>
            <a:ext cx="63531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52800"/>
            <a:ext cx="53625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WSS</a:t>
            </a:r>
            <a:r>
              <a:rPr lang="en-US" baseline="0" dirty="0" smtClean="0"/>
              <a:t> </a:t>
            </a:r>
            <a:r>
              <a:rPr lang="en-US" dirty="0" smtClean="0"/>
              <a:t>Hello</a:t>
            </a:r>
            <a:r>
              <a:rPr lang="en-US" baseline="0" dirty="0" smtClean="0"/>
              <a:t> World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Build and install simple workflow that writes to event log</a:t>
            </a:r>
          </a:p>
          <a:p>
            <a:pPr lvl="0"/>
            <a:r>
              <a:rPr lang="en-US" dirty="0" smtClean="0"/>
              <a:t>Done using custom workflow</a:t>
            </a:r>
            <a:r>
              <a:rPr lang="en-US" baseline="0" dirty="0" smtClean="0"/>
              <a:t> project, no VS integration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2008 WSS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057400"/>
          </a:xfrm>
        </p:spPr>
        <p:txBody>
          <a:bodyPr/>
          <a:lstStyle/>
          <a:p>
            <a:r>
              <a:rPr lang="en-US" dirty="0" smtClean="0"/>
              <a:t>Visual Studio 2008 adds WSS Workflow Project</a:t>
            </a:r>
          </a:p>
          <a:p>
            <a:pPr lvl="1"/>
            <a:r>
              <a:rPr lang="en-US" dirty="0" smtClean="0"/>
              <a:t>Provides feature related files</a:t>
            </a:r>
          </a:p>
          <a:p>
            <a:pPr lvl="1"/>
            <a:r>
              <a:rPr lang="en-US" dirty="0" smtClean="0"/>
              <a:t>Provides facilities to automatically deploy workflows</a:t>
            </a:r>
          </a:p>
          <a:p>
            <a:pPr lvl="1"/>
            <a:r>
              <a:rPr lang="en-US" dirty="0" smtClean="0"/>
              <a:t>Automatically associates workflow to a list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3429000"/>
            <a:ext cx="4676775" cy="317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VS2008</a:t>
            </a:r>
            <a:r>
              <a:rPr lang="en-US" baseline="0" dirty="0" smtClean="0"/>
              <a:t> Workflow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905000"/>
          </a:xfrm>
        </p:spPr>
        <p:txBody>
          <a:bodyPr/>
          <a:lstStyle/>
          <a:p>
            <a:r>
              <a:rPr lang="en-US" dirty="0" smtClean="0"/>
              <a:t>Requires key information about workflow</a:t>
            </a:r>
          </a:p>
          <a:p>
            <a:pPr lvl="1"/>
            <a:r>
              <a:rPr lang="en-US" dirty="0" smtClean="0"/>
              <a:t>Workflow name and site path required</a:t>
            </a:r>
          </a:p>
          <a:p>
            <a:pPr lvl="1"/>
            <a:r>
              <a:rPr lang="en-US" dirty="0" smtClean="0"/>
              <a:t>Allows automatic association to an existing list</a:t>
            </a:r>
          </a:p>
          <a:p>
            <a:pPr lvl="2"/>
            <a:r>
              <a:rPr lang="en-US" dirty="0" smtClean="0"/>
              <a:t>Requires list name, task list, history list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76600"/>
            <a:ext cx="3625903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657600"/>
            <a:ext cx="3697941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PT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http://intranet.sharepointblackops.com/Courses/SPW401/_layouts/DocIdRedir.aspx?ID=3CC2HQU7XWNV-76-7</Url>
      <Description>3CC2HQU7XWNV-76-7</Description>
    </_dlc_DocIdUrl>
    <_dlc_DocId xmlns="c83d3ea4-1015-4b4b-bfa9-09fbcd7aa64d">3CC2HQU7XWNV-76-7</_dlc_Doc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27674DEC4494696E73A79800929B3" ma:contentTypeVersion="1" ma:contentTypeDescription="Create a new document." ma:contentTypeScope="" ma:versionID="aebdd69b22cd0f8232a75de2818d5459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547237-B119-45CA-BEFC-A2DA2BDB03E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77F9B5B2-5BCF-4181-8248-D6EA85BA3317}"/>
</file>

<file path=customXml/itemProps4.xml><?xml version="1.0" encoding="utf-8"?>
<ds:datastoreItem xmlns:ds="http://schemas.openxmlformats.org/officeDocument/2006/customXml" ds:itemID="{3282C313-9F37-428A-A029-C63060B26F6D}"/>
</file>

<file path=docProps/app.xml><?xml version="1.0" encoding="utf-8"?>
<Properties xmlns="http://schemas.openxmlformats.org/officeDocument/2006/extended-properties" xmlns:vt="http://schemas.openxmlformats.org/officeDocument/2006/docPropsVTypes">
  <Template>CPT_TEMPLATE</Template>
  <TotalTime>1</TotalTime>
  <Words>1546</Words>
  <Application>Microsoft Office PowerPoint</Application>
  <PresentationFormat>On-screen Show (4:3)</PresentationFormat>
  <Paragraphs>310</Paragraphs>
  <Slides>34</Slides>
  <Notes>9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CPT_TEMPLATE</vt:lpstr>
      <vt:lpstr>Developing SharePoint Workflow Templates with Visual Studio 2008</vt:lpstr>
      <vt:lpstr>Agenda</vt:lpstr>
      <vt:lpstr>WSS Workflow Templates</vt:lpstr>
      <vt:lpstr>What makes up a workflow assembly?</vt:lpstr>
      <vt:lpstr>Packaging Workflow Templates</vt:lpstr>
      <vt:lpstr>Installing Workflow Template</vt:lpstr>
      <vt:lpstr>Demo: WSS Hello World Workflow</vt:lpstr>
      <vt:lpstr>Visual Studio 2008 WSS Workflow</vt:lpstr>
      <vt:lpstr>Creating VS2008 Workflow Project</vt:lpstr>
      <vt:lpstr>VS2008 Workflow Project</vt:lpstr>
      <vt:lpstr>Demo: VS2008 Workflow Project</vt:lpstr>
      <vt:lpstr>SharePoint Workflow Activities</vt:lpstr>
      <vt:lpstr>OnWorkflowActiviated Activity</vt:lpstr>
      <vt:lpstr>LogToHistoryList Activity</vt:lpstr>
      <vt:lpstr>Other Workflow Item Events</vt:lpstr>
      <vt:lpstr>How Workflow Communication Works</vt:lpstr>
      <vt:lpstr>Passing Data to Workflow Instances</vt:lpstr>
      <vt:lpstr>Building InitiationData</vt:lpstr>
      <vt:lpstr>Sending InitiationData</vt:lpstr>
      <vt:lpstr>Receiving InitiationData</vt:lpstr>
      <vt:lpstr>Deserializing InitiationData</vt:lpstr>
      <vt:lpstr>Verifying InitiationData</vt:lpstr>
      <vt:lpstr>Demo: Using InitiationData</vt:lpstr>
      <vt:lpstr>Creating WSS State Machines</vt:lpstr>
      <vt:lpstr>Demo: WSS State Machine</vt:lpstr>
      <vt:lpstr>Deploying Workflows</vt:lpstr>
      <vt:lpstr>Solution Package structure</vt:lpstr>
      <vt:lpstr>Workflow Solution Package</vt:lpstr>
      <vt:lpstr>Workflow Solution Manifest</vt:lpstr>
      <vt:lpstr>Creating the solution Package</vt:lpstr>
      <vt:lpstr>Workflow Solution DDF</vt:lpstr>
      <vt:lpstr>Installing the solution package</vt:lpstr>
      <vt:lpstr>Integrating Solution into Build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SharePoint Workflow Templates with Visual Studio 2008</dc:title>
  <dc:creator>TedP</dc:creator>
  <cp:lastModifiedBy>TedP</cp:lastModifiedBy>
  <cp:revision>2</cp:revision>
  <dcterms:created xsi:type="dcterms:W3CDTF">2009-07-09T04:11:46Z</dcterms:created>
  <dcterms:modified xsi:type="dcterms:W3CDTF">2009-07-09T04:12:51Z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0x0101006F227674DEC4494696E73A79800929B3</vt:lpwstr>
  </property>
  <property fmtid="{D5CDD505-2E9C-101B-9397-08002B2CF9AE}" pid="4" name="_dlc_DocIdItemGuid">
    <vt:lpwstr>a82cf3b6-08b6-4238-8a1b-3bb4380554f7</vt:lpwstr>
  </property>
</Properties>
</file>