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Default Extension="gif" ContentType="image/gif"/>
  <Override PartName="/ppt/slides/slide30.xml" ContentType="application/vnd.openxmlformats-officedocument.presentationml.slide+xml"/>
  <Override PartName="/ppt/slides/slide31.xml" ContentType="application/vnd.openxmlformats-officedocument.presentationml.slide+xml"/>
  <Override PartName="/ppt/presentation.xml" ContentType="application/vnd.openxmlformats-officedocument.presentationml.presentation.main+xml"/>
  <Override PartName="/ppt/slides/slide29.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5.xml" ContentType="application/vnd.openxmlformats-officedocument.presentationml.slideLayout+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9.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Slides/notesSlide5.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Layouts/slideLayout1.xml" ContentType="application/vnd.openxmlformats-officedocument.presentationml.slideLayout+xml"/>
  <Override PartName="/ppt/notesSlides/notesSlide4.xml" ContentType="application/vnd.openxmlformats-officedocument.presentationml.notesSlide+xml"/>
  <Override PartName="/ppt/theme/theme3.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customXml/itemProps2.xml" ContentType="application/vnd.openxmlformats-officedocument.customXmlProperties+xml"/>
  <Override PartName="/customXml/itemProps3.xml" ContentType="application/vnd.openxmlformats-officedocument.customXmlProperties+xml"/>
  <Override PartName="/customXml/itemProps1.xml" ContentType="application/vnd.openxmlformats-officedocument.customXmlProperti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handoutMasterIdLst>
    <p:handoutMasterId r:id="rId37"/>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clrMru>
    <a:srgbClr val="4C2710"/>
    <a:srgbClr val="87451D"/>
    <a:srgbClr val="1F100B"/>
    <a:srgbClr val="9F002D"/>
    <a:srgbClr val="002100"/>
    <a:srgbClr val="2E3917"/>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46" autoAdjust="0"/>
    <p:restoredTop sz="90033" autoAdjust="0"/>
  </p:normalViewPr>
  <p:slideViewPr>
    <p:cSldViewPr>
      <p:cViewPr varScale="1">
        <p:scale>
          <a:sx n="114" d="100"/>
          <a:sy n="114" d="100"/>
        </p:scale>
        <p:origin x="-85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24" y="-10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ustomXml" Target="../customXml/item4.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07 - Creating and Waiting on SharePoint Tasks</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v3.0</a:t>
            </a:r>
            <a:endParaRPr lang="en-US"/>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2009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07 - Creating and Waiting on SharePoint Tasks</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v3.0</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2009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fld id="{073E6628-0705-4E34-90AA-D61A964D0AFD}" type="slidenum">
              <a:rPr lang="en-US" smtClean="0"/>
              <a:pPr/>
              <a:t>‹#›</a:t>
            </a:fld>
            <a:endParaRPr lang="en-US"/>
          </a:p>
        </p:txBody>
      </p:sp>
    </p:spTree>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73E6628-0705-4E34-90AA-D61A964D0AFD}" type="slidenum">
              <a:rPr lang="en-US" smtClean="0"/>
              <a:pPr/>
              <a:t>1</a:t>
            </a:fld>
            <a:endParaRPr lang="en-US"/>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
        <p:nvSpPr>
          <p:cNvPr id="8" name="Date Placeholder 7"/>
          <p:cNvSpPr>
            <a:spLocks noGrp="1"/>
          </p:cNvSpPr>
          <p:nvPr>
            <p:ph type="dt" idx="11"/>
          </p:nvPr>
        </p:nvSpPr>
        <p:spPr/>
        <p:txBody>
          <a:bodyPr/>
          <a:lstStyle/>
          <a:p>
            <a:r>
              <a:rPr lang="en-US" smtClean="0"/>
              <a:t>9/24/2007</a:t>
            </a:r>
            <a:endParaRPr lang="en-US"/>
          </a:p>
        </p:txBody>
      </p:sp>
      <p:sp>
        <p:nvSpPr>
          <p:cNvPr id="9" name="Header Placeholder 8"/>
          <p:cNvSpPr>
            <a:spLocks noGrp="1"/>
          </p:cNvSpPr>
          <p:nvPr>
            <p:ph type="hdr" sz="quarter" idx="12"/>
          </p:nvPr>
        </p:nvSpPr>
        <p:spPr/>
        <p:txBody>
          <a:bodyPr/>
          <a:lstStyle/>
          <a:p>
            <a:r>
              <a:rPr lang="en-US" smtClean="0"/>
              <a:t>07 - Creating and Waiting on SharePoint Tasks</a:t>
            </a:r>
            <a:endParaRPr lang="en-US"/>
          </a:p>
        </p:txBody>
      </p:sp>
      <p:sp>
        <p:nvSpPr>
          <p:cNvPr id="10" name="Footer Placeholder 9"/>
          <p:cNvSpPr>
            <a:spLocks noGrp="1"/>
          </p:cNvSpPr>
          <p:nvPr>
            <p:ph type="ftr" sz="quarter" idx="13"/>
          </p:nvPr>
        </p:nvSpPr>
        <p:spPr/>
        <p:txBody>
          <a:bodyPr/>
          <a:lstStyle/>
          <a:p>
            <a:r>
              <a:rPr lang="en-US" smtClean="0"/>
              <a:t>© 2007 Ted Pattison Group, Inc - All Rights Reserved</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Discuss how to solve the problem.  All tasks are just list items in the Tasks list.  We can change the display and</a:t>
            </a:r>
            <a:r>
              <a:rPr lang="en-US" baseline="0" dirty="0" smtClean="0"/>
              <a:t> edit for the list but the changes will apply to all tasks.  We need some way to differentiate between types of tasks in the same lists.  Leads into the next slide.</a:t>
            </a:r>
            <a:endParaRPr lang="en-US" dirty="0"/>
          </a:p>
        </p:txBody>
      </p:sp>
      <p:sp>
        <p:nvSpPr>
          <p:cNvPr id="4" name="Header Placeholder 3"/>
          <p:cNvSpPr>
            <a:spLocks noGrp="1"/>
          </p:cNvSpPr>
          <p:nvPr>
            <p:ph type="hdr" sz="quarter" idx="10"/>
          </p:nvPr>
        </p:nvSpPr>
        <p:spPr/>
        <p:txBody>
          <a:bodyPr/>
          <a:lstStyle/>
          <a:p>
            <a:r>
              <a:rPr lang="en-US" smtClean="0"/>
              <a:t>07 - Creating and Waiting on SharePoint Tasks</a:t>
            </a:r>
            <a:endParaRPr lang="en-US"/>
          </a:p>
        </p:txBody>
      </p:sp>
      <p:sp>
        <p:nvSpPr>
          <p:cNvPr id="5" name="Date Placeholder 4"/>
          <p:cNvSpPr>
            <a:spLocks noGrp="1"/>
          </p:cNvSpPr>
          <p:nvPr>
            <p:ph type="dt" idx="11"/>
          </p:nvPr>
        </p:nvSpPr>
        <p:spPr/>
        <p:txBody>
          <a:bodyPr/>
          <a:lstStyle/>
          <a:p>
            <a:r>
              <a:rPr lang="en-US" smtClean="0"/>
              <a:t>9/24/2007</a:t>
            </a:r>
            <a:endParaRPr lang="en-US"/>
          </a:p>
        </p:txBody>
      </p:sp>
      <p:sp>
        <p:nvSpPr>
          <p:cNvPr id="6" name="Footer Placeholder 5"/>
          <p:cNvSpPr>
            <a:spLocks noGrp="1"/>
          </p:cNvSpPr>
          <p:nvPr>
            <p:ph type="ftr" sz="quarter" idx="12"/>
          </p:nvPr>
        </p:nvSpPr>
        <p:spPr/>
        <p:txBody>
          <a:bodyPr/>
          <a:lstStyle/>
          <a:p>
            <a:r>
              <a:rPr lang="en-US" smtClean="0"/>
              <a:t>© 2007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Discuss how no</a:t>
            </a:r>
            <a:r>
              <a:rPr lang="en-US" baseline="0" dirty="0" smtClean="0"/>
              <a:t> design environment exists so we need to break the page into two parts that we’ll tie together later.  Transition into</a:t>
            </a:r>
            <a:endParaRPr lang="en-US" dirty="0"/>
          </a:p>
        </p:txBody>
      </p:sp>
      <p:sp>
        <p:nvSpPr>
          <p:cNvPr id="4" name="Header Placeholder 3"/>
          <p:cNvSpPr>
            <a:spLocks noGrp="1"/>
          </p:cNvSpPr>
          <p:nvPr>
            <p:ph type="hdr" sz="quarter" idx="10"/>
          </p:nvPr>
        </p:nvSpPr>
        <p:spPr/>
        <p:txBody>
          <a:bodyPr/>
          <a:lstStyle/>
          <a:p>
            <a:r>
              <a:rPr lang="en-US" smtClean="0"/>
              <a:t>07 - Creating and Waiting on SharePoint Tasks</a:t>
            </a:r>
            <a:endParaRPr lang="en-US"/>
          </a:p>
        </p:txBody>
      </p:sp>
      <p:sp>
        <p:nvSpPr>
          <p:cNvPr id="5" name="Date Placeholder 4"/>
          <p:cNvSpPr>
            <a:spLocks noGrp="1"/>
          </p:cNvSpPr>
          <p:nvPr>
            <p:ph type="dt" idx="11"/>
          </p:nvPr>
        </p:nvSpPr>
        <p:spPr/>
        <p:txBody>
          <a:bodyPr/>
          <a:lstStyle/>
          <a:p>
            <a:r>
              <a:rPr lang="en-US" smtClean="0"/>
              <a:t>9/24/2007</a:t>
            </a:r>
            <a:endParaRPr lang="en-US"/>
          </a:p>
        </p:txBody>
      </p:sp>
      <p:sp>
        <p:nvSpPr>
          <p:cNvPr id="6" name="Footer Placeholder 5"/>
          <p:cNvSpPr>
            <a:spLocks noGrp="1"/>
          </p:cNvSpPr>
          <p:nvPr>
            <p:ph type="ftr" sz="quarter" idx="12"/>
          </p:nvPr>
        </p:nvSpPr>
        <p:spPr/>
        <p:txBody>
          <a:bodyPr/>
          <a:lstStyle/>
          <a:p>
            <a:r>
              <a:rPr lang="en-US" smtClean="0"/>
              <a:t>© 2007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3E6628-0705-4E34-90AA-D61A964D0AFD}" type="slidenum">
              <a:rPr lang="en-US" smtClean="0"/>
              <a:pPr/>
              <a:t>31</a:t>
            </a:fld>
            <a:endParaRPr lang="en-US"/>
          </a:p>
        </p:txBody>
      </p:sp>
      <p:sp>
        <p:nvSpPr>
          <p:cNvPr id="5" name="Date Placeholder 4"/>
          <p:cNvSpPr>
            <a:spLocks noGrp="1"/>
          </p:cNvSpPr>
          <p:nvPr>
            <p:ph type="dt" idx="11"/>
          </p:nvPr>
        </p:nvSpPr>
        <p:spPr/>
        <p:txBody>
          <a:bodyPr/>
          <a:lstStyle/>
          <a:p>
            <a:r>
              <a:rPr lang="en-US" smtClean="0"/>
              <a:t>9/24/2007</a:t>
            </a:r>
            <a:endParaRPr lang="en-US"/>
          </a:p>
        </p:txBody>
      </p:sp>
      <p:sp>
        <p:nvSpPr>
          <p:cNvPr id="6" name="Header Placeholder 5"/>
          <p:cNvSpPr>
            <a:spLocks noGrp="1"/>
          </p:cNvSpPr>
          <p:nvPr>
            <p:ph type="hdr" sz="quarter" idx="12"/>
          </p:nvPr>
        </p:nvSpPr>
        <p:spPr/>
        <p:txBody>
          <a:bodyPr/>
          <a:lstStyle/>
          <a:p>
            <a:r>
              <a:rPr lang="en-US" smtClean="0"/>
              <a:t>07 - Creating and Waiting on SharePoint Tasks</a:t>
            </a:r>
            <a:endParaRPr lang="en-US"/>
          </a:p>
        </p:txBody>
      </p:sp>
      <p:sp>
        <p:nvSpPr>
          <p:cNvPr id="7" name="Footer Placeholder 6"/>
          <p:cNvSpPr>
            <a:spLocks noGrp="1"/>
          </p:cNvSpPr>
          <p:nvPr>
            <p:ph type="ftr" sz="quarter" idx="13"/>
          </p:nvPr>
        </p:nvSpPr>
        <p:spPr/>
        <p:txBody>
          <a:bodyPr/>
          <a:lstStyle/>
          <a:p>
            <a:r>
              <a:rPr lang="en-US" smtClean="0"/>
              <a:t>© 2007 Ted Pattison Group, Inc - All Rights Reserved</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3E6628-0705-4E34-90AA-D61A964D0AFD}" type="slidenum">
              <a:rPr lang="en-US" smtClean="0"/>
              <a:pPr/>
              <a:t>2</a:t>
            </a:fld>
            <a:endParaRPr lang="en-US"/>
          </a:p>
        </p:txBody>
      </p:sp>
      <p:sp>
        <p:nvSpPr>
          <p:cNvPr id="5" name="Date Placeholder 4"/>
          <p:cNvSpPr>
            <a:spLocks noGrp="1"/>
          </p:cNvSpPr>
          <p:nvPr>
            <p:ph type="dt" idx="11"/>
          </p:nvPr>
        </p:nvSpPr>
        <p:spPr/>
        <p:txBody>
          <a:bodyPr/>
          <a:lstStyle/>
          <a:p>
            <a:r>
              <a:rPr lang="en-US" smtClean="0"/>
              <a:t>9/24/2007</a:t>
            </a:r>
            <a:endParaRPr lang="en-US"/>
          </a:p>
        </p:txBody>
      </p:sp>
      <p:sp>
        <p:nvSpPr>
          <p:cNvPr id="6" name="Header Placeholder 5"/>
          <p:cNvSpPr>
            <a:spLocks noGrp="1"/>
          </p:cNvSpPr>
          <p:nvPr>
            <p:ph type="hdr" sz="quarter" idx="12"/>
          </p:nvPr>
        </p:nvSpPr>
        <p:spPr/>
        <p:txBody>
          <a:bodyPr/>
          <a:lstStyle/>
          <a:p>
            <a:r>
              <a:rPr lang="en-US" smtClean="0"/>
              <a:t>07 - Creating and Waiting on SharePoint Tasks</a:t>
            </a:r>
            <a:endParaRPr lang="en-US"/>
          </a:p>
        </p:txBody>
      </p:sp>
      <p:sp>
        <p:nvSpPr>
          <p:cNvPr id="7" name="Footer Placeholder 6"/>
          <p:cNvSpPr>
            <a:spLocks noGrp="1"/>
          </p:cNvSpPr>
          <p:nvPr>
            <p:ph type="ftr" sz="quarter" idx="13"/>
          </p:nvPr>
        </p:nvSpPr>
        <p:spPr/>
        <p:txBody>
          <a:bodyPr/>
          <a:lstStyle/>
          <a:p>
            <a:r>
              <a:rPr lang="en-US" smtClean="0"/>
              <a:t>© 2007 Ted Pattison Group, Inc - All Rights Reserved</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54625"/>
          <p:cNvSpPr>
            <a:spLocks noGrp="1" noRot="1" noChangeAspect="1" noTextEdit="1"/>
          </p:cNvSpPr>
          <p:nvPr>
            <p:ph type="sldImg"/>
          </p:nvPr>
        </p:nvSpPr>
        <p:spPr>
          <a:noFill/>
          <a:ln cap="flat">
            <a:headEnd type="none" w="med" len="med"/>
            <a:tailEnd type="none" w="med" len="med"/>
          </a:ln>
        </p:spPr>
      </p:sp>
      <p:sp>
        <p:nvSpPr>
          <p:cNvPr id="154627" name="Rectangle 154626"/>
          <p:cNvSpPr>
            <a:spLocks noGrp="1" noChangeArrowheads="1"/>
          </p:cNvSpPr>
          <p:nvPr>
            <p:ph type="body" idx="1"/>
          </p:nvPr>
        </p:nvSpPr>
        <p:spPr/>
        <p:txBody>
          <a:bodyPr/>
          <a:lstStyle/>
          <a:p>
            <a:pPr hangingPunct="1"/>
            <a:endParaRPr lang="en-US" dirty="0">
              <a:latin typeface="Arial" pitchFamily="34" charset="0"/>
              <a:cs typeface="MS PGothic"/>
            </a:endParaRPr>
          </a:p>
        </p:txBody>
      </p:sp>
      <p:sp>
        <p:nvSpPr>
          <p:cNvPr id="4" name="Date Placeholder 3"/>
          <p:cNvSpPr>
            <a:spLocks noGrp="1"/>
          </p:cNvSpPr>
          <p:nvPr>
            <p:ph type="dt" idx="10"/>
          </p:nvPr>
        </p:nvSpPr>
        <p:spPr/>
        <p:txBody>
          <a:bodyPr/>
          <a:lstStyle/>
          <a:p>
            <a:r>
              <a:rPr lang="en-US" smtClean="0"/>
              <a:t>9/24/2007</a:t>
            </a:r>
            <a:endParaRPr lang="en-US"/>
          </a:p>
        </p:txBody>
      </p:sp>
      <p:sp>
        <p:nvSpPr>
          <p:cNvPr id="5" name="Slide Number Placeholder 4"/>
          <p:cNvSpPr>
            <a:spLocks noGrp="1"/>
          </p:cNvSpPr>
          <p:nvPr>
            <p:ph type="sldNum" sz="quarter" idx="11"/>
          </p:nvPr>
        </p:nvSpPr>
        <p:spPr/>
        <p:txBody>
          <a:bodyPr/>
          <a:lstStyle/>
          <a:p>
            <a:fld id="{073E6628-0705-4E34-90AA-D61A964D0AFD}" type="slidenum">
              <a:rPr lang="en-US" smtClean="0"/>
              <a:pPr/>
              <a:t>3</a:t>
            </a:fld>
            <a:endParaRPr lang="en-US"/>
          </a:p>
        </p:txBody>
      </p:sp>
      <p:sp>
        <p:nvSpPr>
          <p:cNvPr id="6" name="Footer Placeholder 5"/>
          <p:cNvSpPr>
            <a:spLocks noGrp="1"/>
          </p:cNvSpPr>
          <p:nvPr>
            <p:ph type="ftr" sz="quarter" idx="12"/>
          </p:nvPr>
        </p:nvSpPr>
        <p:spPr/>
        <p:txBody>
          <a:bodyPr/>
          <a:lstStyle/>
          <a:p>
            <a:r>
              <a:rPr lang="en-US" smtClean="0"/>
              <a:t>© 2007 Ted Pattison Group, Inc - All Rights Reserved</a:t>
            </a:r>
            <a:endParaRPr lang="en-US"/>
          </a:p>
        </p:txBody>
      </p:sp>
      <p:sp>
        <p:nvSpPr>
          <p:cNvPr id="7" name="Header Placeholder 6"/>
          <p:cNvSpPr>
            <a:spLocks noGrp="1"/>
          </p:cNvSpPr>
          <p:nvPr>
            <p:ph type="hdr" sz="quarter" idx="13"/>
          </p:nvPr>
        </p:nvSpPr>
        <p:spPr/>
        <p:txBody>
          <a:bodyPr/>
          <a:lstStyle/>
          <a:p>
            <a:r>
              <a:rPr lang="en-US" smtClean="0"/>
              <a:t>07 - Creating and Waiting on SharePoint Tasks</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the correlation token is scoped to</a:t>
            </a:r>
            <a:r>
              <a:rPr lang="en-US" baseline="0" dirty="0" smtClean="0"/>
              <a:t> the state, it is recreated each time the state is entered.  This means that the correlation token can’t be used outside the event, but it does allow the state to be reentered.  If the correlation token is scoped at the workflow, if the state is reentered the correlation token is initialized again causing an error.</a:t>
            </a:r>
            <a:endParaRPr lang="en-US" dirty="0"/>
          </a:p>
        </p:txBody>
      </p:sp>
      <p:sp>
        <p:nvSpPr>
          <p:cNvPr id="4" name="Header Placeholder 3"/>
          <p:cNvSpPr>
            <a:spLocks noGrp="1"/>
          </p:cNvSpPr>
          <p:nvPr>
            <p:ph type="hdr" sz="quarter" idx="10"/>
          </p:nvPr>
        </p:nvSpPr>
        <p:spPr/>
        <p:txBody>
          <a:bodyPr/>
          <a:lstStyle/>
          <a:p>
            <a:r>
              <a:rPr lang="en-US" smtClean="0"/>
              <a:t>07 - Creating and Waiting on SharePoint Tasks</a:t>
            </a:r>
            <a:endParaRPr lang="en-US"/>
          </a:p>
        </p:txBody>
      </p:sp>
      <p:sp>
        <p:nvSpPr>
          <p:cNvPr id="5" name="Date Placeholder 4"/>
          <p:cNvSpPr>
            <a:spLocks noGrp="1"/>
          </p:cNvSpPr>
          <p:nvPr>
            <p:ph type="dt" idx="11"/>
          </p:nvPr>
        </p:nvSpPr>
        <p:spPr/>
        <p:txBody>
          <a:bodyPr/>
          <a:lstStyle/>
          <a:p>
            <a:r>
              <a:rPr lang="en-US" smtClean="0"/>
              <a:t>9/24/2007</a:t>
            </a:r>
            <a:endParaRPr lang="en-US"/>
          </a:p>
        </p:txBody>
      </p:sp>
      <p:sp>
        <p:nvSpPr>
          <p:cNvPr id="6" name="Footer Placeholder 5"/>
          <p:cNvSpPr>
            <a:spLocks noGrp="1"/>
          </p:cNvSpPr>
          <p:nvPr>
            <p:ph type="ftr" sz="quarter" idx="12"/>
          </p:nvPr>
        </p:nvSpPr>
        <p:spPr/>
        <p:txBody>
          <a:bodyPr/>
          <a:lstStyle/>
          <a:p>
            <a:r>
              <a:rPr lang="en-US" smtClean="0"/>
              <a:t>© 2007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Lead into the concept of having to create workflow properties to store data that will be serialized even though</a:t>
            </a:r>
            <a:r>
              <a:rPr lang="en-US" baseline="0" dirty="0" smtClean="0"/>
              <a:t> it’s only needed for a limited time.  Transition into a better way of creating the options.</a:t>
            </a:r>
            <a:endParaRPr lang="en-US" dirty="0"/>
          </a:p>
        </p:txBody>
      </p:sp>
      <p:sp>
        <p:nvSpPr>
          <p:cNvPr id="4" name="Header Placeholder 3"/>
          <p:cNvSpPr>
            <a:spLocks noGrp="1"/>
          </p:cNvSpPr>
          <p:nvPr>
            <p:ph type="hdr" sz="quarter" idx="10"/>
          </p:nvPr>
        </p:nvSpPr>
        <p:spPr/>
        <p:txBody>
          <a:bodyPr/>
          <a:lstStyle/>
          <a:p>
            <a:r>
              <a:rPr lang="en-US" smtClean="0"/>
              <a:t>07 - Creating and Waiting on SharePoint Tasks</a:t>
            </a:r>
            <a:endParaRPr lang="en-US"/>
          </a:p>
        </p:txBody>
      </p:sp>
      <p:sp>
        <p:nvSpPr>
          <p:cNvPr id="5" name="Date Placeholder 4"/>
          <p:cNvSpPr>
            <a:spLocks noGrp="1"/>
          </p:cNvSpPr>
          <p:nvPr>
            <p:ph type="dt" idx="11"/>
          </p:nvPr>
        </p:nvSpPr>
        <p:spPr/>
        <p:txBody>
          <a:bodyPr/>
          <a:lstStyle/>
          <a:p>
            <a:r>
              <a:rPr lang="en-US" smtClean="0"/>
              <a:t>9/24/2007</a:t>
            </a:r>
            <a:endParaRPr lang="en-US"/>
          </a:p>
        </p:txBody>
      </p:sp>
      <p:sp>
        <p:nvSpPr>
          <p:cNvPr id="6" name="Footer Placeholder 5"/>
          <p:cNvSpPr>
            <a:spLocks noGrp="1"/>
          </p:cNvSpPr>
          <p:nvPr>
            <p:ph type="ftr" sz="quarter" idx="12"/>
          </p:nvPr>
        </p:nvSpPr>
        <p:spPr/>
        <p:txBody>
          <a:bodyPr/>
          <a:lstStyle/>
          <a:p>
            <a:r>
              <a:rPr lang="en-US" smtClean="0"/>
              <a:t>© 2007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Focus of this slide is to show that using </a:t>
            </a:r>
            <a:r>
              <a:rPr lang="en-US" dirty="0" err="1" smtClean="0"/>
              <a:t>myCreateTask.TaskProperties</a:t>
            </a:r>
            <a:r>
              <a:rPr lang="en-US" dirty="0" smtClean="0"/>
              <a:t> won’t work since it may not be the same actual object as the one being used.  The better</a:t>
            </a:r>
            <a:r>
              <a:rPr lang="en-US" baseline="0" dirty="0" smtClean="0"/>
              <a:t> solution is to cast the sender property of the </a:t>
            </a:r>
            <a:r>
              <a:rPr lang="en-US" baseline="0" dirty="0" err="1" smtClean="0"/>
              <a:t>CreateTask’s</a:t>
            </a:r>
            <a:r>
              <a:rPr lang="en-US" baseline="0" dirty="0" smtClean="0"/>
              <a:t> </a:t>
            </a:r>
            <a:r>
              <a:rPr lang="en-US" baseline="0" dirty="0" err="1" smtClean="0"/>
              <a:t>MethodInvoking</a:t>
            </a:r>
            <a:r>
              <a:rPr lang="en-US" baseline="0" dirty="0" smtClean="0"/>
              <a:t> event and set its </a:t>
            </a:r>
            <a:r>
              <a:rPr lang="en-US" baseline="0" dirty="0" err="1" smtClean="0"/>
              <a:t>TaskProperties</a:t>
            </a:r>
            <a:r>
              <a:rPr lang="en-US" baseline="0" dirty="0" smtClean="0"/>
              <a:t> value.  This allows the </a:t>
            </a:r>
            <a:r>
              <a:rPr lang="en-US" baseline="0" dirty="0" err="1" smtClean="0"/>
              <a:t>TaskProperties</a:t>
            </a:r>
            <a:r>
              <a:rPr lang="en-US" baseline="0" dirty="0" smtClean="0"/>
              <a:t> object to be transitory and only exist while it is needed.</a:t>
            </a:r>
            <a:endParaRPr lang="en-US" dirty="0"/>
          </a:p>
        </p:txBody>
      </p:sp>
      <p:sp>
        <p:nvSpPr>
          <p:cNvPr id="4" name="Header Placeholder 3"/>
          <p:cNvSpPr>
            <a:spLocks noGrp="1"/>
          </p:cNvSpPr>
          <p:nvPr>
            <p:ph type="hdr" sz="quarter" idx="10"/>
          </p:nvPr>
        </p:nvSpPr>
        <p:spPr/>
        <p:txBody>
          <a:bodyPr/>
          <a:lstStyle/>
          <a:p>
            <a:r>
              <a:rPr lang="en-US" smtClean="0"/>
              <a:t>07 - Creating and Waiting on SharePoint Tasks</a:t>
            </a:r>
            <a:endParaRPr lang="en-US"/>
          </a:p>
        </p:txBody>
      </p:sp>
      <p:sp>
        <p:nvSpPr>
          <p:cNvPr id="5" name="Date Placeholder 4"/>
          <p:cNvSpPr>
            <a:spLocks noGrp="1"/>
          </p:cNvSpPr>
          <p:nvPr>
            <p:ph type="dt" idx="11"/>
          </p:nvPr>
        </p:nvSpPr>
        <p:spPr/>
        <p:txBody>
          <a:bodyPr/>
          <a:lstStyle/>
          <a:p>
            <a:r>
              <a:rPr lang="en-US" smtClean="0"/>
              <a:t>9/24/2007</a:t>
            </a:r>
            <a:endParaRPr lang="en-US"/>
          </a:p>
        </p:txBody>
      </p:sp>
      <p:sp>
        <p:nvSpPr>
          <p:cNvPr id="6" name="Footer Placeholder 5"/>
          <p:cNvSpPr>
            <a:spLocks noGrp="1"/>
          </p:cNvSpPr>
          <p:nvPr>
            <p:ph type="ftr" sz="quarter" idx="12"/>
          </p:nvPr>
        </p:nvSpPr>
        <p:spPr/>
        <p:txBody>
          <a:bodyPr/>
          <a:lstStyle/>
          <a:p>
            <a:r>
              <a:rPr lang="en-US" smtClean="0"/>
              <a:t>© 2007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07 - Creating and Waiting on SharePoint Tasks</a:t>
            </a:r>
            <a:endParaRPr lang="en-US"/>
          </a:p>
        </p:txBody>
      </p:sp>
      <p:sp>
        <p:nvSpPr>
          <p:cNvPr id="5" name="Date Placeholder 4"/>
          <p:cNvSpPr>
            <a:spLocks noGrp="1"/>
          </p:cNvSpPr>
          <p:nvPr>
            <p:ph type="dt" idx="11"/>
          </p:nvPr>
        </p:nvSpPr>
        <p:spPr/>
        <p:txBody>
          <a:bodyPr/>
          <a:lstStyle/>
          <a:p>
            <a:r>
              <a:rPr lang="en-US" smtClean="0"/>
              <a:t>9/24/2007</a:t>
            </a:r>
            <a:endParaRPr lang="en-US"/>
          </a:p>
        </p:txBody>
      </p:sp>
      <p:sp>
        <p:nvSpPr>
          <p:cNvPr id="6" name="Footer Placeholder 5"/>
          <p:cNvSpPr>
            <a:spLocks noGrp="1"/>
          </p:cNvSpPr>
          <p:nvPr>
            <p:ph type="ftr" sz="quarter" idx="12"/>
          </p:nvPr>
        </p:nvSpPr>
        <p:spPr/>
        <p:txBody>
          <a:bodyPr/>
          <a:lstStyle/>
          <a:p>
            <a:r>
              <a:rPr lang="en-US" smtClean="0"/>
              <a:t>© 2007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purpose of this slide is to indicate that there’s no automatic connection between task properties and actions.  It’s up to the workflow developer to examine the output properties of the task and use activities to react to them.</a:t>
            </a:r>
            <a:endParaRPr lang="en-US" dirty="0"/>
          </a:p>
        </p:txBody>
      </p:sp>
      <p:sp>
        <p:nvSpPr>
          <p:cNvPr id="4" name="Header Placeholder 3"/>
          <p:cNvSpPr>
            <a:spLocks noGrp="1"/>
          </p:cNvSpPr>
          <p:nvPr>
            <p:ph type="hdr" sz="quarter" idx="10"/>
          </p:nvPr>
        </p:nvSpPr>
        <p:spPr/>
        <p:txBody>
          <a:bodyPr/>
          <a:lstStyle/>
          <a:p>
            <a:r>
              <a:rPr lang="en-US" smtClean="0"/>
              <a:t>07 - Creating and Waiting on SharePoint Tasks</a:t>
            </a:r>
            <a:endParaRPr lang="en-US"/>
          </a:p>
        </p:txBody>
      </p:sp>
      <p:sp>
        <p:nvSpPr>
          <p:cNvPr id="5" name="Date Placeholder 4"/>
          <p:cNvSpPr>
            <a:spLocks noGrp="1"/>
          </p:cNvSpPr>
          <p:nvPr>
            <p:ph type="dt" idx="11"/>
          </p:nvPr>
        </p:nvSpPr>
        <p:spPr/>
        <p:txBody>
          <a:bodyPr/>
          <a:lstStyle/>
          <a:p>
            <a:r>
              <a:rPr lang="en-US" smtClean="0"/>
              <a:t>9/24/2007</a:t>
            </a:r>
            <a:endParaRPr lang="en-US"/>
          </a:p>
        </p:txBody>
      </p:sp>
      <p:sp>
        <p:nvSpPr>
          <p:cNvPr id="6" name="Footer Placeholder 5"/>
          <p:cNvSpPr>
            <a:spLocks noGrp="1"/>
          </p:cNvSpPr>
          <p:nvPr>
            <p:ph type="ftr" sz="quarter" idx="12"/>
          </p:nvPr>
        </p:nvSpPr>
        <p:spPr/>
        <p:txBody>
          <a:bodyPr/>
          <a:lstStyle/>
          <a:p>
            <a:r>
              <a:rPr lang="en-US" smtClean="0"/>
              <a:t>© 2007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would we leave the stat if the task wasn’t completed?  What if another state transition is introduced such as the document</a:t>
            </a:r>
            <a:r>
              <a:rPr lang="en-US" baseline="0" dirty="0" smtClean="0"/>
              <a:t> changed transition?  This could cause the state to transition back into the waiting state and essentially reset the process.  In this case the </a:t>
            </a:r>
            <a:r>
              <a:rPr lang="en-US" baseline="0" dirty="0" err="1" smtClean="0"/>
              <a:t>finalizer</a:t>
            </a:r>
            <a:r>
              <a:rPr lang="en-US" baseline="0" dirty="0" smtClean="0"/>
              <a:t> for the state would be called again and then the </a:t>
            </a:r>
            <a:r>
              <a:rPr lang="en-US" baseline="0" dirty="0" err="1" smtClean="0"/>
              <a:t>initializer</a:t>
            </a:r>
            <a:r>
              <a:rPr lang="en-US" baseline="0" dirty="0" smtClean="0"/>
              <a:t>.  This would delete the task and then </a:t>
            </a:r>
            <a:r>
              <a:rPr lang="en-US" baseline="0" smtClean="0"/>
              <a:t>recreate it.</a:t>
            </a:r>
            <a:endParaRPr lang="en-US" dirty="0"/>
          </a:p>
        </p:txBody>
      </p:sp>
      <p:sp>
        <p:nvSpPr>
          <p:cNvPr id="4" name="Header Placeholder 3"/>
          <p:cNvSpPr>
            <a:spLocks noGrp="1"/>
          </p:cNvSpPr>
          <p:nvPr>
            <p:ph type="hdr" sz="quarter" idx="10"/>
          </p:nvPr>
        </p:nvSpPr>
        <p:spPr/>
        <p:txBody>
          <a:bodyPr/>
          <a:lstStyle/>
          <a:p>
            <a:r>
              <a:rPr lang="en-US" smtClean="0"/>
              <a:t>07 - Creating and Waiting on SharePoint Tasks</a:t>
            </a:r>
            <a:endParaRPr lang="en-US"/>
          </a:p>
        </p:txBody>
      </p:sp>
      <p:sp>
        <p:nvSpPr>
          <p:cNvPr id="5" name="Date Placeholder 4"/>
          <p:cNvSpPr>
            <a:spLocks noGrp="1"/>
          </p:cNvSpPr>
          <p:nvPr>
            <p:ph type="dt" idx="11"/>
          </p:nvPr>
        </p:nvSpPr>
        <p:spPr/>
        <p:txBody>
          <a:bodyPr/>
          <a:lstStyle/>
          <a:p>
            <a:r>
              <a:rPr lang="en-US" smtClean="0"/>
              <a:t>9/24/2007</a:t>
            </a:r>
            <a:endParaRPr lang="en-US"/>
          </a:p>
        </p:txBody>
      </p:sp>
      <p:sp>
        <p:nvSpPr>
          <p:cNvPr id="6" name="Footer Placeholder 5"/>
          <p:cNvSpPr>
            <a:spLocks noGrp="1"/>
          </p:cNvSpPr>
          <p:nvPr>
            <p:ph type="ftr" sz="quarter" idx="12"/>
          </p:nvPr>
        </p:nvSpPr>
        <p:spPr/>
        <p:txBody>
          <a:bodyPr/>
          <a:lstStyle/>
          <a:p>
            <a:r>
              <a:rPr lang="en-US" smtClean="0"/>
              <a:t>© 2007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0" name="Group 19"/>
          <p:cNvGrpSpPr/>
          <p:nvPr/>
        </p:nvGrpSpPr>
        <p:grpSpPr>
          <a:xfrm>
            <a:off x="8615362" y="6379369"/>
            <a:ext cx="353784" cy="328514"/>
            <a:chOff x="8615362" y="6379369"/>
            <a:chExt cx="353784" cy="328514"/>
          </a:xfrm>
        </p:grpSpPr>
        <p:pic>
          <p:nvPicPr>
            <p:cNvPr id="12" name="Picture 11"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7" name="Rectangle 16"/>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7"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Creating and Waiting </a:t>
            </a:r>
            <a:r>
              <a:rPr lang="en-US" dirty="0" smtClean="0"/>
              <a:t>on</a:t>
            </a:r>
            <a:br>
              <a:rPr lang="en-US" dirty="0" smtClean="0"/>
            </a:br>
            <a:r>
              <a:rPr lang="en-US" dirty="0" smtClean="0"/>
              <a:t>SharePoint </a:t>
            </a:r>
            <a:r>
              <a:rPr lang="en-US" dirty="0" smtClean="0"/>
              <a:t>Tasks</a:t>
            </a:r>
          </a:p>
        </p:txBody>
      </p:sp>
      <p:sp>
        <p:nvSpPr>
          <p:cNvPr id="3" name="Subtitle 2"/>
          <p:cNvSpPr>
            <a:spLocks noGrp="1"/>
          </p:cNvSpPr>
          <p:nvPr>
            <p:ph type="subTitle" idx="1"/>
          </p:nvPr>
        </p:nvSpPr>
        <p:spPr/>
        <p:txBody>
          <a:bodyPr/>
          <a:lstStyle/>
          <a:p>
            <a:r>
              <a:rPr lang="en-US" b="1" dirty="0" smtClean="0"/>
              <a:t>Developing SharePoint Workflow Templates with Visual Studio</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a:t>
            </a:r>
            <a:r>
              <a:rPr lang="en-US" dirty="0" err="1" smtClean="0"/>
              <a:t>TaskProperties</a:t>
            </a:r>
            <a:r>
              <a:rPr lang="en-US" dirty="0" smtClean="0"/>
              <a:t> Explicitly</a:t>
            </a:r>
            <a:endParaRPr lang="en-US" dirty="0"/>
          </a:p>
        </p:txBody>
      </p:sp>
      <p:sp>
        <p:nvSpPr>
          <p:cNvPr id="3" name="Content Placeholder 2"/>
          <p:cNvSpPr>
            <a:spLocks noGrp="1"/>
          </p:cNvSpPr>
          <p:nvPr>
            <p:ph idx="1"/>
          </p:nvPr>
        </p:nvSpPr>
        <p:spPr>
          <a:xfrm>
            <a:off x="381000" y="1447800"/>
            <a:ext cx="8382000" cy="2362200"/>
          </a:xfrm>
        </p:spPr>
        <p:txBody>
          <a:bodyPr/>
          <a:lstStyle/>
          <a:p>
            <a:r>
              <a:rPr lang="en-US" dirty="0" smtClean="0"/>
              <a:t>Storing task properties in workflow wasteful</a:t>
            </a:r>
          </a:p>
          <a:p>
            <a:pPr lvl="1"/>
            <a:r>
              <a:rPr lang="en-US" dirty="0" smtClean="0"/>
              <a:t>Why not create them only when needed?</a:t>
            </a:r>
          </a:p>
          <a:p>
            <a:pPr lvl="1"/>
            <a:r>
              <a:rPr lang="en-US" dirty="0" smtClean="0"/>
              <a:t>Can’t we just assign the properties in constructor?</a:t>
            </a:r>
          </a:p>
          <a:p>
            <a:pPr lvl="2"/>
            <a:r>
              <a:rPr lang="en-US" dirty="0" smtClean="0"/>
              <a:t>Not</a:t>
            </a:r>
            <a:r>
              <a:rPr lang="en-US" baseline="0" dirty="0" smtClean="0"/>
              <a:t> always.  Sometimes the activities are copied.</a:t>
            </a:r>
          </a:p>
          <a:p>
            <a:pPr lvl="1"/>
            <a:r>
              <a:rPr lang="en-US" dirty="0" smtClean="0"/>
              <a:t>Solution;</a:t>
            </a:r>
            <a:r>
              <a:rPr lang="en-US" baseline="0" dirty="0" smtClean="0"/>
              <a:t> </a:t>
            </a:r>
            <a:r>
              <a:rPr lang="en-US" dirty="0" smtClean="0"/>
              <a:t>handle </a:t>
            </a:r>
            <a:r>
              <a:rPr lang="en-US" dirty="0" err="1" smtClean="0"/>
              <a:t>MethodInvoking</a:t>
            </a:r>
            <a:r>
              <a:rPr lang="en-US" baseline="0" dirty="0" smtClean="0"/>
              <a:t> event and use sender</a:t>
            </a:r>
          </a:p>
        </p:txBody>
      </p:sp>
      <p:pic>
        <p:nvPicPr>
          <p:cNvPr id="4" name="Picture 2"/>
          <p:cNvPicPr>
            <a:picLocks noChangeAspect="1" noChangeArrowheads="1"/>
          </p:cNvPicPr>
          <p:nvPr/>
        </p:nvPicPr>
        <p:blipFill>
          <a:blip r:embed="rId3" cstate="print"/>
          <a:srcRect/>
          <a:stretch>
            <a:fillRect/>
          </a:stretch>
        </p:blipFill>
        <p:spPr bwMode="auto">
          <a:xfrm>
            <a:off x="304800" y="3810000"/>
            <a:ext cx="4127500" cy="228600"/>
          </a:xfrm>
          <a:prstGeom prst="rect">
            <a:avLst/>
          </a:prstGeom>
          <a:noFill/>
          <a:ln w="9525">
            <a:noFill/>
            <a:miter lim="800000"/>
            <a:headEnd/>
            <a:tailEnd/>
          </a:ln>
          <a:effectLst/>
        </p:spPr>
      </p:pic>
      <p:sp>
        <p:nvSpPr>
          <p:cNvPr id="5" name="TextBox 4"/>
          <p:cNvSpPr txBox="1"/>
          <p:nvPr/>
        </p:nvSpPr>
        <p:spPr>
          <a:xfrm>
            <a:off x="228600" y="4303455"/>
            <a:ext cx="8643483" cy="2308324"/>
          </a:xfrm>
          <a:prstGeom prst="rect">
            <a:avLst/>
          </a:prstGeom>
          <a:noFill/>
          <a:ln>
            <a:solidFill>
              <a:schemeClr val="tx1"/>
            </a:solidFill>
          </a:ln>
        </p:spPr>
        <p:txBody>
          <a:bodyPr wrap="square" rtlCol="0">
            <a:spAutoFit/>
          </a:bodyPr>
          <a:lstStyle/>
          <a:p>
            <a:r>
              <a:rPr lang="en-US" sz="1600" dirty="0" smtClean="0">
                <a:solidFill>
                  <a:srgbClr val="0000FF"/>
                </a:solidFill>
                <a:latin typeface="Lucida Console" pitchFamily="49" charset="0"/>
              </a:rPr>
              <a:t>private void </a:t>
            </a:r>
            <a:r>
              <a:rPr lang="en-US" sz="1600" dirty="0" err="1" smtClean="0">
                <a:latin typeface="Lucida Console" pitchFamily="49" charset="0"/>
              </a:rPr>
              <a:t>CreateSimpleTask_Invoking</a:t>
            </a:r>
            <a:r>
              <a:rPr lang="en-US" sz="1600" dirty="0" smtClean="0">
                <a:latin typeface="Lucida Console" pitchFamily="49" charset="0"/>
              </a:rPr>
              <a:t>(</a:t>
            </a:r>
            <a:r>
              <a:rPr lang="en-US" sz="1600" dirty="0" smtClean="0">
                <a:solidFill>
                  <a:srgbClr val="0000FF"/>
                </a:solidFill>
                <a:latin typeface="Lucida Console" pitchFamily="49" charset="0"/>
              </a:rPr>
              <a:t>object </a:t>
            </a:r>
            <a:r>
              <a:rPr lang="en-US" sz="1600" dirty="0" smtClean="0">
                <a:latin typeface="Lucida Console" pitchFamily="49" charset="0"/>
              </a:rPr>
              <a:t>sender, </a:t>
            </a:r>
            <a:r>
              <a:rPr lang="en-US" sz="1600" dirty="0" err="1" smtClean="0">
                <a:solidFill>
                  <a:srgbClr val="2B91AF"/>
                </a:solidFill>
                <a:latin typeface="Lucida Console" pitchFamily="49" charset="0"/>
              </a:rPr>
              <a:t>EventArgs</a:t>
            </a:r>
            <a:r>
              <a:rPr lang="en-US" sz="1600" dirty="0" smtClean="0">
                <a:solidFill>
                  <a:srgbClr val="2B91AF"/>
                </a:solidFill>
                <a:latin typeface="Lucida Console" pitchFamily="49" charset="0"/>
              </a:rPr>
              <a:t> </a:t>
            </a:r>
            <a:r>
              <a:rPr lang="en-US" sz="1600" dirty="0" smtClean="0">
                <a:latin typeface="Lucida Console" pitchFamily="49" charset="0"/>
              </a:rPr>
              <a:t>e) {</a:t>
            </a:r>
          </a:p>
          <a:p>
            <a:r>
              <a:rPr lang="en-US" sz="1600" dirty="0" smtClean="0">
                <a:solidFill>
                  <a:srgbClr val="2B91AF"/>
                </a:solidFill>
                <a:latin typeface="Lucida Console" pitchFamily="49" charset="0"/>
              </a:rPr>
              <a:t>  </a:t>
            </a:r>
            <a:r>
              <a:rPr lang="en-US" sz="1600" dirty="0" err="1" smtClean="0">
                <a:latin typeface="Lucida Console" pitchFamily="49" charset="0"/>
              </a:rPr>
              <a:t>TaskId</a:t>
            </a:r>
            <a:r>
              <a:rPr lang="en-US" sz="1600" dirty="0" smtClean="0">
                <a:latin typeface="Lucida Console" pitchFamily="49" charset="0"/>
              </a:rPr>
              <a:t> = </a:t>
            </a:r>
            <a:r>
              <a:rPr lang="en-US" sz="1600" dirty="0" err="1" smtClean="0">
                <a:solidFill>
                  <a:srgbClr val="2B91AF"/>
                </a:solidFill>
                <a:latin typeface="Lucida Console" pitchFamily="49" charset="0"/>
              </a:rPr>
              <a:t>Guid</a:t>
            </a:r>
            <a:r>
              <a:rPr lang="en-US" sz="1600" dirty="0" err="1" smtClean="0">
                <a:latin typeface="Lucida Console" pitchFamily="49" charset="0"/>
              </a:rPr>
              <a:t>.NewGuid</a:t>
            </a:r>
            <a:r>
              <a:rPr lang="en-US" sz="1600" dirty="0" smtClean="0">
                <a:latin typeface="Lucida Console" pitchFamily="49" charset="0"/>
              </a:rPr>
              <a:t>();</a:t>
            </a:r>
          </a:p>
          <a:p>
            <a:endParaRPr lang="en-US" sz="1600" dirty="0" smtClean="0">
              <a:solidFill>
                <a:srgbClr val="2B91AF"/>
              </a:solidFill>
              <a:latin typeface="Lucida Console" pitchFamily="49" charset="0"/>
            </a:endParaRPr>
          </a:p>
          <a:p>
            <a:r>
              <a:rPr lang="en-US" sz="1600" dirty="0" smtClean="0">
                <a:solidFill>
                  <a:srgbClr val="2B91AF"/>
                </a:solidFill>
                <a:latin typeface="Lucida Console" pitchFamily="49" charset="0"/>
              </a:rPr>
              <a:t>  </a:t>
            </a:r>
            <a:r>
              <a:rPr lang="en-US" sz="1600" dirty="0" err="1" smtClean="0">
                <a:solidFill>
                  <a:srgbClr val="2B91AF"/>
                </a:solidFill>
                <a:latin typeface="Lucida Console" pitchFamily="49" charset="0"/>
              </a:rPr>
              <a:t>CreateTask</a:t>
            </a:r>
            <a:r>
              <a:rPr lang="en-US" sz="1600" dirty="0" smtClean="0">
                <a:solidFill>
                  <a:srgbClr val="2B91AF"/>
                </a:solidFill>
                <a:latin typeface="Lucida Console" pitchFamily="49" charset="0"/>
              </a:rPr>
              <a:t> </a:t>
            </a:r>
            <a:r>
              <a:rPr lang="en-US" sz="1600" dirty="0" smtClean="0">
                <a:latin typeface="Lucida Console" pitchFamily="49" charset="0"/>
              </a:rPr>
              <a:t>activity = sender </a:t>
            </a:r>
            <a:r>
              <a:rPr lang="en-US" sz="1600" dirty="0" smtClean="0">
                <a:solidFill>
                  <a:srgbClr val="0000FF"/>
                </a:solidFill>
                <a:latin typeface="Lucida Console" pitchFamily="49" charset="0"/>
              </a:rPr>
              <a:t>as </a:t>
            </a:r>
            <a:r>
              <a:rPr lang="en-US" sz="1600" dirty="0" err="1" smtClean="0">
                <a:solidFill>
                  <a:srgbClr val="2B91AF"/>
                </a:solidFill>
                <a:latin typeface="Lucida Console" pitchFamily="49" charset="0"/>
              </a:rPr>
              <a:t>CreateTask</a:t>
            </a:r>
            <a:r>
              <a:rPr lang="en-US" sz="1600" dirty="0" smtClean="0">
                <a:latin typeface="Lucida Console" pitchFamily="49" charset="0"/>
              </a:rPr>
              <a:t>;</a:t>
            </a:r>
          </a:p>
          <a:p>
            <a:r>
              <a:rPr lang="en-US" sz="1600" dirty="0" smtClean="0">
                <a:solidFill>
                  <a:srgbClr val="2B91AF"/>
                </a:solidFill>
                <a:latin typeface="Lucida Console" pitchFamily="49" charset="0"/>
              </a:rPr>
              <a:t>  </a:t>
            </a:r>
            <a:r>
              <a:rPr lang="en-US" sz="1600" dirty="0" err="1" smtClean="0">
                <a:latin typeface="Lucida Console" pitchFamily="49" charset="0"/>
              </a:rPr>
              <a:t>activity.TaskProperties</a:t>
            </a:r>
            <a:r>
              <a:rPr lang="en-US" sz="1600" dirty="0" smtClean="0">
                <a:latin typeface="Lucida Console" pitchFamily="49" charset="0"/>
              </a:rPr>
              <a:t> = </a:t>
            </a:r>
            <a:r>
              <a:rPr lang="en-US" sz="1600" dirty="0" smtClean="0">
                <a:solidFill>
                  <a:srgbClr val="0000FF"/>
                </a:solidFill>
                <a:latin typeface="Lucida Console" pitchFamily="49" charset="0"/>
              </a:rPr>
              <a:t>new </a:t>
            </a:r>
            <a:r>
              <a:rPr lang="en-US" sz="1600" dirty="0" err="1" smtClean="0">
                <a:solidFill>
                  <a:srgbClr val="2B91AF"/>
                </a:solidFill>
                <a:latin typeface="Lucida Console" pitchFamily="49" charset="0"/>
              </a:rPr>
              <a:t>SPWorkflowTaskProperties</a:t>
            </a:r>
            <a:r>
              <a:rPr lang="en-US" sz="1600" dirty="0" smtClean="0">
                <a:latin typeface="Lucida Console" pitchFamily="49" charset="0"/>
              </a:rPr>
              <a:t>();</a:t>
            </a:r>
          </a:p>
          <a:p>
            <a:r>
              <a:rPr lang="en-US" sz="1600" dirty="0" smtClean="0">
                <a:solidFill>
                  <a:srgbClr val="2B91AF"/>
                </a:solidFill>
                <a:latin typeface="Lucida Console" pitchFamily="49" charset="0"/>
              </a:rPr>
              <a:t>  </a:t>
            </a:r>
            <a:r>
              <a:rPr lang="en-US" sz="1600" dirty="0" err="1" smtClean="0">
                <a:latin typeface="Lucida Console" pitchFamily="49" charset="0"/>
              </a:rPr>
              <a:t>activity.TaskProperties.AssignedTo</a:t>
            </a:r>
            <a:r>
              <a:rPr lang="en-US" sz="1600" dirty="0" smtClean="0">
                <a:latin typeface="Lucida Console" pitchFamily="49" charset="0"/>
              </a:rPr>
              <a:t> = </a:t>
            </a:r>
            <a:r>
              <a:rPr lang="en-US" sz="1600" dirty="0" smtClean="0">
                <a:solidFill>
                  <a:srgbClr val="A31515"/>
                </a:solidFill>
                <a:latin typeface="Lucida Console" pitchFamily="49" charset="0"/>
              </a:rPr>
              <a:t>"Administrator"</a:t>
            </a:r>
            <a:r>
              <a:rPr lang="en-US" sz="1600" dirty="0" smtClean="0">
                <a:latin typeface="Lucida Console" pitchFamily="49" charset="0"/>
              </a:rPr>
              <a:t>;</a:t>
            </a:r>
          </a:p>
          <a:p>
            <a:r>
              <a:rPr lang="en-US" sz="1600" dirty="0" smtClean="0">
                <a:solidFill>
                  <a:srgbClr val="A31515"/>
                </a:solidFill>
                <a:latin typeface="Lucida Console" pitchFamily="49" charset="0"/>
              </a:rPr>
              <a:t>  </a:t>
            </a:r>
            <a:r>
              <a:rPr lang="en-US" sz="1600" dirty="0" err="1" smtClean="0">
                <a:latin typeface="Lucida Console" pitchFamily="49" charset="0"/>
              </a:rPr>
              <a:t>activity.TaskProperties.Title</a:t>
            </a:r>
            <a:r>
              <a:rPr lang="en-US" sz="1600" dirty="0" smtClean="0">
                <a:latin typeface="Lucida Console" pitchFamily="49" charset="0"/>
              </a:rPr>
              <a:t> = </a:t>
            </a:r>
            <a:r>
              <a:rPr lang="en-US" sz="1600" dirty="0" smtClean="0">
                <a:solidFill>
                  <a:srgbClr val="A31515"/>
                </a:solidFill>
                <a:latin typeface="Lucida Console" pitchFamily="49" charset="0"/>
              </a:rPr>
              <a:t>"Simple Task"</a:t>
            </a:r>
            <a:r>
              <a:rPr lang="en-US" sz="1600" dirty="0" smtClean="0">
                <a:latin typeface="Lucida Console" pitchFamily="49" charset="0"/>
              </a:rPr>
              <a:t>;</a:t>
            </a:r>
          </a:p>
          <a:p>
            <a:r>
              <a:rPr lang="en-US" sz="1600" dirty="0" smtClean="0">
                <a:latin typeface="Lucida Console" pitchFamily="49" charset="0"/>
              </a:rPr>
              <a:t>  </a:t>
            </a:r>
            <a:r>
              <a:rPr lang="en-US" sz="1600" dirty="0" err="1" smtClean="0">
                <a:latin typeface="Lucida Console" pitchFamily="49" charset="0"/>
              </a:rPr>
              <a:t>activity.TaskProperties.Description</a:t>
            </a:r>
            <a:r>
              <a:rPr lang="en-US" sz="1600" dirty="0" smtClean="0">
                <a:latin typeface="Lucida Console" pitchFamily="49" charset="0"/>
              </a:rPr>
              <a:t> = </a:t>
            </a:r>
            <a:r>
              <a:rPr lang="en-US" sz="1600" dirty="0" smtClean="0">
                <a:solidFill>
                  <a:srgbClr val="A31515"/>
                </a:solidFill>
                <a:latin typeface="Lucida Console" pitchFamily="49" charset="0"/>
              </a:rPr>
              <a:t>"Complete this simple task."</a:t>
            </a:r>
            <a:r>
              <a:rPr lang="en-US" sz="1600" dirty="0" smtClean="0">
                <a:latin typeface="Lucida Console" pitchFamily="49" charset="0"/>
              </a:rPr>
              <a:t>;</a:t>
            </a:r>
          </a:p>
          <a:p>
            <a:r>
              <a:rPr lang="en-US" sz="1600" dirty="0" smtClean="0">
                <a:latin typeface="Lucida Console" pitchFamily="49" charset="0"/>
              </a:rPr>
              <a:t>}</a:t>
            </a:r>
            <a:endParaRPr lang="en-US" sz="1600" dirty="0">
              <a:latin typeface="Lucida Console" pitchFamily="49" charset="0"/>
            </a:endParaRPr>
          </a:p>
        </p:txBody>
      </p:sp>
      <p:cxnSp>
        <p:nvCxnSpPr>
          <p:cNvPr id="6" name="Straight Arrow Connector 5"/>
          <p:cNvCxnSpPr/>
          <p:nvPr/>
        </p:nvCxnSpPr>
        <p:spPr>
          <a:xfrm>
            <a:off x="2743200" y="4038600"/>
            <a:ext cx="129540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Waiting for task changes</a:t>
            </a:r>
            <a:endParaRPr lang="en-US" dirty="0"/>
          </a:p>
        </p:txBody>
      </p:sp>
      <p:sp>
        <p:nvSpPr>
          <p:cNvPr id="3" name="Content Placeholder 2"/>
          <p:cNvSpPr>
            <a:spLocks noGrp="1"/>
          </p:cNvSpPr>
          <p:nvPr>
            <p:ph idx="1"/>
          </p:nvPr>
        </p:nvSpPr>
        <p:spPr/>
        <p:txBody>
          <a:bodyPr/>
          <a:lstStyle/>
          <a:p>
            <a:r>
              <a:rPr lang="en-US" dirty="0" smtClean="0"/>
              <a:t>Done using </a:t>
            </a:r>
            <a:r>
              <a:rPr lang="en-US" dirty="0" err="1" smtClean="0"/>
              <a:t>OnTaskChanged</a:t>
            </a:r>
            <a:r>
              <a:rPr lang="en-US" dirty="0" smtClean="0"/>
              <a:t> event activity</a:t>
            </a:r>
          </a:p>
          <a:p>
            <a:pPr lvl="1"/>
            <a:r>
              <a:rPr lang="en-US" dirty="0" smtClean="0"/>
              <a:t>Waits for </a:t>
            </a:r>
            <a:r>
              <a:rPr lang="en-US" dirty="0" err="1" smtClean="0"/>
              <a:t>ITaskService.OnTaskChanged</a:t>
            </a:r>
            <a:r>
              <a:rPr lang="en-US" dirty="0" smtClean="0"/>
              <a:t> event</a:t>
            </a:r>
          </a:p>
          <a:p>
            <a:pPr lvl="1"/>
            <a:r>
              <a:rPr lang="en-US" dirty="0" smtClean="0"/>
              <a:t>Initialized using correlation token</a:t>
            </a:r>
          </a:p>
          <a:p>
            <a:pPr lvl="1"/>
            <a:r>
              <a:rPr lang="en-US" dirty="0" smtClean="0"/>
              <a:t>Doesn’t flag task as complete, that’s up to the workflow</a:t>
            </a:r>
          </a:p>
        </p:txBody>
      </p:sp>
      <p:pic>
        <p:nvPicPr>
          <p:cNvPr id="7171" name="Picture 3"/>
          <p:cNvPicPr>
            <a:picLocks noChangeAspect="1" noChangeArrowheads="1"/>
          </p:cNvPicPr>
          <p:nvPr/>
        </p:nvPicPr>
        <p:blipFill>
          <a:blip r:embed="rId3" cstate="print"/>
          <a:srcRect/>
          <a:stretch>
            <a:fillRect/>
          </a:stretch>
        </p:blipFill>
        <p:spPr bwMode="auto">
          <a:xfrm>
            <a:off x="3581400" y="3733800"/>
            <a:ext cx="1771650" cy="1781175"/>
          </a:xfrm>
          <a:prstGeom prst="rect">
            <a:avLst/>
          </a:prstGeom>
          <a:noFill/>
          <a:ln w="9525">
            <a:noFill/>
            <a:miter lim="800000"/>
            <a:headEnd/>
            <a:tailEnd/>
          </a:ln>
          <a:effectLst/>
        </p:spPr>
      </p:pic>
      <p:pic>
        <p:nvPicPr>
          <p:cNvPr id="6" name="Picture 2"/>
          <p:cNvPicPr>
            <a:picLocks noChangeAspect="1" noChangeArrowheads="1"/>
          </p:cNvPicPr>
          <p:nvPr/>
        </p:nvPicPr>
        <p:blipFill>
          <a:blip r:embed="rId4" cstate="print"/>
          <a:srcRect/>
          <a:stretch>
            <a:fillRect/>
          </a:stretch>
        </p:blipFill>
        <p:spPr bwMode="auto">
          <a:xfrm>
            <a:off x="914400" y="3429000"/>
            <a:ext cx="1809750" cy="1190625"/>
          </a:xfrm>
          <a:prstGeom prst="rect">
            <a:avLst/>
          </a:prstGeom>
          <a:noFill/>
          <a:ln w="9525">
            <a:noFill/>
            <a:miter lim="800000"/>
            <a:headEnd/>
            <a:tailEnd/>
          </a:ln>
          <a:effectLst/>
        </p:spPr>
      </p:pic>
      <p:pic>
        <p:nvPicPr>
          <p:cNvPr id="7172" name="Picture 4"/>
          <p:cNvPicPr>
            <a:picLocks noChangeAspect="1" noChangeArrowheads="1"/>
          </p:cNvPicPr>
          <p:nvPr/>
        </p:nvPicPr>
        <p:blipFill>
          <a:blip r:embed="rId5" cstate="print"/>
          <a:srcRect/>
          <a:stretch>
            <a:fillRect/>
          </a:stretch>
        </p:blipFill>
        <p:spPr bwMode="auto">
          <a:xfrm>
            <a:off x="5562600" y="4038600"/>
            <a:ext cx="3267075" cy="2657475"/>
          </a:xfrm>
          <a:prstGeom prst="rect">
            <a:avLst/>
          </a:prstGeom>
          <a:noFill/>
          <a:ln w="9525">
            <a:noFill/>
            <a:miter lim="800000"/>
            <a:headEnd/>
            <a:tailEnd/>
          </a:ln>
          <a:effectLst/>
        </p:spPr>
      </p:pic>
      <p:cxnSp>
        <p:nvCxnSpPr>
          <p:cNvPr id="9" name="Straight Arrow Connector 8"/>
          <p:cNvCxnSpPr/>
          <p:nvPr/>
        </p:nvCxnSpPr>
        <p:spPr>
          <a:xfrm>
            <a:off x="2209800" y="4114800"/>
            <a:ext cx="1752600" cy="152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rot="5400000" flipH="1" flipV="1">
            <a:off x="5105400" y="4495800"/>
            <a:ext cx="533400" cy="381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Task Properties</a:t>
            </a:r>
            <a:endParaRPr lang="en-US" dirty="0"/>
          </a:p>
        </p:txBody>
      </p:sp>
      <p:sp>
        <p:nvSpPr>
          <p:cNvPr id="3" name="Content Placeholder 2"/>
          <p:cNvSpPr>
            <a:spLocks noGrp="1"/>
          </p:cNvSpPr>
          <p:nvPr>
            <p:ph idx="1"/>
          </p:nvPr>
        </p:nvSpPr>
        <p:spPr>
          <a:xfrm>
            <a:off x="381000" y="1447800"/>
            <a:ext cx="8382000" cy="2667000"/>
          </a:xfrm>
        </p:spPr>
        <p:txBody>
          <a:bodyPr/>
          <a:lstStyle/>
          <a:p>
            <a:r>
              <a:rPr lang="en-US" dirty="0" smtClean="0"/>
              <a:t>Properties available in </a:t>
            </a:r>
            <a:r>
              <a:rPr lang="en-US" dirty="0" err="1" smtClean="0"/>
              <a:t>OnTaskChanged</a:t>
            </a:r>
            <a:r>
              <a:rPr lang="en-US" dirty="0" smtClean="0"/>
              <a:t> activity</a:t>
            </a:r>
          </a:p>
          <a:p>
            <a:pPr lvl="1"/>
            <a:r>
              <a:rPr lang="en-US" dirty="0" err="1" smtClean="0"/>
              <a:t>BeforeProperties</a:t>
            </a:r>
            <a:r>
              <a:rPr lang="en-US" dirty="0" smtClean="0"/>
              <a:t> contain properties before changes</a:t>
            </a:r>
          </a:p>
          <a:p>
            <a:pPr lvl="1"/>
            <a:r>
              <a:rPr lang="en-US" dirty="0" err="1" smtClean="0"/>
              <a:t>AfterProperties</a:t>
            </a:r>
            <a:r>
              <a:rPr lang="en-US" dirty="0" smtClean="0"/>
              <a:t> contain properties after changes</a:t>
            </a:r>
          </a:p>
          <a:p>
            <a:pPr lvl="1"/>
            <a:r>
              <a:rPr lang="en-US" dirty="0" smtClean="0"/>
              <a:t>Both exposed as </a:t>
            </a:r>
            <a:r>
              <a:rPr lang="en-US" dirty="0" err="1" smtClean="0"/>
              <a:t>SPWorkflowTaskProperties</a:t>
            </a:r>
            <a:endParaRPr lang="en-US" dirty="0" smtClean="0"/>
          </a:p>
          <a:p>
            <a:pPr lvl="1"/>
            <a:r>
              <a:rPr lang="en-US" dirty="0" smtClean="0"/>
              <a:t>Can be bound or accessed directly using Invoked event</a:t>
            </a:r>
          </a:p>
        </p:txBody>
      </p:sp>
      <p:sp>
        <p:nvSpPr>
          <p:cNvPr id="4" name="TextBox 3"/>
          <p:cNvSpPr txBox="1"/>
          <p:nvPr/>
        </p:nvSpPr>
        <p:spPr>
          <a:xfrm>
            <a:off x="381000" y="4572000"/>
            <a:ext cx="8382000" cy="2062103"/>
          </a:xfrm>
          <a:prstGeom prst="rect">
            <a:avLst/>
          </a:prstGeom>
          <a:noFill/>
          <a:ln>
            <a:solidFill>
              <a:schemeClr val="tx1"/>
            </a:solidFill>
          </a:ln>
        </p:spPr>
        <p:txBody>
          <a:bodyPr wrap="square" rtlCol="0">
            <a:spAutoFit/>
          </a:bodyPr>
          <a:lstStyle/>
          <a:p>
            <a:r>
              <a:rPr lang="en-US" sz="1600" dirty="0" smtClean="0">
                <a:solidFill>
                  <a:srgbClr val="0000FF"/>
                </a:solidFill>
                <a:latin typeface="Lucida Console" pitchFamily="49" charset="0"/>
              </a:rPr>
              <a:t>private void </a:t>
            </a:r>
            <a:r>
              <a:rPr lang="en-US" sz="1600" dirty="0" err="1" smtClean="0">
                <a:latin typeface="Lucida Console" pitchFamily="49" charset="0"/>
              </a:rPr>
              <a:t>TaskChanged_Invoked</a:t>
            </a:r>
            <a:r>
              <a:rPr lang="en-US" sz="1600" dirty="0" smtClean="0">
                <a:latin typeface="Lucida Console" pitchFamily="49" charset="0"/>
              </a:rPr>
              <a:t>(</a:t>
            </a:r>
            <a:r>
              <a:rPr lang="en-US" sz="1600" dirty="0" smtClean="0">
                <a:solidFill>
                  <a:srgbClr val="0000FF"/>
                </a:solidFill>
                <a:latin typeface="Lucida Console" pitchFamily="49" charset="0"/>
              </a:rPr>
              <a:t>object </a:t>
            </a:r>
            <a:r>
              <a:rPr lang="en-US" sz="1600" dirty="0" smtClean="0">
                <a:latin typeface="Lucida Console" pitchFamily="49" charset="0"/>
              </a:rPr>
              <a:t>sender,</a:t>
            </a:r>
            <a:r>
              <a:rPr lang="en-US" sz="1600" dirty="0" smtClean="0">
                <a:solidFill>
                  <a:srgbClr val="0000FF"/>
                </a:solidFill>
                <a:latin typeface="Lucida Console" pitchFamily="49" charset="0"/>
              </a:rPr>
              <a:t> </a:t>
            </a:r>
          </a:p>
          <a:p>
            <a:r>
              <a:rPr lang="en-US" sz="1600" dirty="0" smtClean="0">
                <a:solidFill>
                  <a:srgbClr val="0000FF"/>
                </a:solidFill>
                <a:latin typeface="Lucida Console" pitchFamily="49" charset="0"/>
              </a:rPr>
              <a:t>  </a:t>
            </a:r>
            <a:r>
              <a:rPr lang="en-US" sz="1600" dirty="0" err="1" smtClean="0">
                <a:solidFill>
                  <a:srgbClr val="2B91AF"/>
                </a:solidFill>
                <a:latin typeface="Lucida Console" pitchFamily="49" charset="0"/>
              </a:rPr>
              <a:t>ExternalDataEventArgs</a:t>
            </a:r>
            <a:r>
              <a:rPr lang="en-US" sz="1600" dirty="0" smtClean="0">
                <a:latin typeface="Lucida Console" pitchFamily="49" charset="0"/>
              </a:rPr>
              <a:t> e)</a:t>
            </a:r>
          </a:p>
          <a:p>
            <a:r>
              <a:rPr lang="en-US" sz="1600" dirty="0" smtClean="0">
                <a:latin typeface="Lucida Console" pitchFamily="49" charset="0"/>
              </a:rPr>
              <a:t>{</a:t>
            </a:r>
          </a:p>
          <a:p>
            <a:r>
              <a:rPr lang="en-US" sz="1600" dirty="0" smtClean="0">
                <a:solidFill>
                  <a:srgbClr val="2B91AF"/>
                </a:solidFill>
                <a:latin typeface="Lucida Console" pitchFamily="49" charset="0"/>
              </a:rPr>
              <a:t>    </a:t>
            </a:r>
            <a:r>
              <a:rPr lang="en-US" sz="1600" dirty="0" err="1" smtClean="0">
                <a:solidFill>
                  <a:srgbClr val="2B91AF"/>
                </a:solidFill>
                <a:latin typeface="Lucida Console" pitchFamily="49" charset="0"/>
              </a:rPr>
              <a:t>SPTaskServiceEventArgs</a:t>
            </a:r>
            <a:r>
              <a:rPr lang="en-US" sz="1600" dirty="0" smtClean="0">
                <a:solidFill>
                  <a:srgbClr val="2B91AF"/>
                </a:solidFill>
                <a:latin typeface="Lucida Console" pitchFamily="49" charset="0"/>
              </a:rPr>
              <a:t> </a:t>
            </a:r>
            <a:r>
              <a:rPr lang="en-US" sz="1600" dirty="0" err="1" smtClean="0">
                <a:latin typeface="Lucida Console" pitchFamily="49" charset="0"/>
              </a:rPr>
              <a:t>args</a:t>
            </a:r>
            <a:r>
              <a:rPr lang="en-US" sz="1600" dirty="0" smtClean="0">
                <a:latin typeface="Lucida Console" pitchFamily="49" charset="0"/>
              </a:rPr>
              <a:t> = e </a:t>
            </a:r>
            <a:r>
              <a:rPr lang="en-US" sz="1600" dirty="0" smtClean="0">
                <a:solidFill>
                  <a:srgbClr val="0000FF"/>
                </a:solidFill>
                <a:latin typeface="Lucida Console" pitchFamily="49" charset="0"/>
              </a:rPr>
              <a:t>as </a:t>
            </a:r>
            <a:r>
              <a:rPr lang="en-US" sz="1600" dirty="0" err="1" smtClean="0">
                <a:solidFill>
                  <a:srgbClr val="2B91AF"/>
                </a:solidFill>
                <a:latin typeface="Lucida Console" pitchFamily="49" charset="0"/>
              </a:rPr>
              <a:t>SPTaskServiceEventArgs</a:t>
            </a:r>
            <a:r>
              <a:rPr lang="en-US" sz="1600" dirty="0" smtClean="0">
                <a:latin typeface="Lucida Console" pitchFamily="49" charset="0"/>
              </a:rPr>
              <a:t>;</a:t>
            </a:r>
          </a:p>
          <a:p>
            <a:r>
              <a:rPr lang="en-US" sz="1600" dirty="0" smtClean="0">
                <a:solidFill>
                  <a:srgbClr val="2B91AF"/>
                </a:solidFill>
                <a:latin typeface="Lucida Console" pitchFamily="49" charset="0"/>
              </a:rPr>
              <a:t>    </a:t>
            </a:r>
            <a:r>
              <a:rPr lang="en-US" sz="1600" dirty="0" smtClean="0">
                <a:solidFill>
                  <a:srgbClr val="0000FF"/>
                </a:solidFill>
                <a:latin typeface="Lucida Console" pitchFamily="49" charset="0"/>
              </a:rPr>
              <a:t>string </a:t>
            </a:r>
            <a:r>
              <a:rPr lang="en-US" sz="1600" dirty="0" smtClean="0">
                <a:latin typeface="Lucida Console" pitchFamily="49" charset="0"/>
              </a:rPr>
              <a:t>state = </a:t>
            </a:r>
            <a:r>
              <a:rPr lang="en-US" sz="1600" dirty="0" err="1" smtClean="0">
                <a:latin typeface="Lucida Console" pitchFamily="49" charset="0"/>
              </a:rPr>
              <a:t>args.afterProperties.ExtendedProperties</a:t>
            </a:r>
            <a:r>
              <a:rPr lang="en-US" sz="1600" dirty="0" smtClean="0">
                <a:latin typeface="Lucida Console" pitchFamily="49" charset="0"/>
              </a:rPr>
              <a:t>[</a:t>
            </a:r>
            <a:r>
              <a:rPr lang="en-US" sz="1600" dirty="0" smtClean="0">
                <a:solidFill>
                  <a:srgbClr val="A31515"/>
                </a:solidFill>
                <a:latin typeface="Lucida Console" pitchFamily="49" charset="0"/>
              </a:rPr>
              <a:t>"..."</a:t>
            </a:r>
            <a:r>
              <a:rPr lang="en-US" sz="1600" dirty="0" smtClean="0">
                <a:latin typeface="Lucida Console" pitchFamily="49" charset="0"/>
              </a:rPr>
              <a:t>];</a:t>
            </a:r>
          </a:p>
          <a:p>
            <a:endParaRPr lang="en-US" sz="1600" dirty="0" smtClean="0">
              <a:solidFill>
                <a:srgbClr val="A31515"/>
              </a:solidFill>
              <a:latin typeface="Lucida Console" pitchFamily="49" charset="0"/>
            </a:endParaRPr>
          </a:p>
          <a:p>
            <a:r>
              <a:rPr lang="en-US" sz="1600" dirty="0" smtClean="0">
                <a:solidFill>
                  <a:srgbClr val="A31515"/>
                </a:solidFill>
                <a:latin typeface="Lucida Console" pitchFamily="49" charset="0"/>
              </a:rPr>
              <a:t>    </a:t>
            </a:r>
            <a:r>
              <a:rPr lang="en-US" sz="1600" dirty="0" smtClean="0">
                <a:solidFill>
                  <a:srgbClr val="008000"/>
                </a:solidFill>
                <a:latin typeface="Lucida Console" pitchFamily="49" charset="0"/>
              </a:rPr>
              <a:t>/* Code operating on task state */</a:t>
            </a:r>
          </a:p>
          <a:p>
            <a:r>
              <a:rPr lang="en-US" sz="1600" dirty="0" smtClean="0">
                <a:latin typeface="Lucida Console" pitchFamily="49" charset="0"/>
              </a:rPr>
              <a:t>}</a:t>
            </a:r>
            <a:endParaRPr lang="en-US" sz="1600" dirty="0">
              <a:latin typeface="Lucida Console" pitchFamily="49" charset="0"/>
            </a:endParaRPr>
          </a:p>
        </p:txBody>
      </p:sp>
      <p:pic>
        <p:nvPicPr>
          <p:cNvPr id="8194" name="Picture 2"/>
          <p:cNvPicPr>
            <a:picLocks noChangeAspect="1" noChangeArrowheads="1"/>
          </p:cNvPicPr>
          <p:nvPr/>
        </p:nvPicPr>
        <p:blipFill>
          <a:blip r:embed="rId2" cstate="print"/>
          <a:srcRect/>
          <a:stretch>
            <a:fillRect/>
          </a:stretch>
        </p:blipFill>
        <p:spPr bwMode="auto">
          <a:xfrm>
            <a:off x="381000" y="3962400"/>
            <a:ext cx="4924425" cy="282292"/>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Task</a:t>
            </a:r>
            <a:r>
              <a:rPr lang="en-US" baseline="0" dirty="0" smtClean="0"/>
              <a:t> Properties</a:t>
            </a:r>
            <a:endParaRPr lang="en-US" dirty="0"/>
          </a:p>
        </p:txBody>
      </p:sp>
      <p:sp>
        <p:nvSpPr>
          <p:cNvPr id="3" name="Content Placeholder 2"/>
          <p:cNvSpPr>
            <a:spLocks noGrp="1"/>
          </p:cNvSpPr>
          <p:nvPr>
            <p:ph idx="1"/>
          </p:nvPr>
        </p:nvSpPr>
        <p:spPr>
          <a:xfrm>
            <a:off x="381000" y="1447800"/>
            <a:ext cx="8382000" cy="1447800"/>
          </a:xfrm>
        </p:spPr>
        <p:txBody>
          <a:bodyPr/>
          <a:lstStyle/>
          <a:p>
            <a:r>
              <a:rPr lang="en-US" dirty="0" smtClean="0"/>
              <a:t>Decisions made</a:t>
            </a:r>
            <a:r>
              <a:rPr lang="en-US" baseline="0" dirty="0" smtClean="0"/>
              <a:t> by workflow based on properties</a:t>
            </a:r>
          </a:p>
          <a:p>
            <a:pPr lvl="1"/>
            <a:r>
              <a:rPr lang="en-US" dirty="0" smtClean="0"/>
              <a:t>“Status” property often used to determine next steps</a:t>
            </a:r>
          </a:p>
          <a:p>
            <a:pPr lvl="1"/>
            <a:endParaRPr lang="en-US" dirty="0" smtClean="0"/>
          </a:p>
        </p:txBody>
      </p:sp>
      <p:pic>
        <p:nvPicPr>
          <p:cNvPr id="9218" name="Picture 2"/>
          <p:cNvPicPr>
            <a:picLocks noChangeAspect="1" noChangeArrowheads="1"/>
          </p:cNvPicPr>
          <p:nvPr/>
        </p:nvPicPr>
        <p:blipFill>
          <a:blip r:embed="rId3" cstate="print"/>
          <a:srcRect/>
          <a:stretch>
            <a:fillRect/>
          </a:stretch>
        </p:blipFill>
        <p:spPr bwMode="auto">
          <a:xfrm>
            <a:off x="1600200" y="2514600"/>
            <a:ext cx="3695700" cy="3638550"/>
          </a:xfrm>
          <a:prstGeom prst="rect">
            <a:avLst/>
          </a:prstGeom>
          <a:noFill/>
          <a:ln w="9525">
            <a:noFill/>
            <a:miter lim="800000"/>
            <a:headEnd/>
            <a:tailEnd/>
          </a:ln>
          <a:effectLst/>
        </p:spPr>
      </p:pic>
      <p:pic>
        <p:nvPicPr>
          <p:cNvPr id="9219" name="Picture 3"/>
          <p:cNvPicPr>
            <a:picLocks noChangeAspect="1" noChangeArrowheads="1"/>
          </p:cNvPicPr>
          <p:nvPr/>
        </p:nvPicPr>
        <p:blipFill>
          <a:blip r:embed="rId4" cstate="print"/>
          <a:srcRect/>
          <a:stretch>
            <a:fillRect/>
          </a:stretch>
        </p:blipFill>
        <p:spPr bwMode="auto">
          <a:xfrm>
            <a:off x="4572000" y="4724400"/>
            <a:ext cx="3756396" cy="184785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Completing/Deleting Tasks</a:t>
            </a:r>
            <a:endParaRPr lang="en-US" dirty="0"/>
          </a:p>
        </p:txBody>
      </p:sp>
      <p:sp>
        <p:nvSpPr>
          <p:cNvPr id="3" name="Content Placeholder 2"/>
          <p:cNvSpPr>
            <a:spLocks noGrp="1"/>
          </p:cNvSpPr>
          <p:nvPr>
            <p:ph idx="1"/>
          </p:nvPr>
        </p:nvSpPr>
        <p:spPr/>
        <p:txBody>
          <a:bodyPr/>
          <a:lstStyle/>
          <a:p>
            <a:r>
              <a:rPr lang="en-US" dirty="0" smtClean="0"/>
              <a:t>Done using </a:t>
            </a:r>
            <a:r>
              <a:rPr lang="en-US" dirty="0" err="1" smtClean="0"/>
              <a:t>CompleteTask</a:t>
            </a:r>
            <a:r>
              <a:rPr lang="en-US" dirty="0" smtClean="0"/>
              <a:t> or </a:t>
            </a:r>
            <a:r>
              <a:rPr lang="en-US" dirty="0" err="1" smtClean="0"/>
              <a:t>DeleteTask</a:t>
            </a:r>
            <a:r>
              <a:rPr lang="en-US" dirty="0" smtClean="0"/>
              <a:t> activity</a:t>
            </a:r>
          </a:p>
          <a:p>
            <a:pPr lvl="1"/>
            <a:r>
              <a:rPr lang="en-US" dirty="0" smtClean="0"/>
              <a:t>Both require </a:t>
            </a:r>
            <a:r>
              <a:rPr lang="en-US" dirty="0" err="1" smtClean="0"/>
              <a:t>CorrelationToken</a:t>
            </a:r>
            <a:r>
              <a:rPr lang="en-US" dirty="0" smtClean="0"/>
              <a:t> and </a:t>
            </a:r>
            <a:r>
              <a:rPr lang="en-US" dirty="0" err="1" smtClean="0"/>
              <a:t>TaskId</a:t>
            </a:r>
            <a:endParaRPr lang="en-US" dirty="0" smtClean="0"/>
          </a:p>
          <a:p>
            <a:pPr lvl="1"/>
            <a:r>
              <a:rPr lang="en-US" dirty="0" smtClean="0"/>
              <a:t>Often used in state finalization activity</a:t>
            </a:r>
          </a:p>
        </p:txBody>
      </p:sp>
      <p:pic>
        <p:nvPicPr>
          <p:cNvPr id="10242" name="Picture 2"/>
          <p:cNvPicPr>
            <a:picLocks noChangeAspect="1" noChangeArrowheads="1"/>
          </p:cNvPicPr>
          <p:nvPr/>
        </p:nvPicPr>
        <p:blipFill>
          <a:blip r:embed="rId3" cstate="print"/>
          <a:srcRect/>
          <a:stretch>
            <a:fillRect/>
          </a:stretch>
        </p:blipFill>
        <p:spPr bwMode="auto">
          <a:xfrm>
            <a:off x="3048000" y="2819400"/>
            <a:ext cx="3038136" cy="2438400"/>
          </a:xfrm>
          <a:prstGeom prst="rect">
            <a:avLst/>
          </a:prstGeom>
          <a:noFill/>
          <a:ln w="9525">
            <a:noFill/>
            <a:miter lim="800000"/>
            <a:headEnd/>
            <a:tailEnd/>
          </a:ln>
          <a:effectLst/>
        </p:spPr>
      </p:pic>
      <p:pic>
        <p:nvPicPr>
          <p:cNvPr id="10243" name="Picture 3"/>
          <p:cNvPicPr>
            <a:picLocks noChangeAspect="1" noChangeArrowheads="1"/>
          </p:cNvPicPr>
          <p:nvPr/>
        </p:nvPicPr>
        <p:blipFill>
          <a:blip r:embed="rId4" cstate="print"/>
          <a:srcRect/>
          <a:stretch>
            <a:fillRect/>
          </a:stretch>
        </p:blipFill>
        <p:spPr bwMode="auto">
          <a:xfrm>
            <a:off x="228600" y="4724400"/>
            <a:ext cx="2895600" cy="1944429"/>
          </a:xfrm>
          <a:prstGeom prst="rect">
            <a:avLst/>
          </a:prstGeom>
          <a:noFill/>
          <a:ln w="9525">
            <a:noFill/>
            <a:miter lim="800000"/>
            <a:headEnd/>
            <a:tailEnd/>
          </a:ln>
          <a:effectLst/>
        </p:spPr>
      </p:pic>
      <p:pic>
        <p:nvPicPr>
          <p:cNvPr id="10244" name="Picture 4"/>
          <p:cNvPicPr>
            <a:picLocks noChangeAspect="1" noChangeArrowheads="1"/>
          </p:cNvPicPr>
          <p:nvPr/>
        </p:nvPicPr>
        <p:blipFill>
          <a:blip r:embed="rId5" cstate="print"/>
          <a:srcRect/>
          <a:stretch>
            <a:fillRect/>
          </a:stretch>
        </p:blipFill>
        <p:spPr bwMode="auto">
          <a:xfrm>
            <a:off x="6096000" y="4724400"/>
            <a:ext cx="2895600" cy="1641401"/>
          </a:xfrm>
          <a:prstGeom prst="rect">
            <a:avLst/>
          </a:prstGeom>
          <a:noFill/>
          <a:ln w="9525">
            <a:noFill/>
            <a:miter lim="800000"/>
            <a:headEnd/>
            <a:tailEnd/>
          </a:ln>
          <a:effectLst/>
        </p:spPr>
      </p:pic>
      <p:cxnSp>
        <p:nvCxnSpPr>
          <p:cNvPr id="8" name="Straight Arrow Connector 7"/>
          <p:cNvCxnSpPr/>
          <p:nvPr/>
        </p:nvCxnSpPr>
        <p:spPr>
          <a:xfrm rot="10800000" flipV="1">
            <a:off x="3124200" y="4724400"/>
            <a:ext cx="457200" cy="381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a:off x="5562600" y="4724400"/>
            <a:ext cx="533400" cy="381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Using Tasks in State Machine</a:t>
            </a:r>
            <a:endParaRPr lang="en-US" dirty="0"/>
          </a:p>
        </p:txBody>
      </p:sp>
      <p:sp>
        <p:nvSpPr>
          <p:cNvPr id="3" name="Content Placeholder 2"/>
          <p:cNvSpPr>
            <a:spLocks noGrp="1"/>
          </p:cNvSpPr>
          <p:nvPr>
            <p:ph idx="1"/>
          </p:nvPr>
        </p:nvSpPr>
        <p:spPr>
          <a:xfrm>
            <a:off x="381000" y="4495800"/>
            <a:ext cx="8382000" cy="2133600"/>
          </a:xfrm>
        </p:spPr>
        <p:txBody>
          <a:bodyPr/>
          <a:lstStyle/>
          <a:p>
            <a:r>
              <a:rPr lang="en-US" dirty="0" smtClean="0"/>
              <a:t>Build a simple state machine that creates tasks</a:t>
            </a:r>
          </a:p>
          <a:p>
            <a:r>
              <a:rPr lang="en-US" dirty="0" smtClean="0"/>
              <a:t>Wait until the task is completed </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1600200" y="1371600"/>
            <a:ext cx="6200775" cy="2790825"/>
          </a:xfrm>
          <a:prstGeom prst="rect">
            <a:avLst/>
          </a:prstGeom>
          <a:noFill/>
          <a:ln w="9525">
            <a:noFill/>
            <a:miter lim="800000"/>
            <a:headEnd/>
            <a:tailEnd/>
          </a:ln>
          <a:effec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Task Forms</a:t>
            </a:r>
            <a:endParaRPr lang="en-US" dirty="0"/>
          </a:p>
        </p:txBody>
      </p:sp>
      <p:sp>
        <p:nvSpPr>
          <p:cNvPr id="3" name="Content Placeholder 2"/>
          <p:cNvSpPr>
            <a:spLocks noGrp="1"/>
          </p:cNvSpPr>
          <p:nvPr>
            <p:ph idx="1"/>
          </p:nvPr>
        </p:nvSpPr>
        <p:spPr>
          <a:xfrm>
            <a:off x="381000" y="1447800"/>
            <a:ext cx="8382000" cy="1828800"/>
          </a:xfrm>
        </p:spPr>
        <p:txBody>
          <a:bodyPr/>
          <a:lstStyle/>
          <a:p>
            <a:r>
              <a:rPr lang="en-US" dirty="0" smtClean="0"/>
              <a:t>Default task forms aren’t enough</a:t>
            </a:r>
          </a:p>
          <a:p>
            <a:pPr lvl="1"/>
            <a:r>
              <a:rPr lang="en-US" dirty="0" smtClean="0"/>
              <a:t>Very</a:t>
            </a:r>
            <a:r>
              <a:rPr lang="en-US" baseline="0" dirty="0" smtClean="0"/>
              <a:t> generic, no task specific information</a:t>
            </a:r>
          </a:p>
          <a:p>
            <a:pPr lvl="1"/>
            <a:r>
              <a:rPr lang="en-US" baseline="0" dirty="0" smtClean="0"/>
              <a:t>No way to use custom extended properties</a:t>
            </a:r>
          </a:p>
        </p:txBody>
      </p:sp>
      <p:pic>
        <p:nvPicPr>
          <p:cNvPr id="1026" name="Picture 2"/>
          <p:cNvPicPr>
            <a:picLocks noChangeAspect="1" noChangeArrowheads="1"/>
          </p:cNvPicPr>
          <p:nvPr/>
        </p:nvPicPr>
        <p:blipFill>
          <a:blip r:embed="rId3" cstate="print"/>
          <a:srcRect/>
          <a:stretch>
            <a:fillRect/>
          </a:stretch>
        </p:blipFill>
        <p:spPr bwMode="auto">
          <a:xfrm>
            <a:off x="1295400" y="2971800"/>
            <a:ext cx="4467225" cy="3546444"/>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Type Forms</a:t>
            </a:r>
            <a:endParaRPr lang="en-US" dirty="0"/>
          </a:p>
        </p:txBody>
      </p:sp>
      <p:sp>
        <p:nvSpPr>
          <p:cNvPr id="3" name="Content Placeholder 2"/>
          <p:cNvSpPr>
            <a:spLocks noGrp="1"/>
          </p:cNvSpPr>
          <p:nvPr>
            <p:ph idx="1"/>
          </p:nvPr>
        </p:nvSpPr>
        <p:spPr>
          <a:xfrm>
            <a:off x="381000" y="1447800"/>
            <a:ext cx="8382000" cy="2286000"/>
          </a:xfrm>
        </p:spPr>
        <p:txBody>
          <a:bodyPr>
            <a:normAutofit/>
          </a:bodyPr>
          <a:lstStyle/>
          <a:p>
            <a:r>
              <a:rPr lang="en-US" dirty="0" smtClean="0"/>
              <a:t>Content types used to differentiate task types</a:t>
            </a:r>
          </a:p>
          <a:p>
            <a:pPr lvl="1"/>
            <a:r>
              <a:rPr lang="en-US" dirty="0" smtClean="0"/>
              <a:t>Each</a:t>
            </a:r>
            <a:r>
              <a:rPr lang="en-US" baseline="0" dirty="0" smtClean="0"/>
              <a:t> task created has a specific content type</a:t>
            </a:r>
          </a:p>
          <a:p>
            <a:pPr lvl="1"/>
            <a:r>
              <a:rPr lang="en-US" baseline="0" dirty="0" smtClean="0"/>
              <a:t>Custom task content types have custom forms</a:t>
            </a:r>
          </a:p>
          <a:p>
            <a:pPr lvl="1"/>
            <a:r>
              <a:rPr lang="en-US" baseline="0" dirty="0" smtClean="0"/>
              <a:t>Content type forms defined in feature</a:t>
            </a:r>
          </a:p>
          <a:p>
            <a:pPr lvl="2"/>
            <a:r>
              <a:rPr lang="en-US" sz="1500" dirty="0" smtClean="0"/>
              <a:t>http://schemas.microsoft.com/sharepoint/v3/contenttype/forms/url</a:t>
            </a:r>
            <a:endParaRPr lang="en-US" sz="1500" baseline="0" dirty="0" smtClean="0"/>
          </a:p>
        </p:txBody>
      </p:sp>
      <p:sp>
        <p:nvSpPr>
          <p:cNvPr id="4" name="TextBox 3"/>
          <p:cNvSpPr txBox="1"/>
          <p:nvPr/>
        </p:nvSpPr>
        <p:spPr>
          <a:xfrm>
            <a:off x="609600" y="3810000"/>
            <a:ext cx="7810151" cy="2677656"/>
          </a:xfrm>
          <a:prstGeom prst="rect">
            <a:avLst/>
          </a:prstGeom>
          <a:noFill/>
          <a:ln>
            <a:solidFill>
              <a:schemeClr val="tx1"/>
            </a:solidFill>
          </a:ln>
        </p:spPr>
        <p:txBody>
          <a:bodyPr wrap="none" rtlCol="0">
            <a:spAutoFit/>
          </a:bodyPr>
          <a:lstStyle/>
          <a:p>
            <a:r>
              <a:rPr lang="en-US" sz="1400" dirty="0" smtClean="0">
                <a:solidFill>
                  <a:srgbClr val="0000FF"/>
                </a:solidFill>
                <a:latin typeface="Lucida Console" pitchFamily="49" charset="0"/>
              </a:rPr>
              <a:t> &lt;</a:t>
            </a:r>
            <a:r>
              <a:rPr lang="en-US" sz="1400" dirty="0" err="1" smtClean="0">
                <a:solidFill>
                  <a:srgbClr val="A31515"/>
                </a:solidFill>
                <a:latin typeface="Lucida Console" pitchFamily="49" charset="0"/>
              </a:rPr>
              <a:t>ContentType</a:t>
            </a:r>
            <a:r>
              <a:rPr lang="en-US" sz="1400" dirty="0" smtClean="0">
                <a:solidFill>
                  <a:srgbClr val="0000FF"/>
                </a:solidFill>
                <a:latin typeface="Lucida Console" pitchFamily="49" charset="0"/>
              </a:rPr>
              <a:t> </a:t>
            </a:r>
            <a:r>
              <a:rPr lang="en-US" sz="1400" dirty="0" smtClean="0">
                <a:solidFill>
                  <a:srgbClr val="FF0000"/>
                </a:solidFill>
                <a:latin typeface="Lucida Console" pitchFamily="49" charset="0"/>
              </a:rPr>
              <a:t>ID</a:t>
            </a:r>
            <a:r>
              <a:rPr lang="en-US" sz="1400" dirty="0" smtClean="0">
                <a:solidFill>
                  <a:srgbClr val="0000FF"/>
                </a:solidFill>
                <a:latin typeface="Lucida Console" pitchFamily="49" charset="0"/>
              </a:rPr>
              <a:t>="0x0108010021EAE10FFD704A418A504B340DEA68BE" </a:t>
            </a:r>
            <a:r>
              <a:rPr lang="en-US" sz="1400" dirty="0" smtClean="0">
                <a:solidFill>
                  <a:srgbClr val="FF0000"/>
                </a:solidFill>
                <a:latin typeface="Lucida Console" pitchFamily="49" charset="0"/>
              </a:rPr>
              <a:t>Name</a:t>
            </a:r>
            <a:r>
              <a:rPr lang="en-US" sz="1400" dirty="0" smtClean="0">
                <a:solidFill>
                  <a:srgbClr val="0000FF"/>
                </a:solidFill>
                <a:latin typeface="Lucida Console" pitchFamily="49" charset="0"/>
              </a:rPr>
              <a:t>=“…" </a:t>
            </a:r>
          </a:p>
          <a:p>
            <a:r>
              <a:rPr lang="en-US" sz="1400" dirty="0" smtClean="0">
                <a:solidFill>
                  <a:srgbClr val="0000FF"/>
                </a:solidFill>
                <a:latin typeface="Lucida Console" pitchFamily="49" charset="0"/>
              </a:rPr>
              <a:t>              </a:t>
            </a:r>
            <a:r>
              <a:rPr lang="en-US" sz="1400" dirty="0" smtClean="0">
                <a:solidFill>
                  <a:srgbClr val="FF0000"/>
                </a:solidFill>
                <a:latin typeface="Lucida Console" pitchFamily="49" charset="0"/>
              </a:rPr>
              <a:t>Group</a:t>
            </a:r>
            <a:r>
              <a:rPr lang="en-US" sz="1400" dirty="0" smtClean="0">
                <a:solidFill>
                  <a:srgbClr val="0000FF"/>
                </a:solidFill>
                <a:latin typeface="Lucida Console" pitchFamily="49" charset="0"/>
              </a:rPr>
              <a:t>=“…" </a:t>
            </a:r>
            <a:r>
              <a:rPr lang="en-US" sz="1400" dirty="0" smtClean="0">
                <a:solidFill>
                  <a:srgbClr val="FF0000"/>
                </a:solidFill>
                <a:latin typeface="Lucida Console" pitchFamily="49" charset="0"/>
              </a:rPr>
              <a:t>Description</a:t>
            </a:r>
            <a:r>
              <a:rPr lang="en-US" sz="1400" dirty="0" smtClean="0">
                <a:solidFill>
                  <a:srgbClr val="0000FF"/>
                </a:solidFill>
                <a:latin typeface="Lucida Console" pitchFamily="49" charset="0"/>
              </a:rPr>
              <a:t>=“…" </a:t>
            </a:r>
            <a:r>
              <a:rPr lang="en-US" sz="1400" dirty="0" smtClean="0">
                <a:solidFill>
                  <a:srgbClr val="FF0000"/>
                </a:solidFill>
                <a:latin typeface="Lucida Console" pitchFamily="49" charset="0"/>
              </a:rPr>
              <a:t>Version</a:t>
            </a:r>
            <a:r>
              <a:rPr lang="en-US" sz="1400" dirty="0" smtClean="0">
                <a:solidFill>
                  <a:srgbClr val="0000FF"/>
                </a:solidFill>
                <a:latin typeface="Lucida Console" pitchFamily="49" charset="0"/>
              </a:rPr>
              <a:t>="0" </a:t>
            </a:r>
            <a:r>
              <a:rPr lang="en-US" sz="1400" dirty="0" smtClean="0">
                <a:solidFill>
                  <a:srgbClr val="FF0000"/>
                </a:solidFill>
                <a:latin typeface="Lucida Console" pitchFamily="49" charset="0"/>
              </a:rPr>
              <a:t>Hidden</a:t>
            </a:r>
            <a:r>
              <a:rPr lang="en-US" sz="1400" dirty="0" smtClean="0">
                <a:solidFill>
                  <a:srgbClr val="0000FF"/>
                </a:solidFill>
                <a:latin typeface="Lucida Console" pitchFamily="49" charset="0"/>
              </a:rPr>
              <a:t>="False"&gt;</a:t>
            </a:r>
          </a:p>
          <a:p>
            <a:r>
              <a:rPr lang="en-US" sz="1400" dirty="0" smtClean="0">
                <a:solidFill>
                  <a:srgbClr val="0000FF"/>
                </a:solidFill>
                <a:latin typeface="Lucida Console" pitchFamily="49" charset="0"/>
              </a:rPr>
              <a:t>    &lt;</a:t>
            </a:r>
            <a:r>
              <a:rPr lang="en-US" sz="1400" dirty="0" err="1" smtClean="0">
                <a:solidFill>
                  <a:srgbClr val="A31515"/>
                </a:solidFill>
                <a:latin typeface="Lucida Console" pitchFamily="49" charset="0"/>
              </a:rPr>
              <a:t>FieldRefs</a:t>
            </a:r>
            <a:r>
              <a:rPr lang="en-US" sz="1400" dirty="0" smtClean="0">
                <a:solidFill>
                  <a:srgbClr val="A31515"/>
                </a:solidFill>
                <a:latin typeface="Lucida Console" pitchFamily="49" charset="0"/>
              </a:rPr>
              <a:t> </a:t>
            </a:r>
            <a:r>
              <a:rPr lang="en-US" sz="1400" dirty="0" smtClean="0">
                <a:solidFill>
                  <a:srgbClr val="0000FF"/>
                </a:solidFill>
                <a:latin typeface="Lucida Console" pitchFamily="49" charset="0"/>
              </a:rPr>
              <a:t>/&gt;</a:t>
            </a:r>
          </a:p>
          <a:p>
            <a:r>
              <a:rPr lang="en-US" sz="1400" dirty="0" smtClean="0">
                <a:solidFill>
                  <a:srgbClr val="0000FF"/>
                </a:solidFill>
                <a:latin typeface="Lucida Console" pitchFamily="49" charset="0"/>
              </a:rPr>
              <a:t>    &lt;</a:t>
            </a:r>
            <a:r>
              <a:rPr lang="en-US" sz="1400" dirty="0" err="1" smtClean="0">
                <a:solidFill>
                  <a:srgbClr val="A31515"/>
                </a:solidFill>
                <a:latin typeface="Lucida Console" pitchFamily="49" charset="0"/>
              </a:rPr>
              <a:t>XmlDocuments</a:t>
            </a:r>
            <a:r>
              <a:rPr lang="en-US" sz="1400" dirty="0" smtClean="0">
                <a:solidFill>
                  <a:srgbClr val="0000FF"/>
                </a:solidFill>
                <a:latin typeface="Lucida Console" pitchFamily="49" charset="0"/>
              </a:rPr>
              <a:t>&gt;</a:t>
            </a:r>
          </a:p>
          <a:p>
            <a:r>
              <a:rPr lang="en-US" sz="1400" dirty="0" smtClean="0">
                <a:solidFill>
                  <a:srgbClr val="0000FF"/>
                </a:solidFill>
                <a:latin typeface="Lucida Console" pitchFamily="49" charset="0"/>
              </a:rPr>
              <a:t>      &lt;</a:t>
            </a:r>
            <a:r>
              <a:rPr lang="en-US" sz="1400" dirty="0" err="1" smtClean="0">
                <a:solidFill>
                  <a:srgbClr val="A31515"/>
                </a:solidFill>
                <a:latin typeface="Lucida Console" pitchFamily="49" charset="0"/>
              </a:rPr>
              <a:t>XmlDocument</a:t>
            </a:r>
            <a:r>
              <a:rPr lang="en-US" sz="1400" dirty="0" smtClean="0">
                <a:solidFill>
                  <a:srgbClr val="0000FF"/>
                </a:solidFill>
                <a:latin typeface="Lucida Console" pitchFamily="49" charset="0"/>
              </a:rPr>
              <a:t> </a:t>
            </a:r>
            <a:r>
              <a:rPr lang="en-US" sz="1400" dirty="0" err="1" smtClean="0">
                <a:solidFill>
                  <a:srgbClr val="FF0000"/>
                </a:solidFill>
                <a:latin typeface="Lucida Console" pitchFamily="49" charset="0"/>
              </a:rPr>
              <a:t>NamespaceURI</a:t>
            </a:r>
            <a:r>
              <a:rPr lang="en-US" sz="1400" dirty="0" smtClean="0">
                <a:solidFill>
                  <a:srgbClr val="0000FF"/>
                </a:solidFill>
                <a:latin typeface="Lucida Console" pitchFamily="49" charset="0"/>
              </a:rPr>
              <a:t> ="http://..."&gt;</a:t>
            </a:r>
          </a:p>
          <a:p>
            <a:r>
              <a:rPr lang="en-US" sz="1400" dirty="0" smtClean="0">
                <a:solidFill>
                  <a:srgbClr val="0000FF"/>
                </a:solidFill>
                <a:latin typeface="Lucida Console" pitchFamily="49" charset="0"/>
              </a:rPr>
              <a:t>        &lt;</a:t>
            </a:r>
            <a:r>
              <a:rPr lang="en-US" sz="1400" dirty="0" err="1" smtClean="0">
                <a:solidFill>
                  <a:srgbClr val="A31515"/>
                </a:solidFill>
                <a:latin typeface="Lucida Console" pitchFamily="49" charset="0"/>
              </a:rPr>
              <a:t>FormUrls</a:t>
            </a:r>
            <a:r>
              <a:rPr lang="en-US" sz="1400" dirty="0" smtClean="0">
                <a:solidFill>
                  <a:srgbClr val="0000FF"/>
                </a:solidFill>
                <a:latin typeface="Lucida Console" pitchFamily="49" charset="0"/>
              </a:rPr>
              <a:t> </a:t>
            </a:r>
            <a:r>
              <a:rPr lang="en-US" sz="1400" dirty="0" err="1" smtClean="0">
                <a:solidFill>
                  <a:srgbClr val="FF0000"/>
                </a:solidFill>
                <a:latin typeface="Lucida Console" pitchFamily="49" charset="0"/>
              </a:rPr>
              <a:t>xmlns</a:t>
            </a:r>
            <a:r>
              <a:rPr lang="en-US" sz="1400" dirty="0" smtClean="0">
                <a:solidFill>
                  <a:srgbClr val="0000FF"/>
                </a:solidFill>
                <a:latin typeface="Lucida Console" pitchFamily="49" charset="0"/>
              </a:rPr>
              <a:t>="http://..."&gt;</a:t>
            </a:r>
          </a:p>
          <a:p>
            <a:r>
              <a:rPr lang="en-US" sz="1400" dirty="0" smtClean="0">
                <a:solidFill>
                  <a:srgbClr val="0000FF"/>
                </a:solidFill>
                <a:latin typeface="Lucida Console" pitchFamily="49" charset="0"/>
              </a:rPr>
              <a:t>          &lt;</a:t>
            </a:r>
            <a:r>
              <a:rPr lang="en-US" sz="1400" dirty="0" smtClean="0">
                <a:solidFill>
                  <a:srgbClr val="A31515"/>
                </a:solidFill>
                <a:latin typeface="Lucida Console" pitchFamily="49" charset="0"/>
              </a:rPr>
              <a:t>Edit</a:t>
            </a:r>
            <a:r>
              <a:rPr lang="en-US" sz="1400" dirty="0" smtClean="0">
                <a:solidFill>
                  <a:srgbClr val="0000FF"/>
                </a:solidFill>
                <a:latin typeface="Lucida Console" pitchFamily="49" charset="0"/>
              </a:rPr>
              <a:t>&gt;_layouts/</a:t>
            </a:r>
            <a:r>
              <a:rPr lang="en-US" sz="1400" dirty="0" err="1" smtClean="0">
                <a:solidFill>
                  <a:srgbClr val="0000FF"/>
                </a:solidFill>
                <a:latin typeface="Lucida Console" pitchFamily="49" charset="0"/>
              </a:rPr>
              <a:t>WssDemo</a:t>
            </a:r>
            <a:r>
              <a:rPr lang="en-US" sz="1400" dirty="0" smtClean="0">
                <a:solidFill>
                  <a:srgbClr val="0000FF"/>
                </a:solidFill>
                <a:latin typeface="Lucida Console" pitchFamily="49" charset="0"/>
              </a:rPr>
              <a:t>/CustomFormsTaskForm.aspx&lt;/</a:t>
            </a:r>
            <a:r>
              <a:rPr lang="en-US" sz="1400" dirty="0" smtClean="0">
                <a:solidFill>
                  <a:srgbClr val="A31515"/>
                </a:solidFill>
                <a:latin typeface="Lucida Console" pitchFamily="49" charset="0"/>
              </a:rPr>
              <a:t>Edit</a:t>
            </a:r>
            <a:r>
              <a:rPr lang="en-US" sz="1400" dirty="0" smtClean="0">
                <a:solidFill>
                  <a:srgbClr val="0000FF"/>
                </a:solidFill>
                <a:latin typeface="Lucida Console" pitchFamily="49" charset="0"/>
              </a:rPr>
              <a:t>&gt;</a:t>
            </a:r>
          </a:p>
          <a:p>
            <a:r>
              <a:rPr lang="en-US" sz="1400" dirty="0" smtClean="0">
                <a:solidFill>
                  <a:srgbClr val="0000FF"/>
                </a:solidFill>
                <a:latin typeface="Lucida Console" pitchFamily="49" charset="0"/>
              </a:rPr>
              <a:t>          &lt;</a:t>
            </a:r>
            <a:r>
              <a:rPr lang="en-US" sz="1400" dirty="0" smtClean="0">
                <a:solidFill>
                  <a:srgbClr val="A31515"/>
                </a:solidFill>
                <a:latin typeface="Lucida Console" pitchFamily="49" charset="0"/>
              </a:rPr>
              <a:t>Display</a:t>
            </a:r>
            <a:r>
              <a:rPr lang="en-US" sz="1400" dirty="0" smtClean="0">
                <a:solidFill>
                  <a:srgbClr val="0000FF"/>
                </a:solidFill>
                <a:latin typeface="Lucida Console" pitchFamily="49" charset="0"/>
              </a:rPr>
              <a:t>&gt;_layouts/</a:t>
            </a:r>
            <a:r>
              <a:rPr lang="en-US" sz="1400" dirty="0" err="1" smtClean="0">
                <a:solidFill>
                  <a:srgbClr val="0000FF"/>
                </a:solidFill>
                <a:latin typeface="Lucida Console" pitchFamily="49" charset="0"/>
              </a:rPr>
              <a:t>WssDemo</a:t>
            </a:r>
            <a:r>
              <a:rPr lang="en-US" sz="1400" dirty="0" smtClean="0">
                <a:solidFill>
                  <a:srgbClr val="0000FF"/>
                </a:solidFill>
                <a:latin typeface="Lucida Console" pitchFamily="49" charset="0"/>
              </a:rPr>
              <a:t>/CustomFormsTaskForm.aspx&lt;/</a:t>
            </a:r>
            <a:r>
              <a:rPr lang="en-US" sz="1400" dirty="0" smtClean="0">
                <a:solidFill>
                  <a:srgbClr val="A31515"/>
                </a:solidFill>
                <a:latin typeface="Lucida Console" pitchFamily="49" charset="0"/>
              </a:rPr>
              <a:t>Display</a:t>
            </a:r>
            <a:r>
              <a:rPr lang="en-US" sz="1400" dirty="0" smtClean="0">
                <a:solidFill>
                  <a:srgbClr val="0000FF"/>
                </a:solidFill>
                <a:latin typeface="Lucida Console" pitchFamily="49" charset="0"/>
              </a:rPr>
              <a:t>&gt;</a:t>
            </a:r>
          </a:p>
          <a:p>
            <a:r>
              <a:rPr lang="en-US" sz="1400" dirty="0" smtClean="0">
                <a:solidFill>
                  <a:srgbClr val="0000FF"/>
                </a:solidFill>
                <a:latin typeface="Lucida Console" pitchFamily="49" charset="0"/>
              </a:rPr>
              <a:t>        &lt;/</a:t>
            </a:r>
            <a:r>
              <a:rPr lang="en-US" sz="1400" dirty="0" err="1" smtClean="0">
                <a:solidFill>
                  <a:srgbClr val="A31515"/>
                </a:solidFill>
                <a:latin typeface="Lucida Console" pitchFamily="49" charset="0"/>
              </a:rPr>
              <a:t>FormUrls</a:t>
            </a:r>
            <a:r>
              <a:rPr lang="en-US" sz="1400" dirty="0" smtClean="0">
                <a:solidFill>
                  <a:srgbClr val="0000FF"/>
                </a:solidFill>
                <a:latin typeface="Lucida Console" pitchFamily="49" charset="0"/>
              </a:rPr>
              <a:t>&gt;</a:t>
            </a:r>
          </a:p>
          <a:p>
            <a:r>
              <a:rPr lang="en-US" sz="1400" dirty="0" smtClean="0">
                <a:solidFill>
                  <a:srgbClr val="0000FF"/>
                </a:solidFill>
                <a:latin typeface="Lucida Console" pitchFamily="49" charset="0"/>
              </a:rPr>
              <a:t>      &lt;/</a:t>
            </a:r>
            <a:r>
              <a:rPr lang="en-US" sz="1400" dirty="0" err="1" smtClean="0">
                <a:solidFill>
                  <a:srgbClr val="A31515"/>
                </a:solidFill>
                <a:latin typeface="Lucida Console" pitchFamily="49" charset="0"/>
              </a:rPr>
              <a:t>XmlDocument</a:t>
            </a:r>
            <a:r>
              <a:rPr lang="en-US" sz="1400" dirty="0" smtClean="0">
                <a:solidFill>
                  <a:srgbClr val="0000FF"/>
                </a:solidFill>
                <a:latin typeface="Lucida Console" pitchFamily="49" charset="0"/>
              </a:rPr>
              <a:t>&gt;</a:t>
            </a:r>
          </a:p>
          <a:p>
            <a:r>
              <a:rPr lang="en-US" sz="1400" dirty="0" smtClean="0">
                <a:solidFill>
                  <a:srgbClr val="0000FF"/>
                </a:solidFill>
                <a:latin typeface="Lucida Console" pitchFamily="49" charset="0"/>
              </a:rPr>
              <a:t>    &lt;/</a:t>
            </a:r>
            <a:r>
              <a:rPr lang="en-US" sz="1400" dirty="0" err="1" smtClean="0">
                <a:solidFill>
                  <a:srgbClr val="A31515"/>
                </a:solidFill>
                <a:latin typeface="Lucida Console" pitchFamily="49" charset="0"/>
              </a:rPr>
              <a:t>XmlDocuments</a:t>
            </a:r>
            <a:r>
              <a:rPr lang="en-US" sz="1400" dirty="0" smtClean="0">
                <a:solidFill>
                  <a:srgbClr val="0000FF"/>
                </a:solidFill>
                <a:latin typeface="Lucida Console" pitchFamily="49" charset="0"/>
              </a:rPr>
              <a:t>&gt;</a:t>
            </a:r>
          </a:p>
          <a:p>
            <a:r>
              <a:rPr lang="en-US" sz="1400" dirty="0" smtClean="0">
                <a:solidFill>
                  <a:srgbClr val="0000FF"/>
                </a:solidFill>
                <a:latin typeface="Lucida Console" pitchFamily="49" charset="0"/>
              </a:rPr>
              <a:t>  &lt;/</a:t>
            </a:r>
            <a:r>
              <a:rPr lang="en-US" sz="1400" dirty="0" err="1" smtClean="0">
                <a:solidFill>
                  <a:srgbClr val="A31515"/>
                </a:solidFill>
                <a:latin typeface="Lucida Console" pitchFamily="49" charset="0"/>
              </a:rPr>
              <a:t>ContentType</a:t>
            </a:r>
            <a:r>
              <a:rPr lang="en-US" sz="1400" dirty="0" smtClean="0">
                <a:solidFill>
                  <a:srgbClr val="0000FF"/>
                </a:solidFill>
                <a:latin typeface="Lucida Console" pitchFamily="49" charset="0"/>
              </a:rPr>
              <a:t>&gt;</a:t>
            </a:r>
            <a:endParaRPr lang="en-US" sz="1400" dirty="0">
              <a:latin typeface="Lucida Console"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Task</a:t>
            </a:r>
            <a:r>
              <a:rPr lang="en-US" baseline="0" dirty="0" smtClean="0"/>
              <a:t> Content Types</a:t>
            </a:r>
            <a:endParaRPr lang="en-US" dirty="0"/>
          </a:p>
        </p:txBody>
      </p:sp>
      <p:sp>
        <p:nvSpPr>
          <p:cNvPr id="3" name="Content Placeholder 2"/>
          <p:cNvSpPr>
            <a:spLocks noGrp="1"/>
          </p:cNvSpPr>
          <p:nvPr>
            <p:ph idx="1"/>
          </p:nvPr>
        </p:nvSpPr>
        <p:spPr/>
        <p:txBody>
          <a:bodyPr/>
          <a:lstStyle/>
          <a:p>
            <a:r>
              <a:rPr lang="en-US" dirty="0" smtClean="0"/>
              <a:t>Two ways of defining task content type</a:t>
            </a:r>
          </a:p>
          <a:p>
            <a:pPr lvl="1"/>
            <a:r>
              <a:rPr lang="en-US" dirty="0" smtClean="0"/>
              <a:t>Default content type id defined in workflow feature</a:t>
            </a:r>
          </a:p>
          <a:p>
            <a:pPr lvl="1"/>
            <a:r>
              <a:rPr lang="en-US" dirty="0" smtClean="0"/>
              <a:t>C</a:t>
            </a:r>
            <a:r>
              <a:rPr lang="en-US" baseline="0" dirty="0" smtClean="0"/>
              <a:t>ontent type set in </a:t>
            </a:r>
            <a:r>
              <a:rPr lang="en-US" baseline="0" dirty="0" err="1" smtClean="0"/>
              <a:t>CreateTaskWithContentType</a:t>
            </a:r>
            <a:endParaRPr lang="en-US" baseline="0" dirty="0" smtClean="0"/>
          </a:p>
          <a:p>
            <a:pPr lvl="2"/>
            <a:r>
              <a:rPr lang="en-US" dirty="0" smtClean="0"/>
              <a:t>Done with </a:t>
            </a:r>
            <a:r>
              <a:rPr lang="en-US" dirty="0" err="1" smtClean="0"/>
              <a:t>ContentTypeId</a:t>
            </a:r>
            <a:r>
              <a:rPr lang="en-US" dirty="0" smtClean="0"/>
              <a:t> property</a:t>
            </a:r>
          </a:p>
        </p:txBody>
      </p:sp>
      <p:sp>
        <p:nvSpPr>
          <p:cNvPr id="4" name="TextBox 3"/>
          <p:cNvSpPr txBox="1"/>
          <p:nvPr/>
        </p:nvSpPr>
        <p:spPr>
          <a:xfrm>
            <a:off x="685800" y="3657600"/>
            <a:ext cx="7810151" cy="954107"/>
          </a:xfrm>
          <a:prstGeom prst="rect">
            <a:avLst/>
          </a:prstGeom>
          <a:noFill/>
          <a:ln>
            <a:solidFill>
              <a:schemeClr val="tx1"/>
            </a:solidFill>
          </a:ln>
        </p:spPr>
        <p:txBody>
          <a:bodyPr wrap="none" rtlCol="0">
            <a:spAutoFit/>
          </a:bodyPr>
          <a:lstStyle/>
          <a:p>
            <a:r>
              <a:rPr lang="en-US" sz="1400" dirty="0" smtClean="0">
                <a:solidFill>
                  <a:srgbClr val="0000FF"/>
                </a:solidFill>
                <a:latin typeface="Lucida Console" pitchFamily="49" charset="0"/>
              </a:rPr>
              <a:t>&lt;</a:t>
            </a:r>
            <a:r>
              <a:rPr lang="en-US" sz="1400" dirty="0" smtClean="0">
                <a:solidFill>
                  <a:srgbClr val="A31515"/>
                </a:solidFill>
                <a:latin typeface="Lucida Console" pitchFamily="49" charset="0"/>
              </a:rPr>
              <a:t>Workflow</a:t>
            </a:r>
            <a:r>
              <a:rPr lang="en-US" sz="1400" dirty="0" smtClean="0">
                <a:solidFill>
                  <a:srgbClr val="0000FF"/>
                </a:solidFill>
                <a:latin typeface="Lucida Console" pitchFamily="49" charset="0"/>
              </a:rPr>
              <a:t> </a:t>
            </a:r>
            <a:r>
              <a:rPr lang="en-US" sz="1400" dirty="0" smtClean="0">
                <a:solidFill>
                  <a:srgbClr val="FF0000"/>
                </a:solidFill>
                <a:latin typeface="Lucida Console" pitchFamily="49" charset="0"/>
              </a:rPr>
              <a:t>...</a:t>
            </a:r>
            <a:r>
              <a:rPr lang="en-US" sz="1400" dirty="0" smtClean="0">
                <a:solidFill>
                  <a:srgbClr val="0000FF"/>
                </a:solidFill>
                <a:latin typeface="Lucida Console" pitchFamily="49" charset="0"/>
              </a:rPr>
              <a:t> </a:t>
            </a:r>
            <a:endParaRPr lang="en-US" sz="1400" dirty="0" smtClean="0">
              <a:solidFill>
                <a:srgbClr val="FF0000"/>
              </a:solidFill>
              <a:latin typeface="Lucida Console" pitchFamily="49" charset="0"/>
            </a:endParaRPr>
          </a:p>
          <a:p>
            <a:r>
              <a:rPr lang="en-US" sz="1400" dirty="0" smtClean="0">
                <a:solidFill>
                  <a:srgbClr val="FF0000"/>
                </a:solidFill>
                <a:latin typeface="Lucida Console" pitchFamily="49" charset="0"/>
              </a:rPr>
              <a:t>    </a:t>
            </a:r>
            <a:r>
              <a:rPr lang="en-US" sz="1400" dirty="0" err="1" smtClean="0">
                <a:solidFill>
                  <a:srgbClr val="FF0000"/>
                </a:solidFill>
                <a:latin typeface="Lucida Console" pitchFamily="49" charset="0"/>
              </a:rPr>
              <a:t>TaskListContentTypeId</a:t>
            </a:r>
            <a:r>
              <a:rPr lang="en-US" sz="1400" dirty="0" smtClean="0">
                <a:solidFill>
                  <a:srgbClr val="0000FF"/>
                </a:solidFill>
                <a:latin typeface="Lucida Console" pitchFamily="49" charset="0"/>
              </a:rPr>
              <a:t>="0x0108010021EAE10FFD704A418A504B340DEA68BE"&gt;</a:t>
            </a:r>
          </a:p>
          <a:p>
            <a:r>
              <a:rPr lang="en-US" sz="1400" dirty="0" smtClean="0">
                <a:solidFill>
                  <a:srgbClr val="0000FF"/>
                </a:solidFill>
                <a:latin typeface="Lucida Console" pitchFamily="49" charset="0"/>
              </a:rPr>
              <a:t>  ...</a:t>
            </a:r>
          </a:p>
          <a:p>
            <a:r>
              <a:rPr lang="en-US" sz="1400" dirty="0" smtClean="0">
                <a:solidFill>
                  <a:srgbClr val="0000FF"/>
                </a:solidFill>
                <a:latin typeface="Lucida Console" pitchFamily="49" charset="0"/>
              </a:rPr>
              <a:t>&lt;/</a:t>
            </a:r>
            <a:r>
              <a:rPr lang="en-US" sz="1400" dirty="0" smtClean="0">
                <a:solidFill>
                  <a:srgbClr val="A31515"/>
                </a:solidFill>
                <a:latin typeface="Lucida Console" pitchFamily="49" charset="0"/>
              </a:rPr>
              <a:t>Workflow</a:t>
            </a:r>
            <a:r>
              <a:rPr lang="en-US" sz="1400" dirty="0" smtClean="0">
                <a:solidFill>
                  <a:srgbClr val="0000FF"/>
                </a:solidFill>
                <a:latin typeface="Lucida Console" pitchFamily="49" charset="0"/>
              </a:rPr>
              <a:t>&gt;</a:t>
            </a:r>
            <a:endParaRPr lang="en-US" sz="1400" dirty="0">
              <a:latin typeface="Lucida Console" pitchFamily="49" charset="0"/>
            </a:endParaRPr>
          </a:p>
        </p:txBody>
      </p:sp>
      <p:pic>
        <p:nvPicPr>
          <p:cNvPr id="2050" name="Picture 2"/>
          <p:cNvPicPr>
            <a:picLocks noChangeAspect="1" noChangeArrowheads="1"/>
          </p:cNvPicPr>
          <p:nvPr/>
        </p:nvPicPr>
        <p:blipFill>
          <a:blip r:embed="rId2" cstate="print"/>
          <a:srcRect/>
          <a:stretch>
            <a:fillRect/>
          </a:stretch>
        </p:blipFill>
        <p:spPr bwMode="auto">
          <a:xfrm>
            <a:off x="4953000" y="4953000"/>
            <a:ext cx="2638425" cy="1607250"/>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cstate="print"/>
          <a:srcRect/>
          <a:stretch>
            <a:fillRect/>
          </a:stretch>
        </p:blipFill>
        <p:spPr bwMode="auto">
          <a:xfrm>
            <a:off x="2438400" y="5181600"/>
            <a:ext cx="1785072" cy="590550"/>
          </a:xfrm>
          <a:prstGeom prst="rect">
            <a:avLst/>
          </a:prstGeom>
          <a:noFill/>
          <a:ln w="9525">
            <a:noFill/>
            <a:miter lim="800000"/>
            <a:headEnd/>
            <a:tailEnd/>
          </a:ln>
          <a:effectLst/>
        </p:spPr>
      </p:pic>
      <p:cxnSp>
        <p:nvCxnSpPr>
          <p:cNvPr id="9" name="Straight Arrow Connector 8"/>
          <p:cNvCxnSpPr>
            <a:stCxn id="2052" idx="3"/>
            <a:endCxn id="2050" idx="1"/>
          </p:cNvCxnSpPr>
          <p:nvPr/>
        </p:nvCxnSpPr>
        <p:spPr>
          <a:xfrm>
            <a:off x="4223472" y="5476875"/>
            <a:ext cx="729528" cy="2797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a:t>
            </a:r>
            <a:r>
              <a:rPr lang="en-US" baseline="0" dirty="0" smtClean="0"/>
              <a:t> Task Forms</a:t>
            </a:r>
            <a:endParaRPr lang="en-US" dirty="0"/>
          </a:p>
        </p:txBody>
      </p:sp>
      <p:sp>
        <p:nvSpPr>
          <p:cNvPr id="3" name="Content Placeholder 2"/>
          <p:cNvSpPr>
            <a:spLocks noGrp="1"/>
          </p:cNvSpPr>
          <p:nvPr>
            <p:ph idx="1"/>
          </p:nvPr>
        </p:nvSpPr>
        <p:spPr>
          <a:xfrm>
            <a:off x="381000" y="1447800"/>
            <a:ext cx="8382000" cy="1600200"/>
          </a:xfrm>
        </p:spPr>
        <p:txBody>
          <a:bodyPr>
            <a:normAutofit/>
          </a:bodyPr>
          <a:lstStyle/>
          <a:p>
            <a:r>
              <a:rPr lang="en-US" dirty="0" smtClean="0"/>
              <a:t>Task forms are </a:t>
            </a:r>
            <a:r>
              <a:rPr lang="en-US" dirty="0" err="1" smtClean="0"/>
              <a:t>aspx</a:t>
            </a:r>
            <a:r>
              <a:rPr lang="en-US" dirty="0" smtClean="0"/>
              <a:t> pages</a:t>
            </a:r>
          </a:p>
          <a:p>
            <a:pPr lvl="1"/>
            <a:r>
              <a:rPr lang="en-US" baseline="0" dirty="0" smtClean="0"/>
              <a:t>Visual Studio doesn’t support forms directly</a:t>
            </a:r>
          </a:p>
          <a:p>
            <a:pPr lvl="1"/>
            <a:r>
              <a:rPr lang="en-US" dirty="0" smtClean="0"/>
              <a:t>Markup and Code-Behind connected manually</a:t>
            </a:r>
            <a:endParaRPr lang="en-US" baseline="0" dirty="0" smtClean="0"/>
          </a:p>
        </p:txBody>
      </p:sp>
      <p:grpSp>
        <p:nvGrpSpPr>
          <p:cNvPr id="4" name="Group 14"/>
          <p:cNvGrpSpPr/>
          <p:nvPr/>
        </p:nvGrpSpPr>
        <p:grpSpPr>
          <a:xfrm>
            <a:off x="1447800" y="3124200"/>
            <a:ext cx="6198910" cy="3248025"/>
            <a:chOff x="1066800" y="3276600"/>
            <a:chExt cx="6198910" cy="3248025"/>
          </a:xfrm>
        </p:grpSpPr>
        <p:pic>
          <p:nvPicPr>
            <p:cNvPr id="3074" name="Picture 2"/>
            <p:cNvPicPr>
              <a:picLocks noChangeAspect="1" noChangeArrowheads="1"/>
            </p:cNvPicPr>
            <p:nvPr/>
          </p:nvPicPr>
          <p:blipFill>
            <a:blip r:embed="rId3" cstate="print"/>
            <a:srcRect/>
            <a:stretch>
              <a:fillRect/>
            </a:stretch>
          </p:blipFill>
          <p:spPr bwMode="auto">
            <a:xfrm>
              <a:off x="1066800" y="3276600"/>
              <a:ext cx="2886075" cy="3248025"/>
            </a:xfrm>
            <a:prstGeom prst="rect">
              <a:avLst/>
            </a:prstGeom>
            <a:noFill/>
            <a:ln w="9525">
              <a:noFill/>
              <a:miter lim="800000"/>
              <a:headEnd/>
              <a:tailEnd/>
            </a:ln>
            <a:effectLst/>
          </p:spPr>
        </p:pic>
        <p:sp>
          <p:nvSpPr>
            <p:cNvPr id="5" name="TextBox 4"/>
            <p:cNvSpPr txBox="1"/>
            <p:nvPr/>
          </p:nvSpPr>
          <p:spPr>
            <a:xfrm>
              <a:off x="5105400" y="4343400"/>
              <a:ext cx="1620957" cy="369332"/>
            </a:xfrm>
            <a:prstGeom prst="rect">
              <a:avLst/>
            </a:prstGeom>
            <a:noFill/>
          </p:spPr>
          <p:txBody>
            <a:bodyPr wrap="non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Page Markup</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6" name="TextBox 5"/>
            <p:cNvSpPr txBox="1"/>
            <p:nvPr/>
          </p:nvSpPr>
          <p:spPr>
            <a:xfrm>
              <a:off x="5029200" y="6096000"/>
              <a:ext cx="2236510" cy="369332"/>
            </a:xfrm>
            <a:prstGeom prst="rect">
              <a:avLst/>
            </a:prstGeom>
            <a:noFill/>
          </p:spPr>
          <p:txBody>
            <a:bodyPr wrap="non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Page Code-Behind</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cxnSp>
          <p:nvCxnSpPr>
            <p:cNvPr id="8" name="Straight Arrow Connector 7"/>
            <p:cNvCxnSpPr>
              <a:stCxn id="5" idx="1"/>
            </p:cNvCxnSpPr>
            <p:nvPr/>
          </p:nvCxnSpPr>
          <p:spPr>
            <a:xfrm rot="10800000" flipV="1">
              <a:off x="3657600" y="4528066"/>
              <a:ext cx="1447800" cy="12308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Straight Arrow Connector 8"/>
            <p:cNvCxnSpPr>
              <a:stCxn id="6" idx="1"/>
            </p:cNvCxnSpPr>
            <p:nvPr/>
          </p:nvCxnSpPr>
          <p:spPr>
            <a:xfrm rot="10800000">
              <a:off x="3124200" y="6096000"/>
              <a:ext cx="1905000" cy="1846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Discuss workflow/task interaction</a:t>
            </a:r>
          </a:p>
          <a:p>
            <a:r>
              <a:rPr lang="en-US" dirty="0" smtClean="0"/>
              <a:t>Create a simple workflow using tasks</a:t>
            </a:r>
          </a:p>
          <a:p>
            <a:r>
              <a:rPr lang="en-US" dirty="0" smtClean="0"/>
              <a:t>Add a custom form a task</a:t>
            </a:r>
          </a:p>
          <a:p>
            <a:endParaRPr lang="en-US" b="1"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a:t>
            </a:r>
            <a:r>
              <a:rPr lang="en-US" baseline="0" dirty="0" smtClean="0"/>
              <a:t> Visual Design</a:t>
            </a:r>
            <a:endParaRPr lang="en-US" dirty="0"/>
          </a:p>
        </p:txBody>
      </p:sp>
      <p:sp>
        <p:nvSpPr>
          <p:cNvPr id="3" name="Content Placeholder 2"/>
          <p:cNvSpPr>
            <a:spLocks noGrp="1"/>
          </p:cNvSpPr>
          <p:nvPr>
            <p:ph idx="1"/>
          </p:nvPr>
        </p:nvSpPr>
        <p:spPr>
          <a:xfrm>
            <a:off x="381000" y="1447800"/>
            <a:ext cx="8382000" cy="2286000"/>
          </a:xfrm>
        </p:spPr>
        <p:txBody>
          <a:bodyPr/>
          <a:lstStyle/>
          <a:p>
            <a:r>
              <a:rPr lang="en-US" dirty="0" smtClean="0"/>
              <a:t>WSS Provides support for common look and feel</a:t>
            </a:r>
          </a:p>
          <a:p>
            <a:pPr lvl="1"/>
            <a:r>
              <a:rPr lang="en-US" dirty="0" err="1" smtClean="0"/>
              <a:t>Application.master</a:t>
            </a:r>
            <a:r>
              <a:rPr lang="en-US" dirty="0" smtClean="0"/>
              <a:t> used to provide standard “chrome”</a:t>
            </a:r>
          </a:p>
          <a:p>
            <a:pPr lvl="1"/>
            <a:r>
              <a:rPr lang="en-US" dirty="0" smtClean="0"/>
              <a:t>Special </a:t>
            </a:r>
            <a:r>
              <a:rPr lang="en-US" dirty="0" err="1" smtClean="0"/>
              <a:t>UserControls</a:t>
            </a:r>
            <a:r>
              <a:rPr lang="en-US" dirty="0" smtClean="0"/>
              <a:t> used to provide layout</a:t>
            </a:r>
          </a:p>
        </p:txBody>
      </p:sp>
      <p:pic>
        <p:nvPicPr>
          <p:cNvPr id="4099" name="Picture 3"/>
          <p:cNvPicPr>
            <a:picLocks noChangeAspect="1" noChangeArrowheads="1"/>
          </p:cNvPicPr>
          <p:nvPr/>
        </p:nvPicPr>
        <p:blipFill>
          <a:blip r:embed="rId2" cstate="print"/>
          <a:srcRect/>
          <a:stretch>
            <a:fillRect/>
          </a:stretch>
        </p:blipFill>
        <p:spPr bwMode="auto">
          <a:xfrm>
            <a:off x="1524000" y="2971800"/>
            <a:ext cx="6386513" cy="3581896"/>
          </a:xfrm>
          <a:prstGeom prst="rect">
            <a:avLst/>
          </a:prstGeom>
          <a:noFill/>
          <a:ln w="9525">
            <a:noFill/>
            <a:miter lim="800000"/>
            <a:headEnd/>
            <a:tailEnd/>
          </a:ln>
          <a:effectLst/>
        </p:spPr>
      </p:pic>
      <p:sp>
        <p:nvSpPr>
          <p:cNvPr id="6" name="TextBox 5"/>
          <p:cNvSpPr txBox="1"/>
          <p:nvPr/>
        </p:nvSpPr>
        <p:spPr>
          <a:xfrm>
            <a:off x="228600" y="4648200"/>
            <a:ext cx="2095445" cy="276999"/>
          </a:xfrm>
          <a:prstGeom prst="rect">
            <a:avLst/>
          </a:prstGeom>
          <a:noFill/>
        </p:spPr>
        <p:txBody>
          <a:bodyPr wrap="none" rtlCol="0">
            <a:spAutoFit/>
          </a:bodyPr>
          <a:lstStyle/>
          <a:p>
            <a:r>
              <a:rPr lang="en-US" sz="1200" b="1" dirty="0" err="1" smtClean="0">
                <a:ln w="1905"/>
                <a:solidFill>
                  <a:schemeClr val="tx2">
                    <a:lumMod val="75000"/>
                  </a:schemeClr>
                </a:solidFill>
                <a:effectLst>
                  <a:innerShdw blurRad="69850" dist="43180" dir="5400000">
                    <a:srgbClr val="000000">
                      <a:alpha val="65000"/>
                    </a:srgbClr>
                  </a:innerShdw>
                </a:effectLst>
              </a:rPr>
              <a:t>InputFormSection</a:t>
            </a:r>
            <a:r>
              <a:rPr lang="en-US" sz="1200" b="1" dirty="0" smtClean="0">
                <a:ln w="1905"/>
                <a:solidFill>
                  <a:schemeClr val="tx2">
                    <a:lumMod val="75000"/>
                  </a:schemeClr>
                </a:solidFill>
                <a:effectLst>
                  <a:innerShdw blurRad="69850" dist="43180" dir="5400000">
                    <a:srgbClr val="000000">
                      <a:alpha val="65000"/>
                    </a:srgbClr>
                  </a:innerShdw>
                </a:effectLst>
              </a:rPr>
              <a:t> Control</a:t>
            </a:r>
          </a:p>
        </p:txBody>
      </p:sp>
      <p:sp>
        <p:nvSpPr>
          <p:cNvPr id="8" name="TextBox 7"/>
          <p:cNvSpPr txBox="1"/>
          <p:nvPr/>
        </p:nvSpPr>
        <p:spPr>
          <a:xfrm>
            <a:off x="228600" y="5638800"/>
            <a:ext cx="2095445" cy="276999"/>
          </a:xfrm>
          <a:prstGeom prst="rect">
            <a:avLst/>
          </a:prstGeom>
          <a:noFill/>
        </p:spPr>
        <p:txBody>
          <a:bodyPr wrap="none" rtlCol="0">
            <a:spAutoFit/>
          </a:bodyPr>
          <a:lstStyle/>
          <a:p>
            <a:r>
              <a:rPr lang="en-US" sz="1200" b="1" dirty="0" err="1" smtClean="0">
                <a:ln w="1905"/>
                <a:solidFill>
                  <a:schemeClr val="tx2">
                    <a:lumMod val="75000"/>
                  </a:schemeClr>
                </a:solidFill>
                <a:effectLst>
                  <a:innerShdw blurRad="69850" dist="43180" dir="5400000">
                    <a:srgbClr val="000000">
                      <a:alpha val="65000"/>
                    </a:srgbClr>
                  </a:innerShdw>
                </a:effectLst>
              </a:rPr>
              <a:t>InputFormSection</a:t>
            </a:r>
            <a:r>
              <a:rPr lang="en-US" sz="1200" b="1" dirty="0" smtClean="0">
                <a:ln w="1905"/>
                <a:solidFill>
                  <a:schemeClr val="tx2">
                    <a:lumMod val="75000"/>
                  </a:schemeClr>
                </a:solidFill>
                <a:effectLst>
                  <a:innerShdw blurRad="69850" dist="43180" dir="5400000">
                    <a:srgbClr val="000000">
                      <a:alpha val="65000"/>
                    </a:srgbClr>
                  </a:innerShdw>
                </a:effectLst>
              </a:rPr>
              <a:t> Control</a:t>
            </a:r>
          </a:p>
        </p:txBody>
      </p:sp>
      <p:sp>
        <p:nvSpPr>
          <p:cNvPr id="9" name="TextBox 8"/>
          <p:cNvSpPr txBox="1"/>
          <p:nvPr/>
        </p:nvSpPr>
        <p:spPr>
          <a:xfrm>
            <a:off x="1905000" y="6400800"/>
            <a:ext cx="1829347" cy="276999"/>
          </a:xfrm>
          <a:prstGeom prst="rect">
            <a:avLst/>
          </a:prstGeom>
          <a:noFill/>
        </p:spPr>
        <p:txBody>
          <a:bodyPr wrap="none" rtlCol="0">
            <a:spAutoFit/>
          </a:bodyPr>
          <a:lstStyle/>
          <a:p>
            <a:r>
              <a:rPr lang="en-US" sz="1200" b="1" dirty="0" err="1" smtClean="0">
                <a:ln w="1905"/>
                <a:solidFill>
                  <a:schemeClr val="tx2">
                    <a:lumMod val="75000"/>
                  </a:schemeClr>
                </a:solidFill>
                <a:effectLst>
                  <a:innerShdw blurRad="69850" dist="43180" dir="5400000">
                    <a:srgbClr val="000000">
                      <a:alpha val="65000"/>
                    </a:srgbClr>
                  </a:innerShdw>
                </a:effectLst>
              </a:rPr>
              <a:t>ButtonSection</a:t>
            </a:r>
            <a:r>
              <a:rPr lang="en-US" sz="1200" b="1" dirty="0" smtClean="0">
                <a:ln w="1905"/>
                <a:solidFill>
                  <a:schemeClr val="tx2">
                    <a:lumMod val="75000"/>
                  </a:schemeClr>
                </a:solidFill>
                <a:effectLst>
                  <a:innerShdw blurRad="69850" dist="43180" dir="5400000">
                    <a:srgbClr val="000000">
                      <a:alpha val="65000"/>
                    </a:srgbClr>
                  </a:innerShdw>
                </a:effectLst>
              </a:rPr>
              <a:t> Control</a:t>
            </a:r>
          </a:p>
        </p:txBody>
      </p:sp>
      <p:cxnSp>
        <p:nvCxnSpPr>
          <p:cNvPr id="11" name="Straight Arrow Connector 10"/>
          <p:cNvCxnSpPr>
            <a:stCxn id="9" idx="3"/>
          </p:cNvCxnSpPr>
          <p:nvPr/>
        </p:nvCxnSpPr>
        <p:spPr>
          <a:xfrm flipV="1">
            <a:off x="3734347" y="5943600"/>
            <a:ext cx="1828253" cy="5957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a:stCxn id="8" idx="3"/>
          </p:cNvCxnSpPr>
          <p:nvPr/>
        </p:nvCxnSpPr>
        <p:spPr>
          <a:xfrm flipV="1">
            <a:off x="2324045" y="5410200"/>
            <a:ext cx="876355" cy="367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a:stCxn id="6" idx="3"/>
          </p:cNvCxnSpPr>
          <p:nvPr/>
        </p:nvCxnSpPr>
        <p:spPr>
          <a:xfrm flipV="1">
            <a:off x="2324045" y="4419600"/>
            <a:ext cx="876355" cy="367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304800" y="3962400"/>
            <a:ext cx="1358064" cy="276999"/>
          </a:xfrm>
          <a:prstGeom prst="rect">
            <a:avLst/>
          </a:prstGeom>
          <a:noFill/>
        </p:spPr>
        <p:txBody>
          <a:bodyPr wrap="none" rtlCol="0">
            <a:spAutoFit/>
          </a:bodyPr>
          <a:lstStyle/>
          <a:p>
            <a:r>
              <a:rPr lang="en-US" sz="1200" b="1" dirty="0" smtClean="0">
                <a:ln w="1905"/>
                <a:solidFill>
                  <a:schemeClr val="tx2">
                    <a:lumMod val="75000"/>
                  </a:schemeClr>
                </a:solidFill>
                <a:effectLst>
                  <a:innerShdw blurRad="69850" dist="43180" dir="5400000">
                    <a:srgbClr val="000000">
                      <a:alpha val="65000"/>
                    </a:srgbClr>
                  </a:innerShdw>
                </a:effectLst>
              </a:rPr>
              <a:t>Content Control</a:t>
            </a:r>
          </a:p>
        </p:txBody>
      </p:sp>
      <p:sp>
        <p:nvSpPr>
          <p:cNvPr id="17" name="TextBox 16"/>
          <p:cNvSpPr txBox="1"/>
          <p:nvPr/>
        </p:nvSpPr>
        <p:spPr>
          <a:xfrm>
            <a:off x="304800" y="3657600"/>
            <a:ext cx="1358064" cy="276999"/>
          </a:xfrm>
          <a:prstGeom prst="rect">
            <a:avLst/>
          </a:prstGeom>
          <a:noFill/>
        </p:spPr>
        <p:txBody>
          <a:bodyPr wrap="none" rtlCol="0">
            <a:spAutoFit/>
          </a:bodyPr>
          <a:lstStyle/>
          <a:p>
            <a:r>
              <a:rPr lang="en-US" sz="1200" b="1" dirty="0" smtClean="0">
                <a:ln w="1905"/>
                <a:solidFill>
                  <a:schemeClr val="tx2">
                    <a:lumMod val="75000"/>
                  </a:schemeClr>
                </a:solidFill>
                <a:effectLst>
                  <a:innerShdw blurRad="69850" dist="43180" dir="5400000">
                    <a:srgbClr val="000000">
                      <a:alpha val="65000"/>
                    </a:srgbClr>
                  </a:innerShdw>
                </a:effectLst>
              </a:rPr>
              <a:t>Content Control</a:t>
            </a:r>
          </a:p>
        </p:txBody>
      </p:sp>
      <p:sp>
        <p:nvSpPr>
          <p:cNvPr id="18" name="Rectangle 17"/>
          <p:cNvSpPr/>
          <p:nvPr/>
        </p:nvSpPr>
        <p:spPr>
          <a:xfrm>
            <a:off x="2743200" y="4038600"/>
            <a:ext cx="5105400" cy="2438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743200" y="3553905"/>
            <a:ext cx="5105400" cy="4846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a:stCxn id="16" idx="3"/>
          </p:cNvCxnSpPr>
          <p:nvPr/>
        </p:nvCxnSpPr>
        <p:spPr>
          <a:xfrm>
            <a:off x="1662864" y="4100900"/>
            <a:ext cx="1004136" cy="139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Straight Arrow Connector 22"/>
          <p:cNvCxnSpPr>
            <a:stCxn id="17" idx="3"/>
          </p:cNvCxnSpPr>
          <p:nvPr/>
        </p:nvCxnSpPr>
        <p:spPr>
          <a:xfrm>
            <a:off x="1662864" y="3796100"/>
            <a:ext cx="1004136" cy="139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Page and Code Behind</a:t>
            </a:r>
            <a:endParaRPr lang="en-US" dirty="0"/>
          </a:p>
        </p:txBody>
      </p:sp>
      <p:sp>
        <p:nvSpPr>
          <p:cNvPr id="3" name="Content Placeholder 2"/>
          <p:cNvSpPr>
            <a:spLocks noGrp="1"/>
          </p:cNvSpPr>
          <p:nvPr>
            <p:ph idx="1"/>
          </p:nvPr>
        </p:nvSpPr>
        <p:spPr>
          <a:xfrm>
            <a:off x="381000" y="1447800"/>
            <a:ext cx="8382000" cy="2133600"/>
          </a:xfrm>
        </p:spPr>
        <p:txBody>
          <a:bodyPr/>
          <a:lstStyle/>
          <a:p>
            <a:r>
              <a:rPr lang="en-US" dirty="0" smtClean="0"/>
              <a:t>ASPX</a:t>
            </a:r>
            <a:r>
              <a:rPr lang="en-US" baseline="0" dirty="0" smtClean="0"/>
              <a:t> Page directive defines page properties</a:t>
            </a:r>
          </a:p>
          <a:p>
            <a:pPr lvl="1"/>
            <a:r>
              <a:rPr lang="en-US" dirty="0" smtClean="0"/>
              <a:t>Defines master page</a:t>
            </a:r>
          </a:p>
          <a:p>
            <a:pPr lvl="1"/>
            <a:r>
              <a:rPr lang="en-US" dirty="0" smtClean="0"/>
              <a:t>Defines code behind class</a:t>
            </a:r>
          </a:p>
          <a:p>
            <a:pPr lvl="0"/>
            <a:r>
              <a:rPr lang="en-US" dirty="0" smtClean="0"/>
              <a:t>Assembly directive references</a:t>
            </a:r>
            <a:r>
              <a:rPr lang="en-US" baseline="0" dirty="0" smtClean="0"/>
              <a:t> workflow assembly</a:t>
            </a:r>
          </a:p>
        </p:txBody>
      </p:sp>
      <p:sp>
        <p:nvSpPr>
          <p:cNvPr id="4" name="TextBox 3"/>
          <p:cNvSpPr txBox="1"/>
          <p:nvPr/>
        </p:nvSpPr>
        <p:spPr>
          <a:xfrm>
            <a:off x="1371600" y="4495800"/>
            <a:ext cx="45719" cy="369332"/>
          </a:xfrm>
          <a:prstGeom prst="rect">
            <a:avLst/>
          </a:prstGeom>
          <a:noFill/>
        </p:spPr>
        <p:txBody>
          <a:bodyPr wrap="square" rtlCol="0">
            <a:spAutoFit/>
          </a:bodyPr>
          <a:lstStyle/>
          <a:p>
            <a:endParaRPr lang="en-US" dirty="0"/>
          </a:p>
        </p:txBody>
      </p:sp>
      <p:sp>
        <p:nvSpPr>
          <p:cNvPr id="5" name="Rectangle 4"/>
          <p:cNvSpPr/>
          <p:nvPr/>
        </p:nvSpPr>
        <p:spPr>
          <a:xfrm>
            <a:off x="533400" y="3733800"/>
            <a:ext cx="8077200" cy="820609"/>
          </a:xfrm>
          <a:prstGeom prst="rect">
            <a:avLst/>
          </a:prstGeom>
          <a:solidFill>
            <a:schemeClr val="bg1"/>
          </a:solidFill>
          <a:ln>
            <a:solidFill>
              <a:schemeClr val="tx1"/>
            </a:solidFill>
          </a:ln>
        </p:spPr>
        <p:txBody>
          <a:bodyPr wrap="square">
            <a:spAutoFit/>
          </a:bodyPr>
          <a:lstStyle/>
          <a:p>
            <a:pPr>
              <a:lnSpc>
                <a:spcPct val="115000"/>
              </a:lnSpc>
            </a:pPr>
            <a:r>
              <a:rPr lang="en-US" sz="1400" dirty="0" smtClean="0">
                <a:solidFill>
                  <a:srgbClr val="000000"/>
                </a:solidFill>
                <a:highlight>
                  <a:srgbClr val="FFFF00"/>
                </a:highlight>
                <a:latin typeface="Lucida Console"/>
              </a:rPr>
              <a:t>&lt;%</a:t>
            </a:r>
            <a:r>
              <a:rPr lang="en-US" sz="1400" dirty="0" smtClean="0">
                <a:solidFill>
                  <a:srgbClr val="0000FF"/>
                </a:solidFill>
                <a:latin typeface="Lucida Console"/>
              </a:rPr>
              <a:t>@ </a:t>
            </a:r>
            <a:r>
              <a:rPr lang="en-US" sz="1400" dirty="0" smtClean="0">
                <a:solidFill>
                  <a:srgbClr val="A31515"/>
                </a:solidFill>
                <a:latin typeface="Lucida Console"/>
              </a:rPr>
              <a:t>Assembly </a:t>
            </a:r>
            <a:r>
              <a:rPr lang="en-US" sz="1400" dirty="0" smtClean="0">
                <a:solidFill>
                  <a:srgbClr val="FF0000"/>
                </a:solidFill>
                <a:latin typeface="Lucida Console"/>
              </a:rPr>
              <a:t>Name</a:t>
            </a:r>
            <a:r>
              <a:rPr lang="en-US" sz="1400" dirty="0" smtClean="0">
                <a:solidFill>
                  <a:srgbClr val="0000FF"/>
                </a:solidFill>
                <a:latin typeface="Lucida Console"/>
              </a:rPr>
              <a:t>="</a:t>
            </a:r>
            <a:r>
              <a:rPr lang="en-US" sz="1400" dirty="0" err="1" smtClean="0">
                <a:solidFill>
                  <a:srgbClr val="0000FF"/>
                </a:solidFill>
                <a:latin typeface="Lucida Console"/>
              </a:rPr>
              <a:t>WssCustomFormsWorkflow</a:t>
            </a:r>
            <a:r>
              <a:rPr lang="en-US" sz="1400" dirty="0" smtClean="0">
                <a:solidFill>
                  <a:srgbClr val="0000FF"/>
                </a:solidFill>
                <a:latin typeface="Lucida Console"/>
              </a:rPr>
              <a:t>, ..." </a:t>
            </a:r>
            <a:r>
              <a:rPr lang="en-US" sz="1400" dirty="0" smtClean="0">
                <a:solidFill>
                  <a:srgbClr val="0000FF"/>
                </a:solidFill>
                <a:highlight>
                  <a:srgbClr val="FFFF00"/>
                </a:highlight>
                <a:latin typeface="Lucida Console"/>
              </a:rPr>
              <a:t>%&gt;</a:t>
            </a:r>
            <a:endParaRPr lang="en-US" sz="1100" dirty="0" smtClean="0">
              <a:latin typeface="Calibri"/>
              <a:ea typeface="Calibri"/>
              <a:cs typeface="Times New Roman"/>
            </a:endParaRPr>
          </a:p>
          <a:p>
            <a:pPr>
              <a:lnSpc>
                <a:spcPct val="115000"/>
              </a:lnSpc>
            </a:pPr>
            <a:r>
              <a:rPr lang="en-US" sz="1400" dirty="0" smtClean="0">
                <a:solidFill>
                  <a:srgbClr val="0000FF"/>
                </a:solidFill>
                <a:highlight>
                  <a:srgbClr val="FFFF00"/>
                </a:highlight>
                <a:latin typeface="Lucida Console"/>
              </a:rPr>
              <a:t>&lt;%</a:t>
            </a:r>
            <a:r>
              <a:rPr lang="en-US" sz="1400" dirty="0" smtClean="0">
                <a:solidFill>
                  <a:srgbClr val="0000FF"/>
                </a:solidFill>
                <a:latin typeface="Lucida Console"/>
              </a:rPr>
              <a:t>@ </a:t>
            </a:r>
            <a:r>
              <a:rPr lang="en-US" sz="1400" dirty="0" smtClean="0">
                <a:solidFill>
                  <a:srgbClr val="A31515"/>
                </a:solidFill>
                <a:latin typeface="Lucida Console"/>
              </a:rPr>
              <a:t>Page </a:t>
            </a:r>
            <a:r>
              <a:rPr lang="en-US" sz="1400" dirty="0" smtClean="0">
                <a:solidFill>
                  <a:srgbClr val="FF0000"/>
                </a:solidFill>
                <a:latin typeface="Lucida Console"/>
              </a:rPr>
              <a:t>Language</a:t>
            </a:r>
            <a:r>
              <a:rPr lang="en-US" sz="1400" dirty="0" smtClean="0">
                <a:solidFill>
                  <a:srgbClr val="0000FF"/>
                </a:solidFill>
                <a:latin typeface="Lucida Console"/>
              </a:rPr>
              <a:t>="C#" </a:t>
            </a:r>
            <a:r>
              <a:rPr lang="en-US" sz="1400" dirty="0" err="1" smtClean="0">
                <a:solidFill>
                  <a:srgbClr val="FF0000"/>
                </a:solidFill>
                <a:latin typeface="Lucida Console"/>
              </a:rPr>
              <a:t>MasterPageFile</a:t>
            </a:r>
            <a:r>
              <a:rPr lang="en-US" sz="1400" dirty="0" smtClean="0">
                <a:solidFill>
                  <a:srgbClr val="0000FF"/>
                </a:solidFill>
                <a:latin typeface="Lucida Console"/>
              </a:rPr>
              <a:t>="~/_layouts/</a:t>
            </a:r>
            <a:r>
              <a:rPr lang="en-US" sz="1400" dirty="0" err="1" smtClean="0">
                <a:solidFill>
                  <a:srgbClr val="0000FF"/>
                </a:solidFill>
                <a:latin typeface="Lucida Console"/>
              </a:rPr>
              <a:t>application.master</a:t>
            </a:r>
            <a:r>
              <a:rPr lang="en-US" sz="1400" dirty="0" smtClean="0">
                <a:solidFill>
                  <a:srgbClr val="0000FF"/>
                </a:solidFill>
                <a:latin typeface="Lucida Console"/>
              </a:rPr>
              <a:t>“   </a:t>
            </a:r>
            <a:endParaRPr lang="en-US" sz="1100" dirty="0" smtClean="0">
              <a:latin typeface="Calibri"/>
              <a:ea typeface="Calibri"/>
              <a:cs typeface="Times New Roman"/>
            </a:endParaRPr>
          </a:p>
          <a:p>
            <a:pPr>
              <a:lnSpc>
                <a:spcPct val="115000"/>
              </a:lnSpc>
            </a:pPr>
            <a:r>
              <a:rPr lang="en-US" sz="1400" dirty="0" smtClean="0">
                <a:solidFill>
                  <a:srgbClr val="0000FF"/>
                </a:solidFill>
                <a:latin typeface="Lucida Console"/>
              </a:rPr>
              <a:t>         </a:t>
            </a:r>
            <a:r>
              <a:rPr lang="en-US" sz="1400" dirty="0" smtClean="0">
                <a:solidFill>
                  <a:srgbClr val="FF0000"/>
                </a:solidFill>
                <a:latin typeface="Lucida Console"/>
              </a:rPr>
              <a:t>Inherits</a:t>
            </a:r>
            <a:r>
              <a:rPr lang="en-US" sz="1400" dirty="0" smtClean="0">
                <a:solidFill>
                  <a:srgbClr val="0000FF"/>
                </a:solidFill>
                <a:latin typeface="Lucida Console"/>
              </a:rPr>
              <a:t>="</a:t>
            </a:r>
            <a:r>
              <a:rPr lang="en-US" sz="1400" dirty="0" err="1" smtClean="0">
                <a:solidFill>
                  <a:srgbClr val="0000FF"/>
                </a:solidFill>
                <a:latin typeface="Lucida Console"/>
              </a:rPr>
              <a:t>WssCustomFormsWorkflow.UI.CustomFormsTaskForm</a:t>
            </a:r>
            <a:r>
              <a:rPr lang="en-US" sz="1400" dirty="0" smtClean="0">
                <a:solidFill>
                  <a:srgbClr val="0000FF"/>
                </a:solidFill>
                <a:latin typeface="Lucida Console"/>
              </a:rPr>
              <a:t>" </a:t>
            </a:r>
            <a:r>
              <a:rPr lang="en-US" sz="1400" dirty="0" smtClean="0">
                <a:solidFill>
                  <a:srgbClr val="0000FF"/>
                </a:solidFill>
                <a:highlight>
                  <a:srgbClr val="FFFF00"/>
                </a:highlight>
                <a:latin typeface="Lucida Console"/>
              </a:rPr>
              <a:t>%&gt;</a:t>
            </a:r>
            <a:r>
              <a:rPr lang="en-US" sz="1400" dirty="0" smtClean="0">
                <a:solidFill>
                  <a:srgbClr val="000000"/>
                </a:solidFill>
                <a:latin typeface="Lucida Console"/>
              </a:rPr>
              <a:t> </a:t>
            </a:r>
            <a:endParaRPr lang="en-US" sz="1100" dirty="0">
              <a:latin typeface="Calibri"/>
              <a:ea typeface="Calibri"/>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WSS Layout User Controls</a:t>
            </a:r>
            <a:endParaRPr lang="en-US" dirty="0"/>
          </a:p>
        </p:txBody>
      </p:sp>
      <p:sp>
        <p:nvSpPr>
          <p:cNvPr id="3" name="Content Placeholder 2"/>
          <p:cNvSpPr>
            <a:spLocks noGrp="1"/>
          </p:cNvSpPr>
          <p:nvPr>
            <p:ph idx="1"/>
          </p:nvPr>
        </p:nvSpPr>
        <p:spPr>
          <a:xfrm>
            <a:off x="381000" y="1447800"/>
            <a:ext cx="8382000" cy="2362200"/>
          </a:xfrm>
        </p:spPr>
        <p:txBody>
          <a:bodyPr/>
          <a:lstStyle/>
          <a:p>
            <a:r>
              <a:rPr lang="en-US" dirty="0" smtClean="0"/>
              <a:t>Controls used by WSS to define look and feel</a:t>
            </a:r>
          </a:p>
          <a:p>
            <a:pPr lvl="1"/>
            <a:r>
              <a:rPr lang="en-US" dirty="0" smtClean="0"/>
              <a:t>Provides simple standard structure</a:t>
            </a:r>
          </a:p>
          <a:p>
            <a:pPr lvl="1"/>
            <a:r>
              <a:rPr lang="en-US" dirty="0" smtClean="0"/>
              <a:t>Rendered HTML decorated with standard CSS classes</a:t>
            </a:r>
          </a:p>
          <a:p>
            <a:pPr lvl="1"/>
            <a:r>
              <a:rPr lang="en-US" dirty="0" smtClean="0"/>
              <a:t>Registered on each page using Register directive</a:t>
            </a:r>
          </a:p>
          <a:p>
            <a:endParaRPr lang="en-US" dirty="0" smtClean="0"/>
          </a:p>
          <a:p>
            <a:endParaRPr lang="en-US" dirty="0" smtClean="0"/>
          </a:p>
        </p:txBody>
      </p:sp>
      <p:sp>
        <p:nvSpPr>
          <p:cNvPr id="4" name="Rectangle 3"/>
          <p:cNvSpPr/>
          <p:nvPr/>
        </p:nvSpPr>
        <p:spPr>
          <a:xfrm>
            <a:off x="457200" y="4038600"/>
            <a:ext cx="8229600" cy="1774140"/>
          </a:xfrm>
          <a:prstGeom prst="rect">
            <a:avLst/>
          </a:prstGeom>
          <a:ln>
            <a:solidFill>
              <a:schemeClr val="tx1"/>
            </a:solidFill>
          </a:ln>
        </p:spPr>
        <p:txBody>
          <a:bodyPr wrap="square">
            <a:spAutoFit/>
          </a:bodyPr>
          <a:lstStyle/>
          <a:p>
            <a:pPr>
              <a:lnSpc>
                <a:spcPct val="115000"/>
              </a:lnSpc>
            </a:pPr>
            <a:r>
              <a:rPr lang="en-US" sz="1600" dirty="0" smtClean="0">
                <a:solidFill>
                  <a:srgbClr val="000000"/>
                </a:solidFill>
                <a:highlight>
                  <a:srgbClr val="FFFF00"/>
                </a:highlight>
                <a:latin typeface="Lucida Console"/>
              </a:rPr>
              <a:t>&lt;%</a:t>
            </a:r>
            <a:r>
              <a:rPr lang="en-US" sz="1600" dirty="0" smtClean="0">
                <a:solidFill>
                  <a:srgbClr val="0000FF"/>
                </a:solidFill>
                <a:latin typeface="Lucida Console"/>
              </a:rPr>
              <a:t>@ </a:t>
            </a:r>
            <a:r>
              <a:rPr lang="en-US" sz="1600" dirty="0" smtClean="0">
                <a:solidFill>
                  <a:srgbClr val="A31515"/>
                </a:solidFill>
                <a:latin typeface="Lucida Console"/>
              </a:rPr>
              <a:t>Register </a:t>
            </a:r>
            <a:r>
              <a:rPr lang="en-US" sz="1600" dirty="0" err="1" smtClean="0">
                <a:solidFill>
                  <a:srgbClr val="FF0000"/>
                </a:solidFill>
                <a:latin typeface="Lucida Console"/>
              </a:rPr>
              <a:t>TagPrefix</a:t>
            </a:r>
            <a:r>
              <a:rPr lang="en-US" sz="1600" dirty="0" smtClean="0">
                <a:solidFill>
                  <a:srgbClr val="0000FF"/>
                </a:solidFill>
                <a:latin typeface="Lucida Console"/>
              </a:rPr>
              <a:t>="</a:t>
            </a:r>
            <a:r>
              <a:rPr lang="en-US" sz="1600" dirty="0" err="1" smtClean="0">
                <a:solidFill>
                  <a:srgbClr val="0000FF"/>
                </a:solidFill>
                <a:latin typeface="Lucida Console"/>
              </a:rPr>
              <a:t>wssuc</a:t>
            </a:r>
            <a:r>
              <a:rPr lang="en-US" sz="1600" dirty="0" smtClean="0">
                <a:solidFill>
                  <a:srgbClr val="0000FF"/>
                </a:solidFill>
                <a:latin typeface="Lucida Console"/>
              </a:rPr>
              <a:t>" </a:t>
            </a:r>
            <a:r>
              <a:rPr lang="en-US" sz="1600" dirty="0" err="1" smtClean="0">
                <a:solidFill>
                  <a:srgbClr val="FF0000"/>
                </a:solidFill>
                <a:latin typeface="Lucida Console"/>
              </a:rPr>
              <a:t>TagName</a:t>
            </a:r>
            <a:r>
              <a:rPr lang="en-US" sz="1600" dirty="0" smtClean="0">
                <a:solidFill>
                  <a:srgbClr val="0000FF"/>
                </a:solidFill>
                <a:latin typeface="Lucida Console"/>
              </a:rPr>
              <a:t>="</a:t>
            </a:r>
            <a:r>
              <a:rPr lang="en-US" sz="1600" dirty="0" err="1" smtClean="0">
                <a:solidFill>
                  <a:srgbClr val="0000FF"/>
                </a:solidFill>
                <a:latin typeface="Lucida Console"/>
              </a:rPr>
              <a:t>InputFormSection</a:t>
            </a:r>
            <a:r>
              <a:rPr lang="en-US" sz="1600" dirty="0" smtClean="0">
                <a:solidFill>
                  <a:srgbClr val="0000FF"/>
                </a:solidFill>
                <a:latin typeface="Lucida Console"/>
              </a:rPr>
              <a:t>" </a:t>
            </a:r>
            <a:endParaRPr lang="en-US" sz="1100" dirty="0" smtClean="0">
              <a:latin typeface="Calibri"/>
              <a:ea typeface="Calibri"/>
              <a:cs typeface="Times New Roman"/>
            </a:endParaRPr>
          </a:p>
          <a:p>
            <a:pPr>
              <a:lnSpc>
                <a:spcPct val="115000"/>
              </a:lnSpc>
            </a:pPr>
            <a:r>
              <a:rPr lang="en-US" sz="1600" dirty="0" smtClean="0">
                <a:solidFill>
                  <a:srgbClr val="0000FF"/>
                </a:solidFill>
                <a:latin typeface="Lucida Console"/>
              </a:rPr>
              <a:t>             </a:t>
            </a:r>
            <a:r>
              <a:rPr lang="en-US" sz="1600" dirty="0" err="1" smtClean="0">
                <a:solidFill>
                  <a:srgbClr val="FF0000"/>
                </a:solidFill>
                <a:latin typeface="Lucida Console"/>
              </a:rPr>
              <a:t>Src</a:t>
            </a:r>
            <a:r>
              <a:rPr lang="en-US" sz="1600" dirty="0" smtClean="0">
                <a:solidFill>
                  <a:srgbClr val="0000FF"/>
                </a:solidFill>
                <a:latin typeface="Lucida Console"/>
              </a:rPr>
              <a:t>="/_</a:t>
            </a:r>
            <a:r>
              <a:rPr lang="en-US" sz="1600" dirty="0" err="1" smtClean="0">
                <a:solidFill>
                  <a:srgbClr val="0000FF"/>
                </a:solidFill>
                <a:latin typeface="Lucida Console"/>
              </a:rPr>
              <a:t>controltemplates</a:t>
            </a:r>
            <a:r>
              <a:rPr lang="en-US" sz="1600" dirty="0" smtClean="0">
                <a:solidFill>
                  <a:srgbClr val="0000FF"/>
                </a:solidFill>
                <a:latin typeface="Lucida Console"/>
              </a:rPr>
              <a:t>/InputFormSection.ascx" </a:t>
            </a:r>
            <a:r>
              <a:rPr lang="en-US" sz="1600" dirty="0" smtClean="0">
                <a:solidFill>
                  <a:srgbClr val="0000FF"/>
                </a:solidFill>
                <a:highlight>
                  <a:srgbClr val="FFFF00"/>
                </a:highlight>
                <a:latin typeface="Lucida Console"/>
              </a:rPr>
              <a:t>%&gt;</a:t>
            </a:r>
            <a:endParaRPr lang="en-US" sz="1100" dirty="0" smtClean="0">
              <a:latin typeface="Calibri"/>
              <a:ea typeface="Calibri"/>
              <a:cs typeface="Times New Roman"/>
            </a:endParaRPr>
          </a:p>
          <a:p>
            <a:pPr>
              <a:lnSpc>
                <a:spcPct val="115000"/>
              </a:lnSpc>
            </a:pPr>
            <a:r>
              <a:rPr lang="en-US" sz="1600" dirty="0" smtClean="0">
                <a:solidFill>
                  <a:srgbClr val="0000FF"/>
                </a:solidFill>
                <a:highlight>
                  <a:srgbClr val="FFFF00"/>
                </a:highlight>
                <a:latin typeface="Lucida Console"/>
              </a:rPr>
              <a:t>&lt;%</a:t>
            </a:r>
            <a:r>
              <a:rPr lang="en-US" sz="1600" dirty="0" smtClean="0">
                <a:solidFill>
                  <a:srgbClr val="0000FF"/>
                </a:solidFill>
                <a:latin typeface="Lucida Console"/>
              </a:rPr>
              <a:t>@ </a:t>
            </a:r>
            <a:r>
              <a:rPr lang="en-US" sz="1600" dirty="0" smtClean="0">
                <a:solidFill>
                  <a:srgbClr val="A31515"/>
                </a:solidFill>
                <a:latin typeface="Lucida Console"/>
              </a:rPr>
              <a:t>Register </a:t>
            </a:r>
            <a:r>
              <a:rPr lang="en-US" sz="1600" dirty="0" err="1" smtClean="0">
                <a:solidFill>
                  <a:srgbClr val="FF0000"/>
                </a:solidFill>
                <a:latin typeface="Lucida Console"/>
              </a:rPr>
              <a:t>TagPrefix</a:t>
            </a:r>
            <a:r>
              <a:rPr lang="en-US" sz="1600" dirty="0" smtClean="0">
                <a:solidFill>
                  <a:srgbClr val="0000FF"/>
                </a:solidFill>
                <a:latin typeface="Lucida Console"/>
              </a:rPr>
              <a:t>="</a:t>
            </a:r>
            <a:r>
              <a:rPr lang="en-US" sz="1600" dirty="0" err="1" smtClean="0">
                <a:solidFill>
                  <a:srgbClr val="0000FF"/>
                </a:solidFill>
                <a:latin typeface="Lucida Console"/>
              </a:rPr>
              <a:t>wssuc</a:t>
            </a:r>
            <a:r>
              <a:rPr lang="en-US" sz="1600" dirty="0" smtClean="0">
                <a:solidFill>
                  <a:srgbClr val="0000FF"/>
                </a:solidFill>
                <a:latin typeface="Lucida Console"/>
              </a:rPr>
              <a:t>" </a:t>
            </a:r>
            <a:r>
              <a:rPr lang="en-US" sz="1600" dirty="0" err="1" smtClean="0">
                <a:solidFill>
                  <a:srgbClr val="FF0000"/>
                </a:solidFill>
                <a:latin typeface="Lucida Console"/>
              </a:rPr>
              <a:t>TagName</a:t>
            </a:r>
            <a:r>
              <a:rPr lang="en-US" sz="1600" dirty="0" smtClean="0">
                <a:solidFill>
                  <a:srgbClr val="0000FF"/>
                </a:solidFill>
                <a:latin typeface="Lucida Console"/>
              </a:rPr>
              <a:t>="</a:t>
            </a:r>
            <a:r>
              <a:rPr lang="en-US" sz="1600" dirty="0" err="1" smtClean="0">
                <a:solidFill>
                  <a:srgbClr val="0000FF"/>
                </a:solidFill>
                <a:latin typeface="Lucida Console"/>
              </a:rPr>
              <a:t>InputFormControl</a:t>
            </a:r>
            <a:r>
              <a:rPr lang="en-US" sz="1600" dirty="0" smtClean="0">
                <a:solidFill>
                  <a:srgbClr val="0000FF"/>
                </a:solidFill>
                <a:latin typeface="Lucida Console"/>
              </a:rPr>
              <a:t>" </a:t>
            </a:r>
            <a:endParaRPr lang="en-US" sz="1100" dirty="0" smtClean="0">
              <a:latin typeface="Calibri"/>
              <a:ea typeface="Calibri"/>
              <a:cs typeface="Times New Roman"/>
            </a:endParaRPr>
          </a:p>
          <a:p>
            <a:pPr>
              <a:lnSpc>
                <a:spcPct val="115000"/>
              </a:lnSpc>
            </a:pPr>
            <a:r>
              <a:rPr lang="en-US" sz="1600" dirty="0" smtClean="0">
                <a:solidFill>
                  <a:srgbClr val="0000FF"/>
                </a:solidFill>
                <a:latin typeface="Lucida Console"/>
              </a:rPr>
              <a:t>             </a:t>
            </a:r>
            <a:r>
              <a:rPr lang="en-US" sz="1600" dirty="0" err="1" smtClean="0">
                <a:solidFill>
                  <a:srgbClr val="FF0000"/>
                </a:solidFill>
                <a:latin typeface="Lucida Console"/>
              </a:rPr>
              <a:t>Src</a:t>
            </a:r>
            <a:r>
              <a:rPr lang="en-US" sz="1600" dirty="0" smtClean="0">
                <a:solidFill>
                  <a:srgbClr val="0000FF"/>
                </a:solidFill>
                <a:latin typeface="Lucida Console"/>
              </a:rPr>
              <a:t>="/_</a:t>
            </a:r>
            <a:r>
              <a:rPr lang="en-US" sz="1600" dirty="0" err="1" smtClean="0">
                <a:solidFill>
                  <a:srgbClr val="0000FF"/>
                </a:solidFill>
                <a:latin typeface="Lucida Console"/>
              </a:rPr>
              <a:t>controltemplates</a:t>
            </a:r>
            <a:r>
              <a:rPr lang="en-US" sz="1600" dirty="0" smtClean="0">
                <a:solidFill>
                  <a:srgbClr val="0000FF"/>
                </a:solidFill>
                <a:latin typeface="Lucida Console"/>
              </a:rPr>
              <a:t>/InputFormControl.ascx" </a:t>
            </a:r>
            <a:r>
              <a:rPr lang="en-US" sz="1600" dirty="0" smtClean="0">
                <a:solidFill>
                  <a:srgbClr val="0000FF"/>
                </a:solidFill>
                <a:highlight>
                  <a:srgbClr val="FFFF00"/>
                </a:highlight>
                <a:latin typeface="Lucida Console"/>
              </a:rPr>
              <a:t>%&gt;</a:t>
            </a:r>
            <a:endParaRPr lang="en-US" sz="1100" dirty="0" smtClean="0">
              <a:latin typeface="Calibri"/>
              <a:ea typeface="Calibri"/>
              <a:cs typeface="Times New Roman"/>
            </a:endParaRPr>
          </a:p>
          <a:p>
            <a:pPr>
              <a:lnSpc>
                <a:spcPct val="115000"/>
              </a:lnSpc>
            </a:pPr>
            <a:r>
              <a:rPr lang="en-US" sz="1600" dirty="0" smtClean="0">
                <a:solidFill>
                  <a:srgbClr val="0000FF"/>
                </a:solidFill>
                <a:highlight>
                  <a:srgbClr val="FFFF00"/>
                </a:highlight>
                <a:latin typeface="Lucida Console"/>
              </a:rPr>
              <a:t>&lt;%</a:t>
            </a:r>
            <a:r>
              <a:rPr lang="en-US" sz="1600" dirty="0" smtClean="0">
                <a:solidFill>
                  <a:srgbClr val="0000FF"/>
                </a:solidFill>
                <a:latin typeface="Lucida Console"/>
              </a:rPr>
              <a:t>@ </a:t>
            </a:r>
            <a:r>
              <a:rPr lang="en-US" sz="1600" dirty="0" smtClean="0">
                <a:solidFill>
                  <a:srgbClr val="A31515"/>
                </a:solidFill>
                <a:latin typeface="Lucida Console"/>
              </a:rPr>
              <a:t>Register </a:t>
            </a:r>
            <a:r>
              <a:rPr lang="en-US" sz="1600" dirty="0" err="1" smtClean="0">
                <a:solidFill>
                  <a:srgbClr val="FF0000"/>
                </a:solidFill>
                <a:latin typeface="Lucida Console"/>
              </a:rPr>
              <a:t>TagPrefix</a:t>
            </a:r>
            <a:r>
              <a:rPr lang="en-US" sz="1600" dirty="0" smtClean="0">
                <a:solidFill>
                  <a:srgbClr val="0000FF"/>
                </a:solidFill>
                <a:latin typeface="Lucida Console"/>
              </a:rPr>
              <a:t>="</a:t>
            </a:r>
            <a:r>
              <a:rPr lang="en-US" sz="1600" dirty="0" err="1" smtClean="0">
                <a:solidFill>
                  <a:srgbClr val="0000FF"/>
                </a:solidFill>
                <a:latin typeface="Lucida Console"/>
              </a:rPr>
              <a:t>wssuc</a:t>
            </a:r>
            <a:r>
              <a:rPr lang="en-US" sz="1600" dirty="0" smtClean="0">
                <a:solidFill>
                  <a:srgbClr val="0000FF"/>
                </a:solidFill>
                <a:latin typeface="Lucida Console"/>
              </a:rPr>
              <a:t>" </a:t>
            </a:r>
            <a:r>
              <a:rPr lang="en-US" sz="1600" dirty="0" err="1" smtClean="0">
                <a:solidFill>
                  <a:srgbClr val="FF0000"/>
                </a:solidFill>
                <a:latin typeface="Lucida Console"/>
              </a:rPr>
              <a:t>TagName</a:t>
            </a:r>
            <a:r>
              <a:rPr lang="en-US" sz="1600" dirty="0" smtClean="0">
                <a:solidFill>
                  <a:srgbClr val="0000FF"/>
                </a:solidFill>
                <a:latin typeface="Lucida Console"/>
              </a:rPr>
              <a:t>="</a:t>
            </a:r>
            <a:r>
              <a:rPr lang="en-US" sz="1600" dirty="0" err="1" smtClean="0">
                <a:solidFill>
                  <a:srgbClr val="0000FF"/>
                </a:solidFill>
                <a:latin typeface="Lucida Console"/>
              </a:rPr>
              <a:t>ButtonSection</a:t>
            </a:r>
            <a:r>
              <a:rPr lang="en-US" sz="1600" dirty="0" smtClean="0">
                <a:solidFill>
                  <a:srgbClr val="0000FF"/>
                </a:solidFill>
                <a:latin typeface="Lucida Console"/>
              </a:rPr>
              <a:t>" </a:t>
            </a:r>
            <a:endParaRPr lang="en-US" sz="1100" dirty="0" smtClean="0">
              <a:latin typeface="Calibri"/>
              <a:ea typeface="Calibri"/>
              <a:cs typeface="Times New Roman"/>
            </a:endParaRPr>
          </a:p>
          <a:p>
            <a:pPr>
              <a:lnSpc>
                <a:spcPct val="115000"/>
              </a:lnSpc>
            </a:pPr>
            <a:r>
              <a:rPr lang="en-US" sz="1600" dirty="0" smtClean="0">
                <a:solidFill>
                  <a:srgbClr val="0000FF"/>
                </a:solidFill>
                <a:latin typeface="Lucida Console"/>
              </a:rPr>
              <a:t>             </a:t>
            </a:r>
            <a:r>
              <a:rPr lang="en-US" sz="1600" dirty="0" err="1" smtClean="0">
                <a:solidFill>
                  <a:srgbClr val="FF0000"/>
                </a:solidFill>
                <a:latin typeface="Lucida Console"/>
              </a:rPr>
              <a:t>Src</a:t>
            </a:r>
            <a:r>
              <a:rPr lang="en-US" sz="1600" dirty="0" smtClean="0">
                <a:solidFill>
                  <a:srgbClr val="0000FF"/>
                </a:solidFill>
                <a:latin typeface="Lucida Console"/>
              </a:rPr>
              <a:t>="/_</a:t>
            </a:r>
            <a:r>
              <a:rPr lang="en-US" sz="1600" dirty="0" err="1" smtClean="0">
                <a:solidFill>
                  <a:srgbClr val="0000FF"/>
                </a:solidFill>
                <a:latin typeface="Lucida Console"/>
              </a:rPr>
              <a:t>controltemplates</a:t>
            </a:r>
            <a:r>
              <a:rPr lang="en-US" sz="1600" dirty="0" smtClean="0">
                <a:solidFill>
                  <a:srgbClr val="0000FF"/>
                </a:solidFill>
                <a:latin typeface="Lucida Console"/>
              </a:rPr>
              <a:t>/ButtonSection.ascx" </a:t>
            </a:r>
            <a:r>
              <a:rPr lang="en-US" sz="1600" dirty="0" smtClean="0">
                <a:solidFill>
                  <a:srgbClr val="0000FF"/>
                </a:solidFill>
                <a:highlight>
                  <a:srgbClr val="FFFF00"/>
                </a:highlight>
                <a:latin typeface="Lucida Console"/>
              </a:rPr>
              <a:t>%&gt;</a:t>
            </a:r>
            <a:endParaRPr lang="en-US" sz="1100" dirty="0" smtClean="0">
              <a:latin typeface="Calibri"/>
              <a:ea typeface="Calibri"/>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WSS Layout User Controls</a:t>
            </a:r>
            <a:endParaRPr lang="en-US" dirty="0"/>
          </a:p>
        </p:txBody>
      </p:sp>
      <p:sp>
        <p:nvSpPr>
          <p:cNvPr id="4" name="Rectangle 3"/>
          <p:cNvSpPr/>
          <p:nvPr/>
        </p:nvSpPr>
        <p:spPr>
          <a:xfrm>
            <a:off x="381000" y="1443841"/>
            <a:ext cx="8382000" cy="2031325"/>
          </a:xfrm>
          <a:prstGeom prst="rect">
            <a:avLst/>
          </a:prstGeom>
          <a:ln>
            <a:solidFill>
              <a:schemeClr val="tx1"/>
            </a:solidFill>
          </a:ln>
        </p:spPr>
        <p:txBody>
          <a:bodyPr wrap="square">
            <a:spAutoFit/>
          </a:bodyPr>
          <a:lstStyle/>
          <a:p>
            <a:r>
              <a:rPr lang="en-US" sz="1400" dirty="0" smtClean="0">
                <a:solidFill>
                  <a:srgbClr val="0000FF"/>
                </a:solidFill>
                <a:latin typeface="Lucida Console" pitchFamily="49" charset="0"/>
              </a:rPr>
              <a:t>&lt;</a:t>
            </a:r>
            <a:r>
              <a:rPr lang="en-US" sz="1400" dirty="0" err="1" smtClean="0">
                <a:solidFill>
                  <a:srgbClr val="A31515"/>
                </a:solidFill>
                <a:latin typeface="Lucida Console" pitchFamily="49" charset="0"/>
              </a:rPr>
              <a:t>wssuc</a:t>
            </a:r>
            <a:r>
              <a:rPr lang="en-US" sz="1400" dirty="0" err="1" smtClean="0">
                <a:solidFill>
                  <a:srgbClr val="0000FF"/>
                </a:solidFill>
                <a:latin typeface="Lucida Console" pitchFamily="49" charset="0"/>
              </a:rPr>
              <a:t>:</a:t>
            </a:r>
            <a:r>
              <a:rPr lang="en-US" sz="1400" dirty="0" err="1" smtClean="0">
                <a:solidFill>
                  <a:srgbClr val="A31515"/>
                </a:solidFill>
                <a:latin typeface="Lucida Console" pitchFamily="49" charset="0"/>
              </a:rPr>
              <a:t>InputFormSection</a:t>
            </a:r>
            <a:r>
              <a:rPr lang="en-US" sz="1400" dirty="0" smtClean="0">
                <a:solidFill>
                  <a:srgbClr val="A31515"/>
                </a:solidFill>
                <a:latin typeface="Lucida Console" pitchFamily="49" charset="0"/>
              </a:rPr>
              <a:t> </a:t>
            </a:r>
            <a:r>
              <a:rPr lang="en-US" sz="1400" dirty="0" smtClean="0">
                <a:solidFill>
                  <a:srgbClr val="FF0000"/>
                </a:solidFill>
                <a:latin typeface="Lucida Console" pitchFamily="49" charset="0"/>
              </a:rPr>
              <a:t>Title</a:t>
            </a:r>
            <a:r>
              <a:rPr lang="en-US" sz="1400" dirty="0" smtClean="0">
                <a:solidFill>
                  <a:srgbClr val="0000FF"/>
                </a:solidFill>
                <a:latin typeface="Lucida Console" pitchFamily="49" charset="0"/>
              </a:rPr>
              <a:t>="Custom Data" </a:t>
            </a:r>
            <a:r>
              <a:rPr lang="en-US" sz="1400" dirty="0" smtClean="0">
                <a:solidFill>
                  <a:srgbClr val="FF0000"/>
                </a:solidFill>
                <a:latin typeface="Lucida Console" pitchFamily="49" charset="0"/>
              </a:rPr>
              <a:t>Description</a:t>
            </a:r>
            <a:r>
              <a:rPr lang="en-US" sz="1400" dirty="0" smtClean="0">
                <a:solidFill>
                  <a:srgbClr val="0000FF"/>
                </a:solidFill>
                <a:latin typeface="Lucida Console" pitchFamily="49" charset="0"/>
              </a:rPr>
              <a:t>=“...” </a:t>
            </a:r>
            <a:r>
              <a:rPr lang="en-US" sz="1400" dirty="0" err="1" smtClean="0">
                <a:solidFill>
                  <a:srgbClr val="FF0000"/>
                </a:solidFill>
                <a:latin typeface="Lucida Console" pitchFamily="49" charset="0"/>
              </a:rPr>
              <a:t>runat</a:t>
            </a:r>
            <a:r>
              <a:rPr lang="en-US" sz="1400" dirty="0" smtClean="0">
                <a:solidFill>
                  <a:srgbClr val="0000FF"/>
                </a:solidFill>
                <a:latin typeface="Lucida Console" pitchFamily="49" charset="0"/>
              </a:rPr>
              <a:t>="server"&gt;</a:t>
            </a:r>
          </a:p>
          <a:p>
            <a:r>
              <a:rPr lang="en-US" sz="1400" dirty="0" smtClean="0">
                <a:solidFill>
                  <a:srgbClr val="0000FF"/>
                </a:solidFill>
                <a:latin typeface="Lucida Console" pitchFamily="49" charset="0"/>
              </a:rPr>
              <a:t>  &lt;</a:t>
            </a:r>
            <a:r>
              <a:rPr lang="en-US" sz="1400" dirty="0" err="1" smtClean="0">
                <a:solidFill>
                  <a:srgbClr val="A31515"/>
                </a:solidFill>
                <a:latin typeface="Lucida Console" pitchFamily="49" charset="0"/>
              </a:rPr>
              <a:t>template_inputformcontrols</a:t>
            </a:r>
            <a:r>
              <a:rPr lang="en-US" sz="1400" dirty="0" smtClean="0">
                <a:solidFill>
                  <a:srgbClr val="0000FF"/>
                </a:solidFill>
                <a:latin typeface="Lucida Console" pitchFamily="49" charset="0"/>
              </a:rPr>
              <a:t>&gt;</a:t>
            </a:r>
          </a:p>
          <a:p>
            <a:r>
              <a:rPr lang="en-US" sz="1400" dirty="0" smtClean="0">
                <a:solidFill>
                  <a:srgbClr val="0000FF"/>
                </a:solidFill>
                <a:latin typeface="Lucida Console" pitchFamily="49" charset="0"/>
              </a:rPr>
              <a:t>    &lt;</a:t>
            </a:r>
            <a:r>
              <a:rPr lang="en-US" sz="1400" dirty="0" err="1" smtClean="0">
                <a:solidFill>
                  <a:srgbClr val="A31515"/>
                </a:solidFill>
                <a:latin typeface="Lucida Console" pitchFamily="49" charset="0"/>
              </a:rPr>
              <a:t>wssuc</a:t>
            </a:r>
            <a:r>
              <a:rPr lang="en-US" sz="1400" dirty="0" err="1" smtClean="0">
                <a:solidFill>
                  <a:srgbClr val="0000FF"/>
                </a:solidFill>
                <a:latin typeface="Lucida Console" pitchFamily="49" charset="0"/>
              </a:rPr>
              <a:t>:</a:t>
            </a:r>
            <a:r>
              <a:rPr lang="en-US" sz="1400" dirty="0" err="1" smtClean="0">
                <a:solidFill>
                  <a:srgbClr val="A31515"/>
                </a:solidFill>
                <a:latin typeface="Lucida Console" pitchFamily="49" charset="0"/>
              </a:rPr>
              <a:t>InputFormControl</a:t>
            </a:r>
            <a:r>
              <a:rPr lang="en-US" sz="1400" dirty="0" smtClean="0">
                <a:solidFill>
                  <a:srgbClr val="A31515"/>
                </a:solidFill>
                <a:latin typeface="Lucida Console" pitchFamily="49" charset="0"/>
              </a:rPr>
              <a:t> </a:t>
            </a:r>
            <a:r>
              <a:rPr lang="en-US" sz="1400" dirty="0" err="1" smtClean="0">
                <a:solidFill>
                  <a:srgbClr val="FF0000"/>
                </a:solidFill>
                <a:latin typeface="Lucida Console" pitchFamily="49" charset="0"/>
              </a:rPr>
              <a:t>LabelText</a:t>
            </a:r>
            <a:r>
              <a:rPr lang="en-US" sz="1400" dirty="0" smtClean="0">
                <a:solidFill>
                  <a:srgbClr val="0000FF"/>
                </a:solidFill>
                <a:latin typeface="Lucida Console" pitchFamily="49" charset="0"/>
              </a:rPr>
              <a:t>="Custom Data:" </a:t>
            </a:r>
            <a:r>
              <a:rPr lang="en-US" sz="1400" dirty="0" err="1" smtClean="0">
                <a:solidFill>
                  <a:srgbClr val="FF0000"/>
                </a:solidFill>
                <a:latin typeface="Lucida Console" pitchFamily="49" charset="0"/>
              </a:rPr>
              <a:t>runat</a:t>
            </a:r>
            <a:r>
              <a:rPr lang="en-US" sz="1400" dirty="0" smtClean="0">
                <a:solidFill>
                  <a:srgbClr val="0000FF"/>
                </a:solidFill>
                <a:latin typeface="Lucida Console" pitchFamily="49" charset="0"/>
              </a:rPr>
              <a:t>="server"&gt;</a:t>
            </a:r>
          </a:p>
          <a:p>
            <a:r>
              <a:rPr lang="en-US" sz="1400" dirty="0" smtClean="0">
                <a:solidFill>
                  <a:srgbClr val="0000FF"/>
                </a:solidFill>
                <a:latin typeface="Lucida Console" pitchFamily="49" charset="0"/>
              </a:rPr>
              <a:t>      &lt;</a:t>
            </a:r>
            <a:r>
              <a:rPr lang="en-US" sz="1400" dirty="0" err="1" smtClean="0">
                <a:solidFill>
                  <a:srgbClr val="A31515"/>
                </a:solidFill>
                <a:latin typeface="Lucida Console" pitchFamily="49" charset="0"/>
              </a:rPr>
              <a:t>Template_Control</a:t>
            </a:r>
            <a:r>
              <a:rPr lang="en-US" sz="1400" dirty="0" smtClean="0">
                <a:solidFill>
                  <a:srgbClr val="0000FF"/>
                </a:solidFill>
                <a:latin typeface="Lucida Console" pitchFamily="49" charset="0"/>
              </a:rPr>
              <a:t>&gt;</a:t>
            </a:r>
          </a:p>
          <a:p>
            <a:r>
              <a:rPr lang="en-US" sz="1400" dirty="0" smtClean="0">
                <a:solidFill>
                  <a:srgbClr val="0000FF"/>
                </a:solidFill>
                <a:latin typeface="Lucida Console" pitchFamily="49" charset="0"/>
              </a:rPr>
              <a:t>        &lt;</a:t>
            </a:r>
            <a:r>
              <a:rPr lang="en-US" sz="1400" dirty="0" err="1" smtClean="0">
                <a:solidFill>
                  <a:srgbClr val="A31515"/>
                </a:solidFill>
                <a:latin typeface="Lucida Console" pitchFamily="49" charset="0"/>
              </a:rPr>
              <a:t>asp</a:t>
            </a:r>
            <a:r>
              <a:rPr lang="en-US" sz="1400" dirty="0" err="1" smtClean="0">
                <a:solidFill>
                  <a:srgbClr val="0000FF"/>
                </a:solidFill>
                <a:latin typeface="Lucida Console" pitchFamily="49" charset="0"/>
              </a:rPr>
              <a:t>:</a:t>
            </a:r>
            <a:r>
              <a:rPr lang="en-US" sz="1400" dirty="0" err="1" smtClean="0">
                <a:solidFill>
                  <a:srgbClr val="A31515"/>
                </a:solidFill>
                <a:latin typeface="Lucida Console" pitchFamily="49" charset="0"/>
              </a:rPr>
              <a:t>Label</a:t>
            </a:r>
            <a:r>
              <a:rPr lang="en-US" sz="1400" dirty="0" smtClean="0">
                <a:solidFill>
                  <a:srgbClr val="A31515"/>
                </a:solidFill>
                <a:latin typeface="Lucida Console" pitchFamily="49" charset="0"/>
              </a:rPr>
              <a:t> </a:t>
            </a:r>
            <a:r>
              <a:rPr lang="en-US" sz="1400" dirty="0" smtClean="0">
                <a:solidFill>
                  <a:srgbClr val="FF0000"/>
                </a:solidFill>
                <a:latin typeface="Lucida Console" pitchFamily="49" charset="0"/>
              </a:rPr>
              <a:t>ID</a:t>
            </a:r>
            <a:r>
              <a:rPr lang="en-US" sz="1400" dirty="0" smtClean="0">
                <a:solidFill>
                  <a:srgbClr val="0000FF"/>
                </a:solidFill>
                <a:latin typeface="Lucida Console" pitchFamily="49" charset="0"/>
              </a:rPr>
              <a:t>="</a:t>
            </a:r>
            <a:r>
              <a:rPr lang="en-US" sz="1400" dirty="0" err="1" smtClean="0">
                <a:solidFill>
                  <a:srgbClr val="0000FF"/>
                </a:solidFill>
                <a:latin typeface="Lucida Console" pitchFamily="49" charset="0"/>
              </a:rPr>
              <a:t>lblCustomData</a:t>
            </a:r>
            <a:r>
              <a:rPr lang="en-US" sz="1400" dirty="0" smtClean="0">
                <a:solidFill>
                  <a:srgbClr val="0000FF"/>
                </a:solidFill>
                <a:latin typeface="Lucida Console" pitchFamily="49" charset="0"/>
              </a:rPr>
              <a:t>" </a:t>
            </a:r>
            <a:r>
              <a:rPr lang="en-US" sz="1400" dirty="0" err="1" smtClean="0">
                <a:solidFill>
                  <a:srgbClr val="FF0000"/>
                </a:solidFill>
                <a:latin typeface="Lucida Console" pitchFamily="49" charset="0"/>
              </a:rPr>
              <a:t>runat</a:t>
            </a:r>
            <a:r>
              <a:rPr lang="en-US" sz="1400" dirty="0" smtClean="0">
                <a:solidFill>
                  <a:srgbClr val="0000FF"/>
                </a:solidFill>
                <a:latin typeface="Lucida Console" pitchFamily="49" charset="0"/>
              </a:rPr>
              <a:t>="server" /&gt;</a:t>
            </a:r>
          </a:p>
          <a:p>
            <a:r>
              <a:rPr lang="en-US" sz="1400" dirty="0" smtClean="0">
                <a:solidFill>
                  <a:srgbClr val="0000FF"/>
                </a:solidFill>
                <a:latin typeface="Lucida Console" pitchFamily="49" charset="0"/>
              </a:rPr>
              <a:t>      &lt;/</a:t>
            </a:r>
            <a:r>
              <a:rPr lang="en-US" sz="1400" dirty="0" err="1" smtClean="0">
                <a:solidFill>
                  <a:srgbClr val="A31515"/>
                </a:solidFill>
                <a:latin typeface="Lucida Console" pitchFamily="49" charset="0"/>
              </a:rPr>
              <a:t>Template_Control</a:t>
            </a:r>
            <a:r>
              <a:rPr lang="en-US" sz="1400" dirty="0" smtClean="0">
                <a:solidFill>
                  <a:srgbClr val="0000FF"/>
                </a:solidFill>
                <a:latin typeface="Lucida Console" pitchFamily="49" charset="0"/>
              </a:rPr>
              <a:t>&gt;</a:t>
            </a:r>
          </a:p>
          <a:p>
            <a:r>
              <a:rPr lang="en-US" sz="1400" dirty="0" smtClean="0">
                <a:solidFill>
                  <a:srgbClr val="0000FF"/>
                </a:solidFill>
                <a:latin typeface="Lucida Console" pitchFamily="49" charset="0"/>
              </a:rPr>
              <a:t>    &lt;/</a:t>
            </a:r>
            <a:r>
              <a:rPr lang="en-US" sz="1400" dirty="0" err="1" smtClean="0">
                <a:solidFill>
                  <a:srgbClr val="A31515"/>
                </a:solidFill>
                <a:latin typeface="Lucida Console" pitchFamily="49" charset="0"/>
              </a:rPr>
              <a:t>wssuc</a:t>
            </a:r>
            <a:r>
              <a:rPr lang="en-US" sz="1400" dirty="0" err="1" smtClean="0">
                <a:solidFill>
                  <a:srgbClr val="0000FF"/>
                </a:solidFill>
                <a:latin typeface="Lucida Console" pitchFamily="49" charset="0"/>
              </a:rPr>
              <a:t>:</a:t>
            </a:r>
            <a:r>
              <a:rPr lang="en-US" sz="1400" dirty="0" err="1" smtClean="0">
                <a:solidFill>
                  <a:srgbClr val="A31515"/>
                </a:solidFill>
                <a:latin typeface="Lucida Console" pitchFamily="49" charset="0"/>
              </a:rPr>
              <a:t>InputFormControl</a:t>
            </a:r>
            <a:r>
              <a:rPr lang="en-US" sz="1400" dirty="0" smtClean="0">
                <a:solidFill>
                  <a:srgbClr val="0000FF"/>
                </a:solidFill>
                <a:latin typeface="Lucida Console" pitchFamily="49" charset="0"/>
              </a:rPr>
              <a:t>&gt;</a:t>
            </a:r>
          </a:p>
          <a:p>
            <a:r>
              <a:rPr lang="en-US" sz="1400" dirty="0" smtClean="0">
                <a:solidFill>
                  <a:srgbClr val="0000FF"/>
                </a:solidFill>
                <a:latin typeface="Lucida Console" pitchFamily="49" charset="0"/>
              </a:rPr>
              <a:t>  &lt;/</a:t>
            </a:r>
            <a:r>
              <a:rPr lang="en-US" sz="1400" dirty="0" err="1" smtClean="0">
                <a:solidFill>
                  <a:srgbClr val="A31515"/>
                </a:solidFill>
                <a:latin typeface="Lucida Console" pitchFamily="49" charset="0"/>
              </a:rPr>
              <a:t>template_inputformcontrols</a:t>
            </a:r>
            <a:r>
              <a:rPr lang="en-US" sz="1400" dirty="0" smtClean="0">
                <a:solidFill>
                  <a:srgbClr val="0000FF"/>
                </a:solidFill>
                <a:latin typeface="Lucida Console" pitchFamily="49" charset="0"/>
              </a:rPr>
              <a:t>&gt;</a:t>
            </a:r>
          </a:p>
          <a:p>
            <a:r>
              <a:rPr lang="en-US" sz="1400" dirty="0" smtClean="0">
                <a:solidFill>
                  <a:srgbClr val="0000FF"/>
                </a:solidFill>
                <a:latin typeface="Lucida Console" pitchFamily="49" charset="0"/>
              </a:rPr>
              <a:t>&lt;/</a:t>
            </a:r>
            <a:r>
              <a:rPr lang="en-US" sz="1400" dirty="0" err="1" smtClean="0">
                <a:solidFill>
                  <a:srgbClr val="A31515"/>
                </a:solidFill>
                <a:latin typeface="Lucida Console" pitchFamily="49" charset="0"/>
              </a:rPr>
              <a:t>wssuc</a:t>
            </a:r>
            <a:r>
              <a:rPr lang="en-US" sz="1400" dirty="0" err="1" smtClean="0">
                <a:solidFill>
                  <a:srgbClr val="0000FF"/>
                </a:solidFill>
                <a:latin typeface="Lucida Console" pitchFamily="49" charset="0"/>
              </a:rPr>
              <a:t>:</a:t>
            </a:r>
            <a:r>
              <a:rPr lang="en-US" sz="1400" dirty="0" err="1" smtClean="0">
                <a:solidFill>
                  <a:srgbClr val="A31515"/>
                </a:solidFill>
                <a:latin typeface="Lucida Console" pitchFamily="49" charset="0"/>
              </a:rPr>
              <a:t>InputFormSection</a:t>
            </a:r>
            <a:r>
              <a:rPr lang="en-US" sz="1400" dirty="0" smtClean="0">
                <a:solidFill>
                  <a:srgbClr val="0000FF"/>
                </a:solidFill>
                <a:latin typeface="Lucida Console" pitchFamily="49" charset="0"/>
              </a:rPr>
              <a:t>&gt;</a:t>
            </a:r>
            <a:endParaRPr lang="en-US" sz="1400" dirty="0">
              <a:latin typeface="Lucida Console" pitchFamily="49" charset="0"/>
            </a:endParaRPr>
          </a:p>
        </p:txBody>
      </p:sp>
      <p:pic>
        <p:nvPicPr>
          <p:cNvPr id="5125" name="Picture 5"/>
          <p:cNvPicPr>
            <a:picLocks noChangeAspect="1" noChangeArrowheads="1"/>
          </p:cNvPicPr>
          <p:nvPr/>
        </p:nvPicPr>
        <p:blipFill>
          <a:blip r:embed="rId2" cstate="print"/>
          <a:srcRect/>
          <a:stretch>
            <a:fillRect/>
          </a:stretch>
        </p:blipFill>
        <p:spPr bwMode="auto">
          <a:xfrm>
            <a:off x="1524000" y="4572000"/>
            <a:ext cx="5895975" cy="75247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WSS Layout User Controls</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1600200" y="5562600"/>
            <a:ext cx="5915025" cy="466725"/>
          </a:xfrm>
          <a:prstGeom prst="rect">
            <a:avLst/>
          </a:prstGeom>
          <a:noFill/>
          <a:ln w="9525">
            <a:noFill/>
            <a:miter lim="800000"/>
            <a:headEnd/>
            <a:tailEnd/>
          </a:ln>
          <a:effectLst/>
        </p:spPr>
      </p:pic>
      <p:sp>
        <p:nvSpPr>
          <p:cNvPr id="5" name="Rectangle 4"/>
          <p:cNvSpPr/>
          <p:nvPr/>
        </p:nvSpPr>
        <p:spPr>
          <a:xfrm>
            <a:off x="304800" y="1295400"/>
            <a:ext cx="8458200" cy="3754874"/>
          </a:xfrm>
          <a:prstGeom prst="rect">
            <a:avLst/>
          </a:prstGeom>
          <a:ln>
            <a:solidFill>
              <a:schemeClr val="tx1"/>
            </a:solidFill>
          </a:ln>
        </p:spPr>
        <p:txBody>
          <a:bodyPr wrap="square">
            <a:spAutoFit/>
          </a:bodyPr>
          <a:lstStyle/>
          <a:p>
            <a:r>
              <a:rPr lang="en-US" sz="1400" dirty="0" smtClean="0">
                <a:solidFill>
                  <a:srgbClr val="0000FF"/>
                </a:solidFill>
                <a:latin typeface="Lucida Console" pitchFamily="49" charset="0"/>
              </a:rPr>
              <a:t>&lt;</a:t>
            </a:r>
            <a:r>
              <a:rPr lang="en-US" sz="1400" dirty="0" err="1" smtClean="0">
                <a:solidFill>
                  <a:srgbClr val="A31515"/>
                </a:solidFill>
                <a:latin typeface="Lucida Console" pitchFamily="49" charset="0"/>
              </a:rPr>
              <a:t>wssuc</a:t>
            </a:r>
            <a:r>
              <a:rPr lang="en-US" sz="1400" dirty="0" err="1" smtClean="0">
                <a:solidFill>
                  <a:srgbClr val="0000FF"/>
                </a:solidFill>
                <a:latin typeface="Lucida Console" pitchFamily="49" charset="0"/>
              </a:rPr>
              <a:t>:</a:t>
            </a:r>
            <a:r>
              <a:rPr lang="en-US" sz="1400" dirty="0" err="1" smtClean="0">
                <a:solidFill>
                  <a:srgbClr val="A31515"/>
                </a:solidFill>
                <a:latin typeface="Lucida Console" pitchFamily="49" charset="0"/>
              </a:rPr>
              <a:t>ButtonSection</a:t>
            </a:r>
            <a:r>
              <a:rPr lang="en-US" sz="1400" dirty="0" smtClean="0">
                <a:solidFill>
                  <a:srgbClr val="A31515"/>
                </a:solidFill>
                <a:latin typeface="Lucida Console" pitchFamily="49" charset="0"/>
              </a:rPr>
              <a:t> </a:t>
            </a:r>
            <a:r>
              <a:rPr lang="en-US" sz="1400" dirty="0" err="1" smtClean="0">
                <a:solidFill>
                  <a:srgbClr val="FF0000"/>
                </a:solidFill>
                <a:latin typeface="Lucida Console" pitchFamily="49" charset="0"/>
              </a:rPr>
              <a:t>runat</a:t>
            </a:r>
            <a:r>
              <a:rPr lang="en-US" sz="1400" dirty="0" smtClean="0">
                <a:solidFill>
                  <a:srgbClr val="0000FF"/>
                </a:solidFill>
                <a:latin typeface="Lucida Console" pitchFamily="49" charset="0"/>
              </a:rPr>
              <a:t>="server" </a:t>
            </a:r>
            <a:r>
              <a:rPr lang="en-US" sz="1400" dirty="0" err="1" smtClean="0">
                <a:solidFill>
                  <a:srgbClr val="FF0000"/>
                </a:solidFill>
                <a:latin typeface="Lucida Console" pitchFamily="49" charset="0"/>
              </a:rPr>
              <a:t>ShowStandardCancelButton</a:t>
            </a:r>
            <a:r>
              <a:rPr lang="en-US" sz="1400" dirty="0" smtClean="0">
                <a:solidFill>
                  <a:srgbClr val="0000FF"/>
                </a:solidFill>
                <a:latin typeface="Lucida Console" pitchFamily="49" charset="0"/>
              </a:rPr>
              <a:t>="false"&gt;</a:t>
            </a:r>
          </a:p>
          <a:p>
            <a:r>
              <a:rPr lang="en-US" sz="1400" dirty="0" smtClean="0">
                <a:solidFill>
                  <a:srgbClr val="0000FF"/>
                </a:solidFill>
                <a:latin typeface="Lucida Console" pitchFamily="49" charset="0"/>
              </a:rPr>
              <a:t>  &lt;</a:t>
            </a:r>
            <a:r>
              <a:rPr lang="en-US" sz="1400" dirty="0" err="1" smtClean="0">
                <a:solidFill>
                  <a:srgbClr val="A31515"/>
                </a:solidFill>
                <a:latin typeface="Lucida Console" pitchFamily="49" charset="0"/>
              </a:rPr>
              <a:t>template_buttons</a:t>
            </a:r>
            <a:r>
              <a:rPr lang="en-US" sz="1400" dirty="0" smtClean="0">
                <a:solidFill>
                  <a:srgbClr val="0000FF"/>
                </a:solidFill>
                <a:latin typeface="Lucida Console" pitchFamily="49" charset="0"/>
              </a:rPr>
              <a:t>&gt;</a:t>
            </a:r>
          </a:p>
          <a:p>
            <a:r>
              <a:rPr lang="en-US" sz="1400" dirty="0" smtClean="0">
                <a:solidFill>
                  <a:srgbClr val="0000FF"/>
                </a:solidFill>
                <a:latin typeface="Lucida Console" pitchFamily="49" charset="0"/>
              </a:rPr>
              <a:t>    &lt;</a:t>
            </a:r>
            <a:r>
              <a:rPr lang="en-US" sz="1400" dirty="0" err="1" smtClean="0">
                <a:solidFill>
                  <a:srgbClr val="A31515"/>
                </a:solidFill>
                <a:latin typeface="Lucida Console" pitchFamily="49" charset="0"/>
              </a:rPr>
              <a:t>asp</a:t>
            </a:r>
            <a:r>
              <a:rPr lang="en-US" sz="1400" dirty="0" err="1" smtClean="0">
                <a:solidFill>
                  <a:srgbClr val="0000FF"/>
                </a:solidFill>
                <a:latin typeface="Lucida Console" pitchFamily="49" charset="0"/>
              </a:rPr>
              <a:t>:</a:t>
            </a:r>
            <a:r>
              <a:rPr lang="en-US" sz="1400" dirty="0" err="1" smtClean="0">
                <a:solidFill>
                  <a:srgbClr val="A31515"/>
                </a:solidFill>
                <a:latin typeface="Lucida Console" pitchFamily="49" charset="0"/>
              </a:rPr>
              <a:t>PlaceHolder</a:t>
            </a:r>
            <a:r>
              <a:rPr lang="en-US" sz="1400" dirty="0" smtClean="0">
                <a:solidFill>
                  <a:srgbClr val="A31515"/>
                </a:solidFill>
                <a:latin typeface="Lucida Console" pitchFamily="49" charset="0"/>
              </a:rPr>
              <a:t> </a:t>
            </a:r>
            <a:r>
              <a:rPr lang="en-US" sz="1400" dirty="0" err="1" smtClean="0">
                <a:solidFill>
                  <a:srgbClr val="FF0000"/>
                </a:solidFill>
                <a:latin typeface="Lucida Console" pitchFamily="49" charset="0"/>
              </a:rPr>
              <a:t>runat</a:t>
            </a:r>
            <a:r>
              <a:rPr lang="en-US" sz="1400" dirty="0" smtClean="0">
                <a:solidFill>
                  <a:srgbClr val="0000FF"/>
                </a:solidFill>
                <a:latin typeface="Lucida Console" pitchFamily="49" charset="0"/>
              </a:rPr>
              <a:t>="server"&gt;                </a:t>
            </a:r>
          </a:p>
          <a:p>
            <a:r>
              <a:rPr lang="en-US" sz="1400" dirty="0" smtClean="0">
                <a:solidFill>
                  <a:srgbClr val="0000FF"/>
                </a:solidFill>
                <a:latin typeface="Lucida Console" pitchFamily="49" charset="0"/>
              </a:rPr>
              <a:t>      &lt;</a:t>
            </a:r>
            <a:r>
              <a:rPr lang="en-US" sz="1400" dirty="0" err="1" smtClean="0">
                <a:solidFill>
                  <a:srgbClr val="A31515"/>
                </a:solidFill>
                <a:latin typeface="Lucida Console" pitchFamily="49" charset="0"/>
              </a:rPr>
              <a:t>asp</a:t>
            </a:r>
            <a:r>
              <a:rPr lang="en-US" sz="1400" dirty="0" err="1" smtClean="0">
                <a:solidFill>
                  <a:srgbClr val="0000FF"/>
                </a:solidFill>
                <a:latin typeface="Lucida Console" pitchFamily="49" charset="0"/>
              </a:rPr>
              <a:t>:</a:t>
            </a:r>
            <a:r>
              <a:rPr lang="en-US" sz="1400" dirty="0" err="1" smtClean="0">
                <a:solidFill>
                  <a:srgbClr val="A31515"/>
                </a:solidFill>
                <a:latin typeface="Lucida Console" pitchFamily="49" charset="0"/>
              </a:rPr>
              <a:t>Button</a:t>
            </a:r>
            <a:r>
              <a:rPr lang="en-US" sz="1400" dirty="0" smtClean="0">
                <a:solidFill>
                  <a:srgbClr val="A31515"/>
                </a:solidFill>
                <a:latin typeface="Lucida Console" pitchFamily="49" charset="0"/>
              </a:rPr>
              <a:t> </a:t>
            </a:r>
            <a:r>
              <a:rPr lang="en-US" sz="1400" dirty="0" smtClean="0">
                <a:solidFill>
                  <a:srgbClr val="FF0000"/>
                </a:solidFill>
                <a:latin typeface="Lucida Console" pitchFamily="49" charset="0"/>
              </a:rPr>
              <a:t>ID</a:t>
            </a:r>
            <a:r>
              <a:rPr lang="en-US" sz="1400" dirty="0" smtClean="0">
                <a:solidFill>
                  <a:srgbClr val="0000FF"/>
                </a:solidFill>
                <a:latin typeface="Lucida Console" pitchFamily="49" charset="0"/>
              </a:rPr>
              <a:t>="</a:t>
            </a:r>
            <a:r>
              <a:rPr lang="en-US" sz="1400" dirty="0" err="1" smtClean="0">
                <a:solidFill>
                  <a:srgbClr val="0000FF"/>
                </a:solidFill>
                <a:latin typeface="Lucida Console" pitchFamily="49" charset="0"/>
              </a:rPr>
              <a:t>btnApprove</a:t>
            </a:r>
            <a:r>
              <a:rPr lang="en-US" sz="1400" dirty="0" smtClean="0">
                <a:solidFill>
                  <a:srgbClr val="0000FF"/>
                </a:solidFill>
                <a:latin typeface="Lucida Console" pitchFamily="49" charset="0"/>
              </a:rPr>
              <a:t>" </a:t>
            </a:r>
            <a:r>
              <a:rPr lang="en-US" sz="1400" dirty="0" smtClean="0">
                <a:solidFill>
                  <a:srgbClr val="FF0000"/>
                </a:solidFill>
                <a:latin typeface="Lucida Console" pitchFamily="49" charset="0"/>
              </a:rPr>
              <a:t>Text</a:t>
            </a:r>
            <a:r>
              <a:rPr lang="en-US" sz="1400" dirty="0" smtClean="0">
                <a:solidFill>
                  <a:srgbClr val="0000FF"/>
                </a:solidFill>
                <a:latin typeface="Lucida Console" pitchFamily="49" charset="0"/>
              </a:rPr>
              <a:t>="Approve“ </a:t>
            </a:r>
            <a:r>
              <a:rPr lang="en-US" sz="1400" dirty="0" err="1" smtClean="0">
                <a:solidFill>
                  <a:srgbClr val="FF0000"/>
                </a:solidFill>
                <a:latin typeface="Lucida Console" pitchFamily="49" charset="0"/>
              </a:rPr>
              <a:t>UseSubmitBehavior</a:t>
            </a:r>
            <a:r>
              <a:rPr lang="en-US" sz="1400" dirty="0" smtClean="0">
                <a:solidFill>
                  <a:srgbClr val="0000FF"/>
                </a:solidFill>
                <a:latin typeface="Lucida Console" pitchFamily="49" charset="0"/>
              </a:rPr>
              <a:t>="false"</a:t>
            </a:r>
          </a:p>
          <a:p>
            <a:r>
              <a:rPr lang="en-US" sz="1400" dirty="0" smtClean="0">
                <a:solidFill>
                  <a:srgbClr val="0000FF"/>
                </a:solidFill>
                <a:latin typeface="Lucida Console" pitchFamily="49" charset="0"/>
              </a:rPr>
              <a:t>                  </a:t>
            </a:r>
            <a:r>
              <a:rPr lang="en-US" sz="1400" dirty="0" smtClean="0">
                <a:solidFill>
                  <a:srgbClr val="FF0000"/>
                </a:solidFill>
                <a:latin typeface="Lucida Console" pitchFamily="49" charset="0"/>
              </a:rPr>
              <a:t>class</a:t>
            </a:r>
            <a:r>
              <a:rPr lang="en-US" sz="1400" dirty="0" smtClean="0">
                <a:solidFill>
                  <a:srgbClr val="0000FF"/>
                </a:solidFill>
                <a:latin typeface="Lucida Console" pitchFamily="49" charset="0"/>
              </a:rPr>
              <a:t>="ms-</a:t>
            </a:r>
            <a:r>
              <a:rPr lang="en-US" sz="1400" dirty="0" err="1" smtClean="0">
                <a:solidFill>
                  <a:srgbClr val="0000FF"/>
                </a:solidFill>
                <a:latin typeface="Lucida Console" pitchFamily="49" charset="0"/>
              </a:rPr>
              <a:t>ButtonHeightWidth</a:t>
            </a:r>
            <a:r>
              <a:rPr lang="en-US" sz="1400" dirty="0" smtClean="0">
                <a:solidFill>
                  <a:srgbClr val="0000FF"/>
                </a:solidFill>
                <a:latin typeface="Lucida Console" pitchFamily="49" charset="0"/>
              </a:rPr>
              <a:t>" </a:t>
            </a:r>
            <a:r>
              <a:rPr lang="en-US" sz="1400" dirty="0" err="1" smtClean="0">
                <a:solidFill>
                  <a:srgbClr val="FF0000"/>
                </a:solidFill>
                <a:latin typeface="Lucida Console" pitchFamily="49" charset="0"/>
              </a:rPr>
              <a:t>OnClick</a:t>
            </a:r>
            <a:r>
              <a:rPr lang="en-US" sz="1400" dirty="0" smtClean="0">
                <a:solidFill>
                  <a:srgbClr val="0000FF"/>
                </a:solidFill>
                <a:latin typeface="Lucida Console" pitchFamily="49" charset="0"/>
              </a:rPr>
              <a:t>="</a:t>
            </a:r>
            <a:r>
              <a:rPr lang="en-US" sz="1400" dirty="0" err="1" smtClean="0">
                <a:solidFill>
                  <a:srgbClr val="0000FF"/>
                </a:solidFill>
                <a:latin typeface="Lucida Console" pitchFamily="49" charset="0"/>
              </a:rPr>
              <a:t>Approve_Click</a:t>
            </a:r>
            <a:r>
              <a:rPr lang="en-US" sz="1400" dirty="0" smtClean="0">
                <a:solidFill>
                  <a:srgbClr val="0000FF"/>
                </a:solidFill>
                <a:latin typeface="Lucida Console" pitchFamily="49" charset="0"/>
              </a:rPr>
              <a:t>"  </a:t>
            </a:r>
          </a:p>
          <a:p>
            <a:r>
              <a:rPr lang="en-US" sz="1400" dirty="0" smtClean="0">
                <a:solidFill>
                  <a:srgbClr val="0000FF"/>
                </a:solidFill>
                <a:latin typeface="Lucida Console" pitchFamily="49" charset="0"/>
              </a:rPr>
              <a:t>                  </a:t>
            </a:r>
            <a:r>
              <a:rPr lang="en-US" sz="1400" dirty="0" err="1" smtClean="0">
                <a:solidFill>
                  <a:srgbClr val="FF0000"/>
                </a:solidFill>
                <a:latin typeface="Lucida Console" pitchFamily="49" charset="0"/>
              </a:rPr>
              <a:t>runat</a:t>
            </a:r>
            <a:r>
              <a:rPr lang="en-US" sz="1400" dirty="0" smtClean="0">
                <a:solidFill>
                  <a:srgbClr val="0000FF"/>
                </a:solidFill>
                <a:latin typeface="Lucida Console" pitchFamily="49" charset="0"/>
              </a:rPr>
              <a:t>="server" /&gt;</a:t>
            </a:r>
          </a:p>
          <a:p>
            <a:r>
              <a:rPr lang="en-US" sz="1400" dirty="0" smtClean="0">
                <a:solidFill>
                  <a:srgbClr val="0000FF"/>
                </a:solidFill>
                <a:latin typeface="Lucida Console" pitchFamily="49" charset="0"/>
              </a:rPr>
              <a:t>      </a:t>
            </a:r>
            <a:r>
              <a:rPr lang="en-US" sz="1400" dirty="0" smtClean="0">
                <a:solidFill>
                  <a:srgbClr val="FF0000"/>
                </a:solidFill>
                <a:latin typeface="Lucida Console" pitchFamily="49" charset="0"/>
              </a:rPr>
              <a:t>&amp;</a:t>
            </a:r>
            <a:r>
              <a:rPr lang="en-US" sz="1400" dirty="0" err="1" smtClean="0">
                <a:solidFill>
                  <a:srgbClr val="FF0000"/>
                </a:solidFill>
                <a:latin typeface="Lucida Console" pitchFamily="49" charset="0"/>
              </a:rPr>
              <a:t>nbsp</a:t>
            </a:r>
            <a:r>
              <a:rPr lang="en-US" sz="1400" dirty="0" smtClean="0">
                <a:solidFill>
                  <a:srgbClr val="FF0000"/>
                </a:solidFill>
                <a:latin typeface="Lucida Console" pitchFamily="49" charset="0"/>
              </a:rPr>
              <a:t>;</a:t>
            </a:r>
          </a:p>
          <a:p>
            <a:r>
              <a:rPr lang="en-US" sz="1400" dirty="0" smtClean="0">
                <a:solidFill>
                  <a:srgbClr val="FF0000"/>
                </a:solidFill>
                <a:latin typeface="Lucida Console" pitchFamily="49" charset="0"/>
              </a:rPr>
              <a:t>      </a:t>
            </a:r>
            <a:r>
              <a:rPr lang="en-US" sz="1400" dirty="0" smtClean="0">
                <a:solidFill>
                  <a:srgbClr val="0000FF"/>
                </a:solidFill>
                <a:latin typeface="Lucida Console" pitchFamily="49" charset="0"/>
              </a:rPr>
              <a:t>&lt;</a:t>
            </a:r>
            <a:r>
              <a:rPr lang="en-US" sz="1400" dirty="0" err="1" smtClean="0">
                <a:solidFill>
                  <a:srgbClr val="A31515"/>
                </a:solidFill>
                <a:latin typeface="Lucida Console" pitchFamily="49" charset="0"/>
              </a:rPr>
              <a:t>asp</a:t>
            </a:r>
            <a:r>
              <a:rPr lang="en-US" sz="1400" dirty="0" err="1" smtClean="0">
                <a:solidFill>
                  <a:srgbClr val="0000FF"/>
                </a:solidFill>
                <a:latin typeface="Lucida Console" pitchFamily="49" charset="0"/>
              </a:rPr>
              <a:t>:</a:t>
            </a:r>
            <a:r>
              <a:rPr lang="en-US" sz="1400" dirty="0" err="1" smtClean="0">
                <a:solidFill>
                  <a:srgbClr val="A31515"/>
                </a:solidFill>
                <a:latin typeface="Lucida Console" pitchFamily="49" charset="0"/>
              </a:rPr>
              <a:t>Button</a:t>
            </a:r>
            <a:r>
              <a:rPr lang="en-US" sz="1400" dirty="0" smtClean="0">
                <a:solidFill>
                  <a:srgbClr val="A31515"/>
                </a:solidFill>
                <a:latin typeface="Lucida Console" pitchFamily="49" charset="0"/>
              </a:rPr>
              <a:t> </a:t>
            </a:r>
            <a:r>
              <a:rPr lang="en-US" sz="1400" dirty="0" smtClean="0">
                <a:solidFill>
                  <a:srgbClr val="FF0000"/>
                </a:solidFill>
                <a:latin typeface="Lucida Console" pitchFamily="49" charset="0"/>
              </a:rPr>
              <a:t>ID</a:t>
            </a:r>
            <a:r>
              <a:rPr lang="en-US" sz="1400" dirty="0" smtClean="0">
                <a:solidFill>
                  <a:srgbClr val="0000FF"/>
                </a:solidFill>
                <a:latin typeface="Lucida Console" pitchFamily="49" charset="0"/>
              </a:rPr>
              <a:t>="</a:t>
            </a:r>
            <a:r>
              <a:rPr lang="en-US" sz="1400" dirty="0" err="1" smtClean="0">
                <a:solidFill>
                  <a:srgbClr val="0000FF"/>
                </a:solidFill>
                <a:latin typeface="Lucida Console" pitchFamily="49" charset="0"/>
              </a:rPr>
              <a:t>btnReject</a:t>
            </a:r>
            <a:r>
              <a:rPr lang="en-US" sz="1400" dirty="0" smtClean="0">
                <a:solidFill>
                  <a:srgbClr val="0000FF"/>
                </a:solidFill>
                <a:latin typeface="Lucida Console" pitchFamily="49" charset="0"/>
              </a:rPr>
              <a:t>" </a:t>
            </a:r>
            <a:r>
              <a:rPr lang="en-US" sz="1400" dirty="0" smtClean="0">
                <a:solidFill>
                  <a:srgbClr val="FF0000"/>
                </a:solidFill>
                <a:latin typeface="Lucida Console" pitchFamily="49" charset="0"/>
              </a:rPr>
              <a:t>Text</a:t>
            </a:r>
            <a:r>
              <a:rPr lang="en-US" sz="1400" dirty="0" smtClean="0">
                <a:solidFill>
                  <a:srgbClr val="0000FF"/>
                </a:solidFill>
                <a:latin typeface="Lucida Console" pitchFamily="49" charset="0"/>
              </a:rPr>
              <a:t>="Reject" </a:t>
            </a:r>
            <a:r>
              <a:rPr lang="en-US" sz="1400" dirty="0" err="1" smtClean="0">
                <a:solidFill>
                  <a:srgbClr val="FF0000"/>
                </a:solidFill>
                <a:latin typeface="Lucida Console" pitchFamily="49" charset="0"/>
              </a:rPr>
              <a:t>UseSubmitBehavior</a:t>
            </a:r>
            <a:r>
              <a:rPr lang="en-US" sz="1400" dirty="0" smtClean="0">
                <a:solidFill>
                  <a:srgbClr val="0000FF"/>
                </a:solidFill>
                <a:latin typeface="Lucida Console" pitchFamily="49" charset="0"/>
              </a:rPr>
              <a:t>="false"        </a:t>
            </a:r>
          </a:p>
          <a:p>
            <a:r>
              <a:rPr lang="en-US" sz="1400" dirty="0" smtClean="0">
                <a:solidFill>
                  <a:srgbClr val="0000FF"/>
                </a:solidFill>
                <a:latin typeface="Lucida Console" pitchFamily="49" charset="0"/>
              </a:rPr>
              <a:t>                  </a:t>
            </a:r>
            <a:r>
              <a:rPr lang="en-US" sz="1400" dirty="0" smtClean="0">
                <a:solidFill>
                  <a:srgbClr val="FF0000"/>
                </a:solidFill>
                <a:latin typeface="Lucida Console" pitchFamily="49" charset="0"/>
              </a:rPr>
              <a:t>class</a:t>
            </a:r>
            <a:r>
              <a:rPr lang="en-US" sz="1400" dirty="0" smtClean="0">
                <a:solidFill>
                  <a:srgbClr val="0000FF"/>
                </a:solidFill>
                <a:latin typeface="Lucida Console" pitchFamily="49" charset="0"/>
              </a:rPr>
              <a:t>="ms-</a:t>
            </a:r>
            <a:r>
              <a:rPr lang="en-US" sz="1400" dirty="0" err="1" smtClean="0">
                <a:solidFill>
                  <a:srgbClr val="0000FF"/>
                </a:solidFill>
                <a:latin typeface="Lucida Console" pitchFamily="49" charset="0"/>
              </a:rPr>
              <a:t>ButtonHeightWidth</a:t>
            </a:r>
            <a:r>
              <a:rPr lang="en-US" sz="1400" dirty="0" smtClean="0">
                <a:solidFill>
                  <a:srgbClr val="0000FF"/>
                </a:solidFill>
                <a:latin typeface="Lucida Console" pitchFamily="49" charset="0"/>
              </a:rPr>
              <a:t>" </a:t>
            </a:r>
            <a:r>
              <a:rPr lang="en-US" sz="1400" dirty="0" err="1" smtClean="0">
                <a:solidFill>
                  <a:srgbClr val="FF0000"/>
                </a:solidFill>
                <a:latin typeface="Lucida Console" pitchFamily="49" charset="0"/>
              </a:rPr>
              <a:t>OnClick</a:t>
            </a:r>
            <a:r>
              <a:rPr lang="en-US" sz="1400" dirty="0" smtClean="0">
                <a:solidFill>
                  <a:srgbClr val="0000FF"/>
                </a:solidFill>
                <a:latin typeface="Lucida Console" pitchFamily="49" charset="0"/>
              </a:rPr>
              <a:t>="</a:t>
            </a:r>
            <a:r>
              <a:rPr lang="en-US" sz="1400" dirty="0" err="1" smtClean="0">
                <a:solidFill>
                  <a:srgbClr val="0000FF"/>
                </a:solidFill>
                <a:latin typeface="Lucida Console" pitchFamily="49" charset="0"/>
              </a:rPr>
              <a:t>Reject_Click</a:t>
            </a:r>
            <a:r>
              <a:rPr lang="en-US" sz="1400" dirty="0" smtClean="0">
                <a:solidFill>
                  <a:srgbClr val="0000FF"/>
                </a:solidFill>
                <a:latin typeface="Lucida Console" pitchFamily="49" charset="0"/>
              </a:rPr>
              <a:t>" </a:t>
            </a:r>
          </a:p>
          <a:p>
            <a:r>
              <a:rPr lang="en-US" sz="1400" dirty="0" smtClean="0">
                <a:solidFill>
                  <a:srgbClr val="FF0000"/>
                </a:solidFill>
                <a:latin typeface="Lucida Console" pitchFamily="49" charset="0"/>
              </a:rPr>
              <a:t>                  </a:t>
            </a:r>
            <a:r>
              <a:rPr lang="en-US" sz="1400" dirty="0" err="1" smtClean="0">
                <a:solidFill>
                  <a:srgbClr val="FF0000"/>
                </a:solidFill>
                <a:latin typeface="Lucida Console" pitchFamily="49" charset="0"/>
              </a:rPr>
              <a:t>runat</a:t>
            </a:r>
            <a:r>
              <a:rPr lang="en-US" sz="1400" dirty="0" smtClean="0">
                <a:solidFill>
                  <a:srgbClr val="0000FF"/>
                </a:solidFill>
                <a:latin typeface="Lucida Console" pitchFamily="49" charset="0"/>
              </a:rPr>
              <a:t>="server" /&gt; </a:t>
            </a:r>
          </a:p>
          <a:p>
            <a:r>
              <a:rPr lang="en-US" sz="1400" dirty="0" smtClean="0">
                <a:solidFill>
                  <a:srgbClr val="0000FF"/>
                </a:solidFill>
                <a:latin typeface="Lucida Console" pitchFamily="49" charset="0"/>
              </a:rPr>
              <a:t>      </a:t>
            </a:r>
            <a:r>
              <a:rPr lang="en-US" sz="1400" dirty="0" smtClean="0">
                <a:solidFill>
                  <a:srgbClr val="FF0000"/>
                </a:solidFill>
                <a:latin typeface="Lucida Console" pitchFamily="49" charset="0"/>
              </a:rPr>
              <a:t>&amp;</a:t>
            </a:r>
            <a:r>
              <a:rPr lang="en-US" sz="1400" dirty="0" err="1" smtClean="0">
                <a:solidFill>
                  <a:srgbClr val="FF0000"/>
                </a:solidFill>
                <a:latin typeface="Lucida Console" pitchFamily="49" charset="0"/>
              </a:rPr>
              <a:t>nbsp</a:t>
            </a:r>
            <a:r>
              <a:rPr lang="en-US" sz="1400" dirty="0" smtClean="0">
                <a:solidFill>
                  <a:srgbClr val="FF0000"/>
                </a:solidFill>
                <a:latin typeface="Lucida Console" pitchFamily="49" charset="0"/>
              </a:rPr>
              <a:t>;</a:t>
            </a:r>
          </a:p>
          <a:p>
            <a:r>
              <a:rPr lang="en-US" sz="1400" dirty="0" smtClean="0">
                <a:solidFill>
                  <a:srgbClr val="FF0000"/>
                </a:solidFill>
                <a:latin typeface="Lucida Console" pitchFamily="49" charset="0"/>
              </a:rPr>
              <a:t>      </a:t>
            </a:r>
            <a:r>
              <a:rPr lang="en-US" sz="1400" dirty="0" smtClean="0">
                <a:solidFill>
                  <a:srgbClr val="0000FF"/>
                </a:solidFill>
                <a:latin typeface="Lucida Console" pitchFamily="49" charset="0"/>
              </a:rPr>
              <a:t>&lt;</a:t>
            </a:r>
            <a:r>
              <a:rPr lang="en-US" sz="1400" dirty="0" err="1" smtClean="0">
                <a:solidFill>
                  <a:srgbClr val="A31515"/>
                </a:solidFill>
                <a:latin typeface="Lucida Console" pitchFamily="49" charset="0"/>
              </a:rPr>
              <a:t>asp</a:t>
            </a:r>
            <a:r>
              <a:rPr lang="en-US" sz="1400" dirty="0" err="1" smtClean="0">
                <a:solidFill>
                  <a:srgbClr val="0000FF"/>
                </a:solidFill>
                <a:latin typeface="Lucida Console" pitchFamily="49" charset="0"/>
              </a:rPr>
              <a:t>:</a:t>
            </a:r>
            <a:r>
              <a:rPr lang="en-US" sz="1400" dirty="0" err="1" smtClean="0">
                <a:solidFill>
                  <a:srgbClr val="A31515"/>
                </a:solidFill>
                <a:latin typeface="Lucida Console" pitchFamily="49" charset="0"/>
              </a:rPr>
              <a:t>Button</a:t>
            </a:r>
            <a:r>
              <a:rPr lang="en-US" sz="1400" dirty="0" smtClean="0">
                <a:solidFill>
                  <a:srgbClr val="A31515"/>
                </a:solidFill>
                <a:latin typeface="Lucida Console" pitchFamily="49" charset="0"/>
              </a:rPr>
              <a:t> </a:t>
            </a:r>
            <a:r>
              <a:rPr lang="en-US" sz="1400" dirty="0" smtClean="0">
                <a:solidFill>
                  <a:srgbClr val="FF0000"/>
                </a:solidFill>
                <a:latin typeface="Lucida Console" pitchFamily="49" charset="0"/>
              </a:rPr>
              <a:t>ID</a:t>
            </a:r>
            <a:r>
              <a:rPr lang="en-US" sz="1400" dirty="0" smtClean="0">
                <a:solidFill>
                  <a:srgbClr val="0000FF"/>
                </a:solidFill>
                <a:latin typeface="Lucida Console" pitchFamily="49" charset="0"/>
              </a:rPr>
              <a:t>="</a:t>
            </a:r>
            <a:r>
              <a:rPr lang="en-US" sz="1400" dirty="0" err="1" smtClean="0">
                <a:solidFill>
                  <a:srgbClr val="0000FF"/>
                </a:solidFill>
                <a:latin typeface="Lucida Console" pitchFamily="49" charset="0"/>
              </a:rPr>
              <a:t>btnCancel</a:t>
            </a:r>
            <a:r>
              <a:rPr lang="en-US" sz="1400" dirty="0" smtClean="0">
                <a:solidFill>
                  <a:srgbClr val="0000FF"/>
                </a:solidFill>
                <a:latin typeface="Lucida Console" pitchFamily="49" charset="0"/>
              </a:rPr>
              <a:t>" </a:t>
            </a:r>
            <a:r>
              <a:rPr lang="en-US" sz="1400" dirty="0" smtClean="0">
                <a:solidFill>
                  <a:srgbClr val="FF0000"/>
                </a:solidFill>
                <a:latin typeface="Lucida Console" pitchFamily="49" charset="0"/>
              </a:rPr>
              <a:t>Text</a:t>
            </a:r>
            <a:r>
              <a:rPr lang="en-US" sz="1400" dirty="0" smtClean="0">
                <a:solidFill>
                  <a:srgbClr val="0000FF"/>
                </a:solidFill>
                <a:latin typeface="Lucida Console" pitchFamily="49" charset="0"/>
              </a:rPr>
              <a:t>="Cancel" </a:t>
            </a:r>
            <a:r>
              <a:rPr lang="en-US" sz="1400" dirty="0" err="1" smtClean="0">
                <a:solidFill>
                  <a:srgbClr val="FF0000"/>
                </a:solidFill>
                <a:latin typeface="Lucida Console" pitchFamily="49" charset="0"/>
              </a:rPr>
              <a:t>UseSubmitBehavior</a:t>
            </a:r>
            <a:r>
              <a:rPr lang="en-US" sz="1400" dirty="0" smtClean="0">
                <a:solidFill>
                  <a:srgbClr val="0000FF"/>
                </a:solidFill>
                <a:latin typeface="Lucida Console" pitchFamily="49" charset="0"/>
              </a:rPr>
              <a:t>="false"       </a:t>
            </a:r>
          </a:p>
          <a:p>
            <a:r>
              <a:rPr lang="en-US" sz="1400" dirty="0" smtClean="0">
                <a:solidFill>
                  <a:srgbClr val="0000FF"/>
                </a:solidFill>
                <a:latin typeface="Lucida Console" pitchFamily="49" charset="0"/>
              </a:rPr>
              <a:t>                  </a:t>
            </a:r>
            <a:r>
              <a:rPr lang="en-US" sz="1400" dirty="0" smtClean="0">
                <a:solidFill>
                  <a:srgbClr val="FF0000"/>
                </a:solidFill>
                <a:latin typeface="Lucida Console" pitchFamily="49" charset="0"/>
              </a:rPr>
              <a:t>class</a:t>
            </a:r>
            <a:r>
              <a:rPr lang="en-US" sz="1400" dirty="0" smtClean="0">
                <a:solidFill>
                  <a:srgbClr val="0000FF"/>
                </a:solidFill>
                <a:latin typeface="Lucida Console" pitchFamily="49" charset="0"/>
              </a:rPr>
              <a:t>="ms-</a:t>
            </a:r>
            <a:r>
              <a:rPr lang="en-US" sz="1400" dirty="0" err="1" smtClean="0">
                <a:solidFill>
                  <a:srgbClr val="0000FF"/>
                </a:solidFill>
                <a:latin typeface="Lucida Console" pitchFamily="49" charset="0"/>
              </a:rPr>
              <a:t>ButtonHeightWidth</a:t>
            </a:r>
            <a:r>
              <a:rPr lang="en-US" sz="1400" dirty="0" smtClean="0">
                <a:solidFill>
                  <a:srgbClr val="0000FF"/>
                </a:solidFill>
                <a:latin typeface="Lucida Console" pitchFamily="49" charset="0"/>
              </a:rPr>
              <a:t>" </a:t>
            </a:r>
            <a:r>
              <a:rPr lang="en-US" sz="1400" dirty="0" err="1" smtClean="0">
                <a:solidFill>
                  <a:srgbClr val="FF0000"/>
                </a:solidFill>
                <a:latin typeface="Lucida Console" pitchFamily="49" charset="0"/>
              </a:rPr>
              <a:t>OnClick</a:t>
            </a:r>
            <a:r>
              <a:rPr lang="en-US" sz="1400" dirty="0" smtClean="0">
                <a:solidFill>
                  <a:srgbClr val="0000FF"/>
                </a:solidFill>
                <a:latin typeface="Lucida Console" pitchFamily="49" charset="0"/>
              </a:rPr>
              <a:t>="</a:t>
            </a:r>
            <a:r>
              <a:rPr lang="en-US" sz="1400" dirty="0" err="1" smtClean="0">
                <a:solidFill>
                  <a:srgbClr val="0000FF"/>
                </a:solidFill>
                <a:latin typeface="Lucida Console" pitchFamily="49" charset="0"/>
              </a:rPr>
              <a:t>Cancel_Click</a:t>
            </a:r>
            <a:r>
              <a:rPr lang="en-US" sz="1400" dirty="0" smtClean="0">
                <a:solidFill>
                  <a:srgbClr val="0000FF"/>
                </a:solidFill>
                <a:latin typeface="Lucida Console" pitchFamily="49" charset="0"/>
              </a:rPr>
              <a:t>" </a:t>
            </a:r>
          </a:p>
          <a:p>
            <a:r>
              <a:rPr lang="en-US" sz="1400" dirty="0" smtClean="0">
                <a:solidFill>
                  <a:srgbClr val="0000FF"/>
                </a:solidFill>
                <a:latin typeface="Lucida Console" pitchFamily="49" charset="0"/>
              </a:rPr>
              <a:t>                  </a:t>
            </a:r>
            <a:r>
              <a:rPr lang="en-US" sz="1400" dirty="0" err="1" smtClean="0">
                <a:solidFill>
                  <a:srgbClr val="FF0000"/>
                </a:solidFill>
                <a:latin typeface="Lucida Console" pitchFamily="49" charset="0"/>
              </a:rPr>
              <a:t>runat</a:t>
            </a:r>
            <a:r>
              <a:rPr lang="en-US" sz="1400" dirty="0" smtClean="0">
                <a:solidFill>
                  <a:srgbClr val="0000FF"/>
                </a:solidFill>
                <a:latin typeface="Lucida Console" pitchFamily="49" charset="0"/>
              </a:rPr>
              <a:t>="server" /&gt;</a:t>
            </a:r>
          </a:p>
          <a:p>
            <a:r>
              <a:rPr lang="en-US" sz="1400" dirty="0" smtClean="0">
                <a:solidFill>
                  <a:srgbClr val="0000FF"/>
                </a:solidFill>
                <a:latin typeface="Lucida Console" pitchFamily="49" charset="0"/>
              </a:rPr>
              <a:t>    &lt;/</a:t>
            </a:r>
            <a:r>
              <a:rPr lang="en-US" sz="1400" dirty="0" err="1" smtClean="0">
                <a:solidFill>
                  <a:srgbClr val="A31515"/>
                </a:solidFill>
                <a:latin typeface="Lucida Console" pitchFamily="49" charset="0"/>
              </a:rPr>
              <a:t>asp</a:t>
            </a:r>
            <a:r>
              <a:rPr lang="en-US" sz="1400" dirty="0" err="1" smtClean="0">
                <a:solidFill>
                  <a:srgbClr val="0000FF"/>
                </a:solidFill>
                <a:latin typeface="Lucida Console" pitchFamily="49" charset="0"/>
              </a:rPr>
              <a:t>:</a:t>
            </a:r>
            <a:r>
              <a:rPr lang="en-US" sz="1400" dirty="0" err="1" smtClean="0">
                <a:solidFill>
                  <a:srgbClr val="A31515"/>
                </a:solidFill>
                <a:latin typeface="Lucida Console" pitchFamily="49" charset="0"/>
              </a:rPr>
              <a:t>PlaceHolder</a:t>
            </a:r>
            <a:r>
              <a:rPr lang="en-US" sz="1400" dirty="0" smtClean="0">
                <a:solidFill>
                  <a:srgbClr val="0000FF"/>
                </a:solidFill>
                <a:latin typeface="Lucida Console" pitchFamily="49" charset="0"/>
              </a:rPr>
              <a:t>&gt;</a:t>
            </a:r>
          </a:p>
          <a:p>
            <a:r>
              <a:rPr lang="en-US" sz="1400" dirty="0" smtClean="0">
                <a:solidFill>
                  <a:srgbClr val="0000FF"/>
                </a:solidFill>
                <a:latin typeface="Lucida Console" pitchFamily="49" charset="0"/>
              </a:rPr>
              <a:t>  &lt;/</a:t>
            </a:r>
            <a:r>
              <a:rPr lang="en-US" sz="1400" dirty="0" err="1" smtClean="0">
                <a:solidFill>
                  <a:srgbClr val="A31515"/>
                </a:solidFill>
                <a:latin typeface="Lucida Console" pitchFamily="49" charset="0"/>
              </a:rPr>
              <a:t>template_buttons</a:t>
            </a:r>
            <a:r>
              <a:rPr lang="en-US" sz="1400" dirty="0" smtClean="0">
                <a:solidFill>
                  <a:srgbClr val="0000FF"/>
                </a:solidFill>
                <a:latin typeface="Lucida Console" pitchFamily="49" charset="0"/>
              </a:rPr>
              <a:t>&gt;</a:t>
            </a:r>
          </a:p>
          <a:p>
            <a:r>
              <a:rPr lang="en-US" sz="1400" dirty="0" smtClean="0">
                <a:solidFill>
                  <a:srgbClr val="0000FF"/>
                </a:solidFill>
                <a:latin typeface="Lucida Console" pitchFamily="49" charset="0"/>
              </a:rPr>
              <a:t>&lt;/</a:t>
            </a:r>
            <a:r>
              <a:rPr lang="en-US" sz="1400" dirty="0" err="1" smtClean="0">
                <a:solidFill>
                  <a:srgbClr val="A31515"/>
                </a:solidFill>
                <a:latin typeface="Lucida Console" pitchFamily="49" charset="0"/>
              </a:rPr>
              <a:t>wssuc</a:t>
            </a:r>
            <a:r>
              <a:rPr lang="en-US" sz="1400" dirty="0" err="1" smtClean="0">
                <a:solidFill>
                  <a:srgbClr val="0000FF"/>
                </a:solidFill>
                <a:latin typeface="Lucida Console" pitchFamily="49" charset="0"/>
              </a:rPr>
              <a:t>:</a:t>
            </a:r>
            <a:r>
              <a:rPr lang="en-US" sz="1400" dirty="0" err="1" smtClean="0">
                <a:solidFill>
                  <a:srgbClr val="A31515"/>
                </a:solidFill>
                <a:latin typeface="Lucida Console" pitchFamily="49" charset="0"/>
              </a:rPr>
              <a:t>ButtonSection</a:t>
            </a:r>
            <a:r>
              <a:rPr lang="en-US" sz="1400" dirty="0" smtClean="0">
                <a:solidFill>
                  <a:srgbClr val="0000FF"/>
                </a:solidFill>
                <a:latin typeface="Lucida Console" pitchFamily="49" charset="0"/>
              </a:rPr>
              <a:t>&gt;</a:t>
            </a:r>
            <a:endParaRPr lang="en-US" sz="1400" dirty="0">
              <a:latin typeface="Lucida Console"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Code-Behind</a:t>
            </a:r>
            <a:endParaRPr lang="en-US" dirty="0"/>
          </a:p>
        </p:txBody>
      </p:sp>
      <p:sp>
        <p:nvSpPr>
          <p:cNvPr id="3" name="Content Placeholder 2"/>
          <p:cNvSpPr>
            <a:spLocks noGrp="1"/>
          </p:cNvSpPr>
          <p:nvPr>
            <p:ph idx="1"/>
          </p:nvPr>
        </p:nvSpPr>
        <p:spPr>
          <a:xfrm>
            <a:off x="381000" y="1447800"/>
            <a:ext cx="8382000" cy="1905000"/>
          </a:xfrm>
        </p:spPr>
        <p:txBody>
          <a:bodyPr/>
          <a:lstStyle/>
          <a:p>
            <a:r>
              <a:rPr lang="en-US" dirty="0" smtClean="0"/>
              <a:t>Task forms are provided a set of URL parameters</a:t>
            </a:r>
          </a:p>
          <a:p>
            <a:pPr lvl="1"/>
            <a:r>
              <a:rPr lang="en-US" dirty="0" smtClean="0"/>
              <a:t>Parameters determine the list and id of the task item</a:t>
            </a:r>
          </a:p>
          <a:p>
            <a:pPr lvl="1"/>
            <a:r>
              <a:rPr lang="en-US" dirty="0" smtClean="0"/>
              <a:t>List and task item used to find the workflow</a:t>
            </a:r>
          </a:p>
          <a:p>
            <a:pPr lvl="1"/>
            <a:r>
              <a:rPr lang="en-US" dirty="0" smtClean="0"/>
              <a:t>Lookup often done in </a:t>
            </a:r>
            <a:r>
              <a:rPr lang="en-US" dirty="0" err="1" smtClean="0"/>
              <a:t>OnLoad</a:t>
            </a:r>
            <a:r>
              <a:rPr lang="en-US" dirty="0" smtClean="0"/>
              <a:t> event</a:t>
            </a:r>
          </a:p>
        </p:txBody>
      </p:sp>
      <p:sp>
        <p:nvSpPr>
          <p:cNvPr id="4" name="Rectangle 3"/>
          <p:cNvSpPr/>
          <p:nvPr/>
        </p:nvSpPr>
        <p:spPr>
          <a:xfrm>
            <a:off x="304800" y="3733800"/>
            <a:ext cx="8458200" cy="2462213"/>
          </a:xfrm>
          <a:prstGeom prst="rect">
            <a:avLst/>
          </a:prstGeom>
          <a:ln>
            <a:solidFill>
              <a:schemeClr val="tx1"/>
            </a:solidFill>
          </a:ln>
        </p:spPr>
        <p:txBody>
          <a:bodyPr wrap="square">
            <a:spAutoFit/>
          </a:bodyPr>
          <a:lstStyle/>
          <a:p>
            <a:r>
              <a:rPr lang="en-US" sz="1400" dirty="0" smtClean="0">
                <a:solidFill>
                  <a:srgbClr val="0000FF"/>
                </a:solidFill>
                <a:latin typeface="Lucida Console" pitchFamily="49" charset="0"/>
              </a:rPr>
              <a:t>protected override void </a:t>
            </a:r>
            <a:r>
              <a:rPr lang="en-US" sz="1400" dirty="0" err="1" smtClean="0">
                <a:latin typeface="Lucida Console" pitchFamily="49" charset="0"/>
              </a:rPr>
              <a:t>OnLoad</a:t>
            </a:r>
            <a:r>
              <a:rPr lang="en-US" sz="1400" dirty="0" smtClean="0">
                <a:latin typeface="Lucida Console" pitchFamily="49" charset="0"/>
              </a:rPr>
              <a:t>(</a:t>
            </a:r>
            <a:r>
              <a:rPr lang="en-US" sz="1400" dirty="0" err="1" smtClean="0">
                <a:solidFill>
                  <a:srgbClr val="2B91AF"/>
                </a:solidFill>
                <a:latin typeface="Lucida Console" pitchFamily="49" charset="0"/>
              </a:rPr>
              <a:t>EventArgs</a:t>
            </a:r>
            <a:r>
              <a:rPr lang="en-US" sz="1400" dirty="0" smtClean="0">
                <a:solidFill>
                  <a:srgbClr val="2B91AF"/>
                </a:solidFill>
                <a:latin typeface="Lucida Console" pitchFamily="49" charset="0"/>
              </a:rPr>
              <a:t> </a:t>
            </a:r>
            <a:r>
              <a:rPr lang="en-US" sz="1400" dirty="0" smtClean="0">
                <a:latin typeface="Lucida Console" pitchFamily="49" charset="0"/>
              </a:rPr>
              <a:t>e)</a:t>
            </a:r>
          </a:p>
          <a:p>
            <a:r>
              <a:rPr lang="en-US" sz="1400" dirty="0" smtClean="0">
                <a:latin typeface="Lucida Console" pitchFamily="49" charset="0"/>
              </a:rPr>
              <a:t>{</a:t>
            </a:r>
          </a:p>
          <a:p>
            <a:r>
              <a:rPr lang="en-US" sz="1400" dirty="0" smtClean="0">
                <a:latin typeface="Lucida Console" pitchFamily="49" charset="0"/>
              </a:rPr>
              <a:t>    _</a:t>
            </a:r>
            <a:r>
              <a:rPr lang="en-US" sz="1400" dirty="0" err="1" smtClean="0">
                <a:latin typeface="Lucida Console" pitchFamily="49" charset="0"/>
              </a:rPr>
              <a:t>taskList</a:t>
            </a:r>
            <a:r>
              <a:rPr lang="en-US" sz="1400" dirty="0" smtClean="0">
                <a:latin typeface="Lucida Console" pitchFamily="49" charset="0"/>
              </a:rPr>
              <a:t> = </a:t>
            </a:r>
            <a:r>
              <a:rPr lang="en-US" sz="1400" dirty="0" err="1" smtClean="0">
                <a:latin typeface="Lucida Console" pitchFamily="49" charset="0"/>
              </a:rPr>
              <a:t>Web.Lists</a:t>
            </a:r>
            <a:r>
              <a:rPr lang="en-US" sz="1400" dirty="0" smtClean="0">
                <a:latin typeface="Lucida Console" pitchFamily="49" charset="0"/>
              </a:rPr>
              <a:t>[</a:t>
            </a:r>
            <a:r>
              <a:rPr lang="en-US" sz="1400" dirty="0" smtClean="0">
                <a:solidFill>
                  <a:srgbClr val="0000FF"/>
                </a:solidFill>
                <a:latin typeface="Lucida Console" pitchFamily="49" charset="0"/>
              </a:rPr>
              <a:t>new </a:t>
            </a:r>
            <a:r>
              <a:rPr lang="en-US" sz="1400" dirty="0" err="1" smtClean="0">
                <a:solidFill>
                  <a:srgbClr val="2B91AF"/>
                </a:solidFill>
                <a:latin typeface="Lucida Console" pitchFamily="49" charset="0"/>
              </a:rPr>
              <a:t>Guid</a:t>
            </a:r>
            <a:r>
              <a:rPr lang="en-US" sz="1400" dirty="0" smtClean="0">
                <a:latin typeface="Lucida Console" pitchFamily="49" charset="0"/>
              </a:rPr>
              <a:t>(</a:t>
            </a:r>
            <a:r>
              <a:rPr lang="en-US" sz="1400" dirty="0" err="1" smtClean="0">
                <a:latin typeface="Lucida Console" pitchFamily="49" charset="0"/>
              </a:rPr>
              <a:t>Request.Params</a:t>
            </a:r>
            <a:r>
              <a:rPr lang="en-US" sz="1400" dirty="0" smtClean="0">
                <a:latin typeface="Lucida Console" pitchFamily="49" charset="0"/>
              </a:rPr>
              <a:t>[</a:t>
            </a:r>
            <a:r>
              <a:rPr lang="en-US" sz="1400" dirty="0" smtClean="0">
                <a:solidFill>
                  <a:srgbClr val="A31515"/>
                </a:solidFill>
                <a:latin typeface="Lucida Console" pitchFamily="49" charset="0"/>
              </a:rPr>
              <a:t>"List"</a:t>
            </a:r>
            <a:r>
              <a:rPr lang="en-US" sz="1400" dirty="0" smtClean="0">
                <a:latin typeface="Lucida Console" pitchFamily="49" charset="0"/>
              </a:rPr>
              <a:t>])];</a:t>
            </a:r>
          </a:p>
          <a:p>
            <a:r>
              <a:rPr lang="en-US" sz="1400" dirty="0" smtClean="0">
                <a:solidFill>
                  <a:srgbClr val="A31515"/>
                </a:solidFill>
                <a:latin typeface="Lucida Console" pitchFamily="49" charset="0"/>
              </a:rPr>
              <a:t>    _</a:t>
            </a:r>
            <a:r>
              <a:rPr lang="en-US" sz="1400" dirty="0" err="1" smtClean="0">
                <a:latin typeface="Lucida Console" pitchFamily="49" charset="0"/>
              </a:rPr>
              <a:t>taskItem</a:t>
            </a:r>
            <a:r>
              <a:rPr lang="en-US" sz="1400" dirty="0" smtClean="0">
                <a:latin typeface="Lucida Console" pitchFamily="49" charset="0"/>
              </a:rPr>
              <a:t> = _</a:t>
            </a:r>
            <a:r>
              <a:rPr lang="en-US" sz="1400" dirty="0" err="1" smtClean="0">
                <a:latin typeface="Lucida Console" pitchFamily="49" charset="0"/>
              </a:rPr>
              <a:t>taskList.GetItemById</a:t>
            </a:r>
            <a:r>
              <a:rPr lang="en-US" sz="1400" dirty="0" smtClean="0">
                <a:latin typeface="Lucida Console" pitchFamily="49" charset="0"/>
              </a:rPr>
              <a:t>(</a:t>
            </a:r>
            <a:r>
              <a:rPr lang="en-US" sz="1400" dirty="0" err="1" smtClean="0">
                <a:solidFill>
                  <a:srgbClr val="0000FF"/>
                </a:solidFill>
                <a:latin typeface="Lucida Console" pitchFamily="49" charset="0"/>
              </a:rPr>
              <a:t>int</a:t>
            </a:r>
            <a:r>
              <a:rPr lang="en-US" sz="1400" dirty="0" err="1" smtClean="0">
                <a:latin typeface="Lucida Console" pitchFamily="49" charset="0"/>
              </a:rPr>
              <a:t>.Parse</a:t>
            </a:r>
            <a:r>
              <a:rPr lang="en-US" sz="1400" dirty="0" smtClean="0">
                <a:latin typeface="Lucida Console" pitchFamily="49" charset="0"/>
              </a:rPr>
              <a:t>(</a:t>
            </a:r>
            <a:r>
              <a:rPr lang="en-US" sz="1400" dirty="0" err="1" smtClean="0">
                <a:latin typeface="Lucida Console" pitchFamily="49" charset="0"/>
              </a:rPr>
              <a:t>Request.Params</a:t>
            </a:r>
            <a:r>
              <a:rPr lang="en-US" sz="1400" dirty="0" smtClean="0">
                <a:latin typeface="Lucida Console" pitchFamily="49" charset="0"/>
              </a:rPr>
              <a:t>[</a:t>
            </a:r>
            <a:r>
              <a:rPr lang="en-US" sz="1400" dirty="0" smtClean="0">
                <a:solidFill>
                  <a:srgbClr val="A31515"/>
                </a:solidFill>
                <a:latin typeface="Lucida Console" pitchFamily="49" charset="0"/>
              </a:rPr>
              <a:t>"ID"</a:t>
            </a:r>
            <a:r>
              <a:rPr lang="en-US" sz="1400" dirty="0" smtClean="0">
                <a:latin typeface="Lucida Console" pitchFamily="49" charset="0"/>
              </a:rPr>
              <a:t>]));</a:t>
            </a:r>
          </a:p>
          <a:p>
            <a:r>
              <a:rPr lang="en-US" sz="1400" dirty="0" smtClean="0">
                <a:solidFill>
                  <a:srgbClr val="A31515"/>
                </a:solidFill>
                <a:latin typeface="Lucida Console" pitchFamily="49" charset="0"/>
              </a:rPr>
              <a:t>    _</a:t>
            </a:r>
            <a:r>
              <a:rPr lang="en-US" sz="1400" dirty="0" smtClean="0">
                <a:latin typeface="Lucida Console" pitchFamily="49" charset="0"/>
              </a:rPr>
              <a:t>workflow = </a:t>
            </a:r>
            <a:r>
              <a:rPr lang="en-US" sz="1400" dirty="0" smtClean="0">
                <a:solidFill>
                  <a:srgbClr val="0000FF"/>
                </a:solidFill>
                <a:latin typeface="Lucida Console" pitchFamily="49" charset="0"/>
              </a:rPr>
              <a:t>new </a:t>
            </a:r>
            <a:r>
              <a:rPr lang="en-US" sz="1400" dirty="0" err="1" smtClean="0">
                <a:solidFill>
                  <a:srgbClr val="2B91AF"/>
                </a:solidFill>
                <a:latin typeface="Lucida Console" pitchFamily="49" charset="0"/>
              </a:rPr>
              <a:t>SPWorkflow</a:t>
            </a:r>
            <a:r>
              <a:rPr lang="en-US" sz="1400" dirty="0" smtClean="0">
                <a:latin typeface="Lucida Console" pitchFamily="49" charset="0"/>
              </a:rPr>
              <a:t>(Web,</a:t>
            </a:r>
            <a:r>
              <a:rPr lang="en-US" sz="1400" dirty="0" smtClean="0">
                <a:solidFill>
                  <a:srgbClr val="2B91AF"/>
                </a:solidFill>
                <a:latin typeface="Lucida Console" pitchFamily="49" charset="0"/>
              </a:rPr>
              <a:t> </a:t>
            </a:r>
          </a:p>
          <a:p>
            <a:r>
              <a:rPr lang="en-US" sz="1400" dirty="0" smtClean="0">
                <a:solidFill>
                  <a:srgbClr val="2B91AF"/>
                </a:solidFill>
                <a:latin typeface="Lucida Console" pitchFamily="49" charset="0"/>
              </a:rPr>
              <a:t>                  </a:t>
            </a:r>
            <a:r>
              <a:rPr lang="en-US" sz="1400" dirty="0" smtClean="0">
                <a:solidFill>
                  <a:srgbClr val="0000FF"/>
                </a:solidFill>
                <a:latin typeface="Lucida Console" pitchFamily="49" charset="0"/>
              </a:rPr>
              <a:t>new </a:t>
            </a:r>
            <a:r>
              <a:rPr lang="en-US" sz="1400" dirty="0" err="1" smtClean="0">
                <a:solidFill>
                  <a:srgbClr val="2B91AF"/>
                </a:solidFill>
                <a:latin typeface="Lucida Console" pitchFamily="49" charset="0"/>
              </a:rPr>
              <a:t>Guid</a:t>
            </a:r>
            <a:r>
              <a:rPr lang="en-US" sz="1400" dirty="0" smtClean="0">
                <a:latin typeface="Lucida Console" pitchFamily="49" charset="0"/>
              </a:rPr>
              <a:t>(_</a:t>
            </a:r>
            <a:r>
              <a:rPr lang="en-US" sz="1400" dirty="0" err="1" smtClean="0">
                <a:latin typeface="Lucida Console" pitchFamily="49" charset="0"/>
              </a:rPr>
              <a:t>taskItem</a:t>
            </a:r>
            <a:r>
              <a:rPr lang="en-US" sz="1400" dirty="0" smtClean="0">
                <a:latin typeface="Lucida Console" pitchFamily="49" charset="0"/>
              </a:rPr>
              <a:t>[</a:t>
            </a:r>
            <a:r>
              <a:rPr lang="en-US" sz="1400" dirty="0" smtClean="0">
                <a:solidFill>
                  <a:srgbClr val="A31515"/>
                </a:solidFill>
                <a:latin typeface="Lucida Console" pitchFamily="49" charset="0"/>
              </a:rPr>
              <a:t>"</a:t>
            </a:r>
            <a:r>
              <a:rPr lang="en-US" sz="1400" dirty="0" err="1" smtClean="0">
                <a:solidFill>
                  <a:srgbClr val="A31515"/>
                </a:solidFill>
                <a:latin typeface="Lucida Console" pitchFamily="49" charset="0"/>
              </a:rPr>
              <a:t>WorkflowInstanceID</a:t>
            </a:r>
            <a:r>
              <a:rPr lang="en-US" sz="1400" dirty="0" smtClean="0">
                <a:solidFill>
                  <a:srgbClr val="A31515"/>
                </a:solidFill>
                <a:latin typeface="Lucida Console" pitchFamily="49" charset="0"/>
              </a:rPr>
              <a:t>"</a:t>
            </a:r>
            <a:r>
              <a:rPr lang="en-US" sz="1400" dirty="0" smtClean="0">
                <a:latin typeface="Lucida Console" pitchFamily="49" charset="0"/>
              </a:rPr>
              <a:t>]</a:t>
            </a:r>
            <a:r>
              <a:rPr lang="en-US" sz="1400" dirty="0" smtClean="0">
                <a:solidFill>
                  <a:srgbClr val="A31515"/>
                </a:solidFill>
                <a:latin typeface="Lucida Console" pitchFamily="49" charset="0"/>
              </a:rPr>
              <a:t> </a:t>
            </a:r>
            <a:r>
              <a:rPr lang="en-US" sz="1400" dirty="0" smtClean="0">
                <a:solidFill>
                  <a:srgbClr val="0000FF"/>
                </a:solidFill>
                <a:latin typeface="Lucida Console" pitchFamily="49" charset="0"/>
              </a:rPr>
              <a:t>as string</a:t>
            </a:r>
            <a:r>
              <a:rPr lang="en-US" sz="1400" dirty="0" smtClean="0">
                <a:latin typeface="Lucida Console" pitchFamily="49" charset="0"/>
              </a:rPr>
              <a:t>));</a:t>
            </a:r>
          </a:p>
          <a:p>
            <a:r>
              <a:rPr lang="en-US" sz="1400" dirty="0" smtClean="0">
                <a:latin typeface="Lucida Console" pitchFamily="49" charset="0"/>
              </a:rPr>
              <a:t>    _task = _</a:t>
            </a:r>
            <a:r>
              <a:rPr lang="en-US" sz="1400" dirty="0" err="1" smtClean="0">
                <a:latin typeface="Lucida Console" pitchFamily="49" charset="0"/>
              </a:rPr>
              <a:t>workflow.Tasks</a:t>
            </a:r>
            <a:r>
              <a:rPr lang="en-US" sz="1400" dirty="0" smtClean="0">
                <a:latin typeface="Lucida Console" pitchFamily="49" charset="0"/>
              </a:rPr>
              <a:t>[0];</a:t>
            </a:r>
          </a:p>
          <a:p>
            <a:r>
              <a:rPr lang="en-US" sz="1400" dirty="0" smtClean="0">
                <a:latin typeface="Lucida Console" pitchFamily="49" charset="0"/>
              </a:rPr>
              <a:t>    _list = </a:t>
            </a:r>
            <a:r>
              <a:rPr lang="en-US" sz="1400" dirty="0" err="1" smtClean="0">
                <a:latin typeface="Lucida Console" pitchFamily="49" charset="0"/>
              </a:rPr>
              <a:t>Web.Lists</a:t>
            </a:r>
            <a:r>
              <a:rPr lang="en-US" sz="1400" dirty="0" smtClean="0">
                <a:latin typeface="Lucida Console" pitchFamily="49" charset="0"/>
              </a:rPr>
              <a:t>[_</a:t>
            </a:r>
            <a:r>
              <a:rPr lang="en-US" sz="1400" dirty="0" err="1" smtClean="0">
                <a:latin typeface="Lucida Console" pitchFamily="49" charset="0"/>
              </a:rPr>
              <a:t>workflow.ListId</a:t>
            </a:r>
            <a:r>
              <a:rPr lang="en-US" sz="1400" dirty="0" smtClean="0">
                <a:latin typeface="Lucida Console" pitchFamily="49" charset="0"/>
              </a:rPr>
              <a:t>];</a:t>
            </a:r>
          </a:p>
          <a:p>
            <a:endParaRPr lang="en-US" sz="1400" dirty="0" smtClean="0">
              <a:latin typeface="Lucida Console" pitchFamily="49" charset="0"/>
            </a:endParaRPr>
          </a:p>
          <a:p>
            <a:r>
              <a:rPr lang="en-US" sz="1400" dirty="0" smtClean="0">
                <a:latin typeface="Lucida Console" pitchFamily="49" charset="0"/>
              </a:rPr>
              <a:t>    ...</a:t>
            </a:r>
          </a:p>
          <a:p>
            <a:r>
              <a:rPr lang="en-US" sz="1400" dirty="0" smtClean="0">
                <a:latin typeface="Lucida Console" pitchFamily="49" charset="0"/>
              </a:rPr>
              <a:t>}</a:t>
            </a:r>
            <a:endParaRPr lang="en-US" sz="1400" dirty="0">
              <a:latin typeface="Lucida Console"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Populating the Form</a:t>
            </a:r>
            <a:endParaRPr lang="en-US" dirty="0"/>
          </a:p>
        </p:txBody>
      </p:sp>
      <p:sp>
        <p:nvSpPr>
          <p:cNvPr id="3" name="Content Placeholder 2"/>
          <p:cNvSpPr>
            <a:spLocks noGrp="1"/>
          </p:cNvSpPr>
          <p:nvPr>
            <p:ph idx="1"/>
          </p:nvPr>
        </p:nvSpPr>
        <p:spPr>
          <a:xfrm>
            <a:off x="381000" y="1447800"/>
            <a:ext cx="8382000" cy="1676400"/>
          </a:xfrm>
        </p:spPr>
        <p:txBody>
          <a:bodyPr/>
          <a:lstStyle/>
          <a:p>
            <a:r>
              <a:rPr lang="en-US" dirty="0" smtClean="0"/>
              <a:t>The Task </a:t>
            </a:r>
            <a:r>
              <a:rPr lang="en-US" dirty="0" err="1" smtClean="0"/>
              <a:t>SPListItem</a:t>
            </a:r>
            <a:r>
              <a:rPr lang="en-US" dirty="0" smtClean="0"/>
              <a:t> used to populate data</a:t>
            </a:r>
          </a:p>
          <a:p>
            <a:pPr lvl="1"/>
            <a:r>
              <a:rPr lang="en-US" dirty="0" err="1" smtClean="0"/>
              <a:t>SPListItem</a:t>
            </a:r>
            <a:r>
              <a:rPr lang="en-US" dirty="0" smtClean="0"/>
              <a:t> fields can be accessed direction</a:t>
            </a:r>
          </a:p>
          <a:p>
            <a:pPr lvl="1"/>
            <a:r>
              <a:rPr lang="en-US" dirty="0" smtClean="0"/>
              <a:t>Extended properties accessed with </a:t>
            </a:r>
            <a:r>
              <a:rPr lang="en-US" dirty="0" err="1" smtClean="0"/>
              <a:t>SPWorkflowTask</a:t>
            </a:r>
            <a:endParaRPr lang="en-US" dirty="0"/>
          </a:p>
        </p:txBody>
      </p:sp>
      <p:sp>
        <p:nvSpPr>
          <p:cNvPr id="4" name="Rectangle 3"/>
          <p:cNvSpPr/>
          <p:nvPr/>
        </p:nvSpPr>
        <p:spPr>
          <a:xfrm>
            <a:off x="381000" y="3124200"/>
            <a:ext cx="8382000" cy="3539430"/>
          </a:xfrm>
          <a:prstGeom prst="rect">
            <a:avLst/>
          </a:prstGeom>
          <a:ln>
            <a:solidFill>
              <a:schemeClr val="tx1"/>
            </a:solidFill>
          </a:ln>
        </p:spPr>
        <p:txBody>
          <a:bodyPr wrap="square">
            <a:spAutoFit/>
          </a:bodyPr>
          <a:lstStyle/>
          <a:p>
            <a:r>
              <a:rPr lang="en-US" sz="1600" dirty="0" smtClean="0">
                <a:solidFill>
                  <a:srgbClr val="0000FF"/>
                </a:solidFill>
                <a:latin typeface="Lucida Console" pitchFamily="49" charset="0"/>
              </a:rPr>
              <a:t>protected override void </a:t>
            </a:r>
            <a:r>
              <a:rPr lang="en-US" sz="1600" dirty="0" err="1" smtClean="0">
                <a:latin typeface="Lucida Console" pitchFamily="49" charset="0"/>
              </a:rPr>
              <a:t>OnLoad</a:t>
            </a:r>
            <a:r>
              <a:rPr lang="en-US" sz="1600" dirty="0" smtClean="0">
                <a:latin typeface="Lucida Console" pitchFamily="49" charset="0"/>
              </a:rPr>
              <a:t>(</a:t>
            </a:r>
            <a:r>
              <a:rPr lang="en-US" sz="1600" dirty="0" err="1" smtClean="0">
                <a:solidFill>
                  <a:srgbClr val="2B91AF"/>
                </a:solidFill>
                <a:latin typeface="Lucida Console" pitchFamily="49" charset="0"/>
              </a:rPr>
              <a:t>EventArgs</a:t>
            </a:r>
            <a:r>
              <a:rPr lang="en-US" sz="1600" dirty="0" smtClean="0">
                <a:latin typeface="Lucida Console" pitchFamily="49" charset="0"/>
              </a:rPr>
              <a:t> e)</a:t>
            </a:r>
          </a:p>
          <a:p>
            <a:r>
              <a:rPr lang="en-US" sz="1600" dirty="0" smtClean="0">
                <a:latin typeface="Lucida Console" pitchFamily="49" charset="0"/>
              </a:rPr>
              <a:t>{</a:t>
            </a:r>
          </a:p>
          <a:p>
            <a:r>
              <a:rPr lang="en-US" sz="1600" dirty="0" smtClean="0">
                <a:latin typeface="Lucida Console" pitchFamily="49" charset="0"/>
              </a:rPr>
              <a:t>  ...</a:t>
            </a:r>
          </a:p>
          <a:p>
            <a:endParaRPr lang="en-US" sz="1600" dirty="0" smtClean="0">
              <a:solidFill>
                <a:srgbClr val="0000FF"/>
              </a:solidFill>
              <a:latin typeface="Lucida Console" pitchFamily="49" charset="0"/>
            </a:endParaRPr>
          </a:p>
          <a:p>
            <a:r>
              <a:rPr lang="en-US" sz="1600" dirty="0" smtClean="0">
                <a:solidFill>
                  <a:srgbClr val="0000FF"/>
                </a:solidFill>
                <a:latin typeface="Lucida Console" pitchFamily="49" charset="0"/>
              </a:rPr>
              <a:t>  if </a:t>
            </a:r>
            <a:r>
              <a:rPr lang="en-US" sz="1600" dirty="0" smtClean="0">
                <a:latin typeface="Lucida Console" pitchFamily="49" charset="0"/>
              </a:rPr>
              <a:t>(!</a:t>
            </a:r>
            <a:r>
              <a:rPr lang="en-US" sz="1600" dirty="0" err="1" smtClean="0">
                <a:latin typeface="Lucida Console" pitchFamily="49" charset="0"/>
              </a:rPr>
              <a:t>IsPostBack</a:t>
            </a:r>
            <a:r>
              <a:rPr lang="en-US" sz="1600" dirty="0" smtClean="0">
                <a:latin typeface="Lucida Console" pitchFamily="49" charset="0"/>
              </a:rPr>
              <a:t>)</a:t>
            </a:r>
          </a:p>
          <a:p>
            <a:r>
              <a:rPr lang="en-US" sz="1600" dirty="0" smtClean="0">
                <a:latin typeface="Lucida Console" pitchFamily="49" charset="0"/>
              </a:rPr>
              <a:t>  {</a:t>
            </a:r>
          </a:p>
          <a:p>
            <a:r>
              <a:rPr lang="en-US" sz="1600" dirty="0" smtClean="0">
                <a:solidFill>
                  <a:srgbClr val="0000FF"/>
                </a:solidFill>
                <a:latin typeface="Lucida Console" pitchFamily="49" charset="0"/>
              </a:rPr>
              <a:t>    </a:t>
            </a:r>
            <a:r>
              <a:rPr lang="en-US" sz="1600" dirty="0" err="1" smtClean="0">
                <a:solidFill>
                  <a:srgbClr val="2B91AF"/>
                </a:solidFill>
                <a:latin typeface="Lucida Console" pitchFamily="49" charset="0"/>
              </a:rPr>
              <a:t>Hashtable</a:t>
            </a:r>
            <a:r>
              <a:rPr lang="en-US" sz="1600" dirty="0" smtClean="0">
                <a:solidFill>
                  <a:srgbClr val="2B91AF"/>
                </a:solidFill>
                <a:latin typeface="Lucida Console" pitchFamily="49" charset="0"/>
              </a:rPr>
              <a:t> </a:t>
            </a:r>
            <a:r>
              <a:rPr lang="en-US" sz="1600" dirty="0" err="1" smtClean="0">
                <a:latin typeface="Lucida Console" pitchFamily="49" charset="0"/>
              </a:rPr>
              <a:t>extendedProperties</a:t>
            </a:r>
            <a:r>
              <a:rPr lang="en-US" sz="1600" dirty="0" smtClean="0">
                <a:latin typeface="Lucida Console" pitchFamily="49" charset="0"/>
              </a:rPr>
              <a:t> =</a:t>
            </a:r>
            <a:r>
              <a:rPr lang="en-US" sz="1600" dirty="0" smtClean="0">
                <a:solidFill>
                  <a:srgbClr val="2B91AF"/>
                </a:solidFill>
                <a:latin typeface="Lucida Console" pitchFamily="49" charset="0"/>
              </a:rPr>
              <a:t> </a:t>
            </a:r>
          </a:p>
          <a:p>
            <a:r>
              <a:rPr lang="en-US" sz="1600" dirty="0" smtClean="0">
                <a:solidFill>
                  <a:srgbClr val="2B91AF"/>
                </a:solidFill>
                <a:latin typeface="Lucida Console" pitchFamily="49" charset="0"/>
              </a:rPr>
              <a:t>      </a:t>
            </a:r>
            <a:r>
              <a:rPr lang="en-US" sz="1600" dirty="0" err="1" smtClean="0">
                <a:solidFill>
                  <a:srgbClr val="2B91AF"/>
                </a:solidFill>
                <a:latin typeface="Lucida Console" pitchFamily="49" charset="0"/>
              </a:rPr>
              <a:t>SPWorkflowTask</a:t>
            </a:r>
            <a:r>
              <a:rPr lang="en-US" sz="1600" dirty="0" err="1" smtClean="0">
                <a:latin typeface="Lucida Console" pitchFamily="49" charset="0"/>
              </a:rPr>
              <a:t>.GetExtendedPropertiesAsHashtable</a:t>
            </a:r>
            <a:r>
              <a:rPr lang="en-US" sz="1600" dirty="0" smtClean="0">
                <a:latin typeface="Lucida Console" pitchFamily="49" charset="0"/>
              </a:rPr>
              <a:t>(_</a:t>
            </a:r>
            <a:r>
              <a:rPr lang="en-US" sz="1600" dirty="0" err="1" smtClean="0">
                <a:latin typeface="Lucida Console" pitchFamily="49" charset="0"/>
              </a:rPr>
              <a:t>taskItem</a:t>
            </a:r>
            <a:r>
              <a:rPr lang="en-US" sz="1600" dirty="0" smtClean="0">
                <a:latin typeface="Lucida Console" pitchFamily="49" charset="0"/>
              </a:rPr>
              <a:t>);</a:t>
            </a:r>
          </a:p>
          <a:p>
            <a:r>
              <a:rPr lang="en-US" sz="1600" dirty="0" smtClean="0">
                <a:solidFill>
                  <a:srgbClr val="2B91AF"/>
                </a:solidFill>
                <a:latin typeface="Lucida Console" pitchFamily="49" charset="0"/>
              </a:rPr>
              <a:t>    </a:t>
            </a:r>
            <a:r>
              <a:rPr lang="en-US" sz="1600" dirty="0" err="1" smtClean="0">
                <a:latin typeface="Lucida Console" pitchFamily="49" charset="0"/>
              </a:rPr>
              <a:t>lblCustomData.Text</a:t>
            </a:r>
            <a:r>
              <a:rPr lang="en-US" sz="1600" dirty="0" smtClean="0">
                <a:latin typeface="Lucida Console" pitchFamily="49" charset="0"/>
              </a:rPr>
              <a:t> = </a:t>
            </a:r>
          </a:p>
          <a:p>
            <a:r>
              <a:rPr lang="en-US" sz="1600" dirty="0" smtClean="0">
                <a:latin typeface="Lucida Console" pitchFamily="49" charset="0"/>
              </a:rPr>
              <a:t>      </a:t>
            </a:r>
            <a:r>
              <a:rPr lang="en-US" sz="1600" dirty="0" err="1" smtClean="0">
                <a:latin typeface="Lucida Console" pitchFamily="49" charset="0"/>
              </a:rPr>
              <a:t>extendedProperties</a:t>
            </a:r>
            <a:r>
              <a:rPr lang="en-US" sz="1600" dirty="0" smtClean="0">
                <a:latin typeface="Lucida Console" pitchFamily="49" charset="0"/>
              </a:rPr>
              <a:t>[</a:t>
            </a:r>
            <a:r>
              <a:rPr lang="en-US" sz="1600" dirty="0" smtClean="0">
                <a:solidFill>
                  <a:srgbClr val="A31515"/>
                </a:solidFill>
                <a:latin typeface="Lucida Console" pitchFamily="49" charset="0"/>
              </a:rPr>
              <a:t>"</a:t>
            </a:r>
            <a:r>
              <a:rPr lang="en-US" sz="1600" dirty="0" err="1" smtClean="0">
                <a:solidFill>
                  <a:srgbClr val="A31515"/>
                </a:solidFill>
                <a:latin typeface="Lucida Console" pitchFamily="49" charset="0"/>
              </a:rPr>
              <a:t>CustomData</a:t>
            </a:r>
            <a:r>
              <a:rPr lang="en-US" sz="1600" dirty="0" smtClean="0">
                <a:solidFill>
                  <a:srgbClr val="A31515"/>
                </a:solidFill>
                <a:latin typeface="Lucida Console" pitchFamily="49" charset="0"/>
              </a:rPr>
              <a:t>"</a:t>
            </a:r>
            <a:r>
              <a:rPr lang="en-US" sz="1600" dirty="0" smtClean="0">
                <a:latin typeface="Lucida Console" pitchFamily="49" charset="0"/>
              </a:rPr>
              <a:t>]</a:t>
            </a:r>
            <a:r>
              <a:rPr lang="en-US" sz="1600" dirty="0" smtClean="0">
                <a:solidFill>
                  <a:srgbClr val="A31515"/>
                </a:solidFill>
                <a:latin typeface="Lucida Console" pitchFamily="49" charset="0"/>
              </a:rPr>
              <a:t> </a:t>
            </a:r>
            <a:r>
              <a:rPr lang="en-US" sz="1600" dirty="0" smtClean="0">
                <a:solidFill>
                  <a:srgbClr val="0000FF"/>
                </a:solidFill>
                <a:latin typeface="Lucida Console" pitchFamily="49" charset="0"/>
              </a:rPr>
              <a:t>as string</a:t>
            </a:r>
            <a:r>
              <a:rPr lang="en-US" sz="1600" dirty="0" smtClean="0">
                <a:latin typeface="Lucida Console" pitchFamily="49" charset="0"/>
              </a:rPr>
              <a:t>;</a:t>
            </a:r>
          </a:p>
          <a:p>
            <a:r>
              <a:rPr lang="en-US" sz="1600" dirty="0" smtClean="0">
                <a:latin typeface="Lucida Console" pitchFamily="49" charset="0"/>
              </a:rPr>
              <a:t>  }</a:t>
            </a:r>
          </a:p>
          <a:p>
            <a:endParaRPr lang="en-US" sz="1600" dirty="0" smtClean="0">
              <a:latin typeface="Lucida Console" pitchFamily="49" charset="0"/>
            </a:endParaRPr>
          </a:p>
          <a:p>
            <a:r>
              <a:rPr lang="en-US" sz="1600" dirty="0" smtClean="0">
                <a:latin typeface="Lucida Console" pitchFamily="49" charset="0"/>
              </a:rPr>
              <a:t>  ...</a:t>
            </a:r>
          </a:p>
          <a:p>
            <a:r>
              <a:rPr lang="en-US" sz="1600" dirty="0" smtClean="0">
                <a:latin typeface="Lucida Console" pitchFamily="49" charset="0"/>
              </a:rPr>
              <a:t>}</a:t>
            </a:r>
            <a:endParaRPr lang="en-US" sz="1600" dirty="0">
              <a:latin typeface="Lucida Console"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the Form</a:t>
            </a:r>
            <a:endParaRPr lang="en-US" dirty="0"/>
          </a:p>
        </p:txBody>
      </p:sp>
      <p:sp>
        <p:nvSpPr>
          <p:cNvPr id="3" name="Content Placeholder 2"/>
          <p:cNvSpPr>
            <a:spLocks noGrp="1"/>
          </p:cNvSpPr>
          <p:nvPr>
            <p:ph idx="1"/>
          </p:nvPr>
        </p:nvSpPr>
        <p:spPr>
          <a:xfrm>
            <a:off x="381000" y="1447800"/>
            <a:ext cx="8382000" cy="2667000"/>
          </a:xfrm>
        </p:spPr>
        <p:txBody>
          <a:bodyPr/>
          <a:lstStyle/>
          <a:p>
            <a:r>
              <a:rPr lang="en-US" dirty="0" smtClean="0"/>
              <a:t>User can close form in multiple ways</a:t>
            </a:r>
          </a:p>
          <a:p>
            <a:pPr lvl="1"/>
            <a:r>
              <a:rPr lang="en-US" dirty="0" smtClean="0"/>
              <a:t>All ways of closing the form are task specific</a:t>
            </a:r>
          </a:p>
          <a:p>
            <a:pPr lvl="2"/>
            <a:r>
              <a:rPr lang="en-US" dirty="0" smtClean="0"/>
              <a:t>Ex. Approve, Reject, Delegate, Cancel</a:t>
            </a:r>
          </a:p>
          <a:p>
            <a:pPr lvl="1"/>
            <a:r>
              <a:rPr lang="en-US" baseline="0" dirty="0" smtClean="0"/>
              <a:t>Code-behind sends properties back to the workflow</a:t>
            </a:r>
          </a:p>
          <a:p>
            <a:pPr lvl="1"/>
            <a:r>
              <a:rPr lang="en-US" dirty="0" smtClean="0"/>
              <a:t>Page is closed by redirecting to another page</a:t>
            </a:r>
            <a:endParaRPr lang="en-US" baseline="0" dirty="0" smtClean="0"/>
          </a:p>
        </p:txBody>
      </p:sp>
      <p:sp>
        <p:nvSpPr>
          <p:cNvPr id="4" name="Rectangle 3"/>
          <p:cNvSpPr/>
          <p:nvPr/>
        </p:nvSpPr>
        <p:spPr>
          <a:xfrm>
            <a:off x="381000" y="4343400"/>
            <a:ext cx="8305800" cy="1323439"/>
          </a:xfrm>
          <a:prstGeom prst="rect">
            <a:avLst/>
          </a:prstGeom>
          <a:ln>
            <a:solidFill>
              <a:schemeClr val="tx1"/>
            </a:solidFill>
          </a:ln>
        </p:spPr>
        <p:txBody>
          <a:bodyPr wrap="square">
            <a:spAutoFit/>
          </a:bodyPr>
          <a:lstStyle/>
          <a:p>
            <a:r>
              <a:rPr lang="en-US" sz="1600" dirty="0" smtClean="0">
                <a:solidFill>
                  <a:srgbClr val="0000FF"/>
                </a:solidFill>
                <a:latin typeface="Lucida Console" pitchFamily="49" charset="0"/>
              </a:rPr>
              <a:t>protected void </a:t>
            </a:r>
            <a:r>
              <a:rPr lang="en-US" sz="1600" dirty="0" err="1" smtClean="0">
                <a:latin typeface="Lucida Console" pitchFamily="49" charset="0"/>
              </a:rPr>
              <a:t>Cancel_Click</a:t>
            </a:r>
            <a:r>
              <a:rPr lang="en-US" sz="1600" dirty="0" smtClean="0">
                <a:latin typeface="Lucida Console" pitchFamily="49" charset="0"/>
              </a:rPr>
              <a:t>(</a:t>
            </a:r>
            <a:r>
              <a:rPr lang="en-US" sz="1600" dirty="0" smtClean="0">
                <a:solidFill>
                  <a:srgbClr val="0000FF"/>
                </a:solidFill>
                <a:latin typeface="Lucida Console" pitchFamily="49" charset="0"/>
              </a:rPr>
              <a:t>object </a:t>
            </a:r>
            <a:r>
              <a:rPr lang="en-US" sz="1600" dirty="0" smtClean="0">
                <a:latin typeface="Lucida Console" pitchFamily="49" charset="0"/>
              </a:rPr>
              <a:t>sender,</a:t>
            </a:r>
            <a:r>
              <a:rPr lang="en-US" sz="1600" dirty="0" smtClean="0">
                <a:solidFill>
                  <a:srgbClr val="0000FF"/>
                </a:solidFill>
                <a:latin typeface="Lucida Console" pitchFamily="49" charset="0"/>
              </a:rPr>
              <a:t> </a:t>
            </a:r>
            <a:r>
              <a:rPr lang="en-US" sz="1600" dirty="0" err="1" smtClean="0">
                <a:solidFill>
                  <a:srgbClr val="2B91AF"/>
                </a:solidFill>
                <a:latin typeface="Lucida Console" pitchFamily="49" charset="0"/>
              </a:rPr>
              <a:t>EventArgs</a:t>
            </a:r>
            <a:r>
              <a:rPr lang="en-US" sz="1600" dirty="0" smtClean="0">
                <a:solidFill>
                  <a:srgbClr val="2B91AF"/>
                </a:solidFill>
                <a:latin typeface="Lucida Console" pitchFamily="49" charset="0"/>
              </a:rPr>
              <a:t> </a:t>
            </a:r>
            <a:r>
              <a:rPr lang="en-US" sz="1600" dirty="0" smtClean="0">
                <a:latin typeface="Lucida Console" pitchFamily="49" charset="0"/>
              </a:rPr>
              <a:t>e)</a:t>
            </a:r>
          </a:p>
          <a:p>
            <a:r>
              <a:rPr lang="en-US" sz="1600" dirty="0" smtClean="0">
                <a:latin typeface="Lucida Console" pitchFamily="49" charset="0"/>
              </a:rPr>
              <a:t>{</a:t>
            </a:r>
          </a:p>
          <a:p>
            <a:r>
              <a:rPr lang="en-US" sz="1600" dirty="0" smtClean="0">
                <a:solidFill>
                  <a:srgbClr val="2B91AF"/>
                </a:solidFill>
                <a:latin typeface="Lucida Console" pitchFamily="49" charset="0"/>
              </a:rPr>
              <a:t>    </a:t>
            </a:r>
            <a:r>
              <a:rPr lang="en-US" sz="1600" dirty="0" err="1" smtClean="0">
                <a:solidFill>
                  <a:srgbClr val="2B91AF"/>
                </a:solidFill>
                <a:latin typeface="Lucida Console" pitchFamily="49" charset="0"/>
              </a:rPr>
              <a:t>SPUtility</a:t>
            </a:r>
            <a:r>
              <a:rPr lang="en-US" sz="1600" dirty="0" err="1" smtClean="0">
                <a:latin typeface="Lucida Console" pitchFamily="49" charset="0"/>
              </a:rPr>
              <a:t>.Redirect</a:t>
            </a:r>
            <a:r>
              <a:rPr lang="en-US" sz="1600" dirty="0" smtClean="0">
                <a:latin typeface="Lucida Console" pitchFamily="49" charset="0"/>
              </a:rPr>
              <a:t>(_</a:t>
            </a:r>
            <a:r>
              <a:rPr lang="en-US" sz="1600" dirty="0" err="1" smtClean="0">
                <a:latin typeface="Lucida Console" pitchFamily="49" charset="0"/>
              </a:rPr>
              <a:t>list.DefaultViewUrl</a:t>
            </a:r>
            <a:r>
              <a:rPr lang="en-US" sz="1600" dirty="0" smtClean="0">
                <a:latin typeface="Lucida Console" pitchFamily="49" charset="0"/>
              </a:rPr>
              <a:t>, </a:t>
            </a:r>
          </a:p>
          <a:p>
            <a:r>
              <a:rPr lang="en-US" sz="1600" dirty="0" smtClean="0">
                <a:solidFill>
                  <a:srgbClr val="2B91AF"/>
                </a:solidFill>
                <a:latin typeface="Lucida Console" pitchFamily="49" charset="0"/>
              </a:rPr>
              <a:t>        </a:t>
            </a:r>
            <a:r>
              <a:rPr lang="en-US" sz="1600" dirty="0" err="1" smtClean="0">
                <a:solidFill>
                  <a:srgbClr val="2B91AF"/>
                </a:solidFill>
                <a:latin typeface="Lucida Console" pitchFamily="49" charset="0"/>
              </a:rPr>
              <a:t>SPRedirectFlags</a:t>
            </a:r>
            <a:r>
              <a:rPr lang="en-US" sz="1600" dirty="0" err="1" smtClean="0">
                <a:latin typeface="Lucida Console" pitchFamily="49" charset="0"/>
              </a:rPr>
              <a:t>.Default</a:t>
            </a:r>
            <a:r>
              <a:rPr lang="en-US" sz="1600" dirty="0" smtClean="0">
                <a:latin typeface="Lucida Console" pitchFamily="49" charset="0"/>
              </a:rPr>
              <a:t>, </a:t>
            </a:r>
            <a:r>
              <a:rPr lang="en-US" sz="1600" dirty="0" err="1" smtClean="0">
                <a:solidFill>
                  <a:srgbClr val="0000FF"/>
                </a:solidFill>
                <a:latin typeface="Lucida Console" pitchFamily="49" charset="0"/>
              </a:rPr>
              <a:t>this</a:t>
            </a:r>
            <a:r>
              <a:rPr lang="en-US" sz="1600" dirty="0" err="1" smtClean="0">
                <a:latin typeface="Lucida Console" pitchFamily="49" charset="0"/>
              </a:rPr>
              <a:t>.Context</a:t>
            </a:r>
            <a:r>
              <a:rPr lang="en-US" sz="1600" dirty="0" smtClean="0">
                <a:latin typeface="Lucida Console" pitchFamily="49" charset="0"/>
              </a:rPr>
              <a:t>);</a:t>
            </a:r>
          </a:p>
          <a:p>
            <a:r>
              <a:rPr lang="en-US" sz="1600" dirty="0" smtClean="0">
                <a:latin typeface="Lucida Console" pitchFamily="49" charset="0"/>
              </a:rPr>
              <a:t>}</a:t>
            </a:r>
            <a:endParaRPr lang="en-US" sz="1600" dirty="0">
              <a:latin typeface="Lucida Console"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Properties to Workflow</a:t>
            </a:r>
            <a:endParaRPr lang="en-US" dirty="0"/>
          </a:p>
        </p:txBody>
      </p:sp>
      <p:sp>
        <p:nvSpPr>
          <p:cNvPr id="3" name="Content Placeholder 2"/>
          <p:cNvSpPr>
            <a:spLocks noGrp="1"/>
          </p:cNvSpPr>
          <p:nvPr>
            <p:ph idx="1"/>
          </p:nvPr>
        </p:nvSpPr>
        <p:spPr>
          <a:xfrm>
            <a:off x="381000" y="1447800"/>
            <a:ext cx="8382000" cy="2057400"/>
          </a:xfrm>
        </p:spPr>
        <p:txBody>
          <a:bodyPr/>
          <a:lstStyle/>
          <a:p>
            <a:r>
              <a:rPr lang="en-US" dirty="0" smtClean="0"/>
              <a:t>Response sent to workflow using </a:t>
            </a:r>
            <a:r>
              <a:rPr lang="en-US" dirty="0" err="1" smtClean="0"/>
              <a:t>ExtendedProps</a:t>
            </a:r>
            <a:endParaRPr lang="en-US" dirty="0" smtClean="0"/>
          </a:p>
          <a:p>
            <a:pPr lvl="1"/>
            <a:r>
              <a:rPr lang="en-US" dirty="0" err="1" smtClean="0"/>
              <a:t>SPWorkflowTask.AlterTask</a:t>
            </a:r>
            <a:r>
              <a:rPr lang="en-US" dirty="0" smtClean="0"/>
              <a:t> accepts a </a:t>
            </a:r>
            <a:r>
              <a:rPr lang="en-US" dirty="0" err="1" smtClean="0"/>
              <a:t>Hashtable</a:t>
            </a:r>
            <a:r>
              <a:rPr lang="en-US" dirty="0" smtClean="0"/>
              <a:t> of data</a:t>
            </a:r>
          </a:p>
          <a:p>
            <a:pPr lvl="1"/>
            <a:r>
              <a:rPr lang="en-US" dirty="0" smtClean="0"/>
              <a:t>Data contains one or more properties used by workflow</a:t>
            </a:r>
            <a:endParaRPr lang="en-US" dirty="0"/>
          </a:p>
        </p:txBody>
      </p:sp>
      <p:sp>
        <p:nvSpPr>
          <p:cNvPr id="4" name="Rectangle 3"/>
          <p:cNvSpPr/>
          <p:nvPr/>
        </p:nvSpPr>
        <p:spPr>
          <a:xfrm>
            <a:off x="381000" y="3200400"/>
            <a:ext cx="8382000" cy="3046988"/>
          </a:xfrm>
          <a:prstGeom prst="rect">
            <a:avLst/>
          </a:prstGeom>
          <a:ln>
            <a:solidFill>
              <a:schemeClr val="tx1"/>
            </a:solidFill>
          </a:ln>
        </p:spPr>
        <p:txBody>
          <a:bodyPr wrap="square">
            <a:spAutoFit/>
          </a:bodyPr>
          <a:lstStyle/>
          <a:p>
            <a:r>
              <a:rPr lang="en-US" sz="1600" dirty="0" smtClean="0">
                <a:solidFill>
                  <a:srgbClr val="0000FF"/>
                </a:solidFill>
                <a:latin typeface="Lucida Console" pitchFamily="49" charset="0"/>
              </a:rPr>
              <a:t>protected void </a:t>
            </a:r>
            <a:r>
              <a:rPr lang="en-US" sz="1600" dirty="0" err="1" smtClean="0">
                <a:latin typeface="Lucida Console" pitchFamily="49" charset="0"/>
              </a:rPr>
              <a:t>Approve_Click</a:t>
            </a:r>
            <a:r>
              <a:rPr lang="en-US" sz="1600" dirty="0" smtClean="0">
                <a:latin typeface="Lucida Console" pitchFamily="49" charset="0"/>
              </a:rPr>
              <a:t>(</a:t>
            </a:r>
            <a:r>
              <a:rPr lang="en-US" sz="1600" dirty="0" smtClean="0">
                <a:solidFill>
                  <a:srgbClr val="0000FF"/>
                </a:solidFill>
                <a:latin typeface="Lucida Console" pitchFamily="49" charset="0"/>
              </a:rPr>
              <a:t>object </a:t>
            </a:r>
            <a:r>
              <a:rPr lang="en-US" sz="1600" dirty="0" smtClean="0">
                <a:latin typeface="Lucida Console" pitchFamily="49" charset="0"/>
              </a:rPr>
              <a:t>sender, </a:t>
            </a:r>
            <a:r>
              <a:rPr lang="en-US" sz="1600" dirty="0" err="1" smtClean="0">
                <a:solidFill>
                  <a:srgbClr val="2B91AF"/>
                </a:solidFill>
                <a:latin typeface="Lucida Console" pitchFamily="49" charset="0"/>
              </a:rPr>
              <a:t>EventArgs</a:t>
            </a:r>
            <a:r>
              <a:rPr lang="en-US" sz="1600" dirty="0" smtClean="0">
                <a:solidFill>
                  <a:srgbClr val="2B91AF"/>
                </a:solidFill>
                <a:latin typeface="Lucida Console" pitchFamily="49" charset="0"/>
              </a:rPr>
              <a:t> </a:t>
            </a:r>
            <a:r>
              <a:rPr lang="en-US" sz="1600" dirty="0" smtClean="0">
                <a:latin typeface="Lucida Console" pitchFamily="49" charset="0"/>
              </a:rPr>
              <a:t>e)</a:t>
            </a:r>
          </a:p>
          <a:p>
            <a:r>
              <a:rPr lang="en-US" sz="1600" dirty="0" smtClean="0">
                <a:latin typeface="Lucida Console" pitchFamily="49" charset="0"/>
              </a:rPr>
              <a:t>{</a:t>
            </a:r>
          </a:p>
          <a:p>
            <a:r>
              <a:rPr lang="en-US" sz="1600" dirty="0" smtClean="0">
                <a:solidFill>
                  <a:srgbClr val="2B91AF"/>
                </a:solidFill>
                <a:latin typeface="Lucida Console" pitchFamily="49" charset="0"/>
              </a:rPr>
              <a:t>    </a:t>
            </a:r>
            <a:r>
              <a:rPr lang="en-US" sz="1600" dirty="0" smtClean="0">
                <a:solidFill>
                  <a:srgbClr val="008000"/>
                </a:solidFill>
                <a:latin typeface="Lucida Console" pitchFamily="49" charset="0"/>
              </a:rPr>
              <a:t>// build properties to send to workflow</a:t>
            </a:r>
          </a:p>
          <a:p>
            <a:r>
              <a:rPr lang="en-US" sz="1600" dirty="0" smtClean="0">
                <a:solidFill>
                  <a:srgbClr val="008000"/>
                </a:solidFill>
                <a:latin typeface="Lucida Console" pitchFamily="49" charset="0"/>
              </a:rPr>
              <a:t>    </a:t>
            </a:r>
            <a:r>
              <a:rPr lang="en-US" sz="1600" dirty="0" err="1" smtClean="0">
                <a:solidFill>
                  <a:srgbClr val="2B91AF"/>
                </a:solidFill>
                <a:latin typeface="Lucida Console" pitchFamily="49" charset="0"/>
              </a:rPr>
              <a:t>Hashtable</a:t>
            </a:r>
            <a:r>
              <a:rPr lang="en-US" sz="1600" dirty="0" smtClean="0">
                <a:solidFill>
                  <a:srgbClr val="2B91AF"/>
                </a:solidFill>
                <a:latin typeface="Lucida Console" pitchFamily="49" charset="0"/>
              </a:rPr>
              <a:t> </a:t>
            </a:r>
            <a:r>
              <a:rPr lang="en-US" sz="1600" dirty="0" smtClean="0">
                <a:latin typeface="Lucida Console" pitchFamily="49" charset="0"/>
              </a:rPr>
              <a:t>data = </a:t>
            </a:r>
            <a:r>
              <a:rPr lang="en-US" sz="1600" dirty="0" smtClean="0">
                <a:solidFill>
                  <a:srgbClr val="0000FF"/>
                </a:solidFill>
                <a:latin typeface="Lucida Console" pitchFamily="49" charset="0"/>
              </a:rPr>
              <a:t>new </a:t>
            </a:r>
            <a:r>
              <a:rPr lang="en-US" sz="1600" dirty="0" err="1" smtClean="0">
                <a:solidFill>
                  <a:srgbClr val="2B91AF"/>
                </a:solidFill>
                <a:latin typeface="Lucida Console" pitchFamily="49" charset="0"/>
              </a:rPr>
              <a:t>Hashtable</a:t>
            </a:r>
            <a:r>
              <a:rPr lang="en-US" sz="1600" dirty="0" smtClean="0">
                <a:latin typeface="Lucida Console" pitchFamily="49" charset="0"/>
              </a:rPr>
              <a:t>();</a:t>
            </a:r>
          </a:p>
          <a:p>
            <a:r>
              <a:rPr lang="en-US" sz="1600" dirty="0" smtClean="0">
                <a:solidFill>
                  <a:srgbClr val="2B91AF"/>
                </a:solidFill>
                <a:latin typeface="Lucida Console" pitchFamily="49" charset="0"/>
              </a:rPr>
              <a:t>    </a:t>
            </a:r>
            <a:r>
              <a:rPr lang="en-US" sz="1600" dirty="0" err="1" smtClean="0">
                <a:latin typeface="Lucida Console" pitchFamily="49" charset="0"/>
              </a:rPr>
              <a:t>data.Add</a:t>
            </a:r>
            <a:r>
              <a:rPr lang="en-US" sz="1600" dirty="0" smtClean="0">
                <a:latin typeface="Lucida Console" pitchFamily="49" charset="0"/>
              </a:rPr>
              <a:t>(</a:t>
            </a:r>
            <a:r>
              <a:rPr lang="en-US" sz="1600" dirty="0" smtClean="0">
                <a:solidFill>
                  <a:srgbClr val="A31515"/>
                </a:solidFill>
                <a:latin typeface="Lucida Console" pitchFamily="49" charset="0"/>
              </a:rPr>
              <a:t>"Result"</a:t>
            </a:r>
            <a:r>
              <a:rPr lang="en-US" sz="1600" dirty="0" smtClean="0">
                <a:latin typeface="Lucida Console" pitchFamily="49" charset="0"/>
              </a:rPr>
              <a:t>,</a:t>
            </a:r>
            <a:r>
              <a:rPr lang="en-US" sz="1600" dirty="0" smtClean="0">
                <a:solidFill>
                  <a:srgbClr val="A31515"/>
                </a:solidFill>
                <a:latin typeface="Lucida Console" pitchFamily="49" charset="0"/>
              </a:rPr>
              <a:t> "Approved"</a:t>
            </a:r>
            <a:r>
              <a:rPr lang="en-US" sz="1600" dirty="0" smtClean="0">
                <a:latin typeface="Lucida Console" pitchFamily="49" charset="0"/>
              </a:rPr>
              <a:t>);</a:t>
            </a:r>
          </a:p>
          <a:p>
            <a:r>
              <a:rPr lang="en-US" sz="1600" dirty="0" smtClean="0">
                <a:solidFill>
                  <a:srgbClr val="A31515"/>
                </a:solidFill>
                <a:latin typeface="Lucida Console" pitchFamily="49" charset="0"/>
              </a:rPr>
              <a:t>    </a:t>
            </a:r>
            <a:r>
              <a:rPr lang="en-US" sz="1600" dirty="0" err="1" smtClean="0">
                <a:latin typeface="Lucida Console" pitchFamily="49" charset="0"/>
              </a:rPr>
              <a:t>data.Add</a:t>
            </a:r>
            <a:r>
              <a:rPr lang="en-US" sz="1600" dirty="0" smtClean="0">
                <a:latin typeface="Lucida Console" pitchFamily="49" charset="0"/>
              </a:rPr>
              <a:t>(</a:t>
            </a:r>
            <a:r>
              <a:rPr lang="en-US" sz="1600" dirty="0" smtClean="0">
                <a:solidFill>
                  <a:srgbClr val="A31515"/>
                </a:solidFill>
                <a:latin typeface="Lucida Console" pitchFamily="49" charset="0"/>
              </a:rPr>
              <a:t>"Comments"</a:t>
            </a:r>
            <a:r>
              <a:rPr lang="en-US" sz="1600" dirty="0" smtClean="0">
                <a:latin typeface="Lucida Console" pitchFamily="49" charset="0"/>
              </a:rPr>
              <a:t>, </a:t>
            </a:r>
            <a:r>
              <a:rPr lang="en-US" sz="1600" dirty="0" err="1" smtClean="0">
                <a:latin typeface="Lucida Console" pitchFamily="49" charset="0"/>
              </a:rPr>
              <a:t>txtComments.Text</a:t>
            </a:r>
            <a:r>
              <a:rPr lang="en-US" sz="1600" dirty="0" smtClean="0">
                <a:latin typeface="Lucida Console" pitchFamily="49" charset="0"/>
              </a:rPr>
              <a:t>);</a:t>
            </a:r>
          </a:p>
          <a:p>
            <a:endParaRPr lang="en-US" sz="1600" dirty="0" smtClean="0">
              <a:solidFill>
                <a:srgbClr val="A31515"/>
              </a:solidFill>
              <a:latin typeface="Lucida Console" pitchFamily="49" charset="0"/>
            </a:endParaRPr>
          </a:p>
          <a:p>
            <a:r>
              <a:rPr lang="en-US" sz="1600" dirty="0" smtClean="0">
                <a:solidFill>
                  <a:srgbClr val="A31515"/>
                </a:solidFill>
                <a:latin typeface="Lucida Console" pitchFamily="49" charset="0"/>
              </a:rPr>
              <a:t>    </a:t>
            </a:r>
            <a:r>
              <a:rPr lang="en-US" sz="1600" dirty="0" smtClean="0">
                <a:solidFill>
                  <a:srgbClr val="008000"/>
                </a:solidFill>
                <a:latin typeface="Lucida Console" pitchFamily="49" charset="0"/>
              </a:rPr>
              <a:t>// update the task and redirect to list's default view</a:t>
            </a:r>
          </a:p>
          <a:p>
            <a:r>
              <a:rPr lang="en-US" sz="1600" dirty="0" smtClean="0">
                <a:solidFill>
                  <a:srgbClr val="008000"/>
                </a:solidFill>
                <a:latin typeface="Lucida Console" pitchFamily="49" charset="0"/>
              </a:rPr>
              <a:t>    </a:t>
            </a:r>
            <a:r>
              <a:rPr lang="en-US" sz="1600" dirty="0" err="1" smtClean="0">
                <a:solidFill>
                  <a:srgbClr val="2B91AF"/>
                </a:solidFill>
                <a:latin typeface="Lucida Console" pitchFamily="49" charset="0"/>
              </a:rPr>
              <a:t>SPWorkflowTask</a:t>
            </a:r>
            <a:r>
              <a:rPr lang="en-US" sz="1600" dirty="0" err="1" smtClean="0">
                <a:latin typeface="Lucida Console" pitchFamily="49" charset="0"/>
              </a:rPr>
              <a:t>.AlterTask</a:t>
            </a:r>
            <a:r>
              <a:rPr lang="en-US" sz="1600" dirty="0" smtClean="0">
                <a:latin typeface="Lucida Console" pitchFamily="49" charset="0"/>
              </a:rPr>
              <a:t>(</a:t>
            </a:r>
            <a:r>
              <a:rPr lang="en-US" sz="1600" dirty="0" smtClean="0">
                <a:solidFill>
                  <a:srgbClr val="2B91AF"/>
                </a:solidFill>
                <a:latin typeface="Lucida Console" pitchFamily="49" charset="0"/>
              </a:rPr>
              <a:t>_</a:t>
            </a:r>
            <a:r>
              <a:rPr lang="en-US" sz="1600" dirty="0" err="1" smtClean="0">
                <a:solidFill>
                  <a:srgbClr val="2B91AF"/>
                </a:solidFill>
                <a:latin typeface="Lucida Console" pitchFamily="49" charset="0"/>
              </a:rPr>
              <a:t>taskItem</a:t>
            </a:r>
            <a:r>
              <a:rPr lang="en-US" sz="1600" dirty="0" smtClean="0">
                <a:latin typeface="Lucida Console" pitchFamily="49" charset="0"/>
              </a:rPr>
              <a:t>, data, </a:t>
            </a:r>
            <a:r>
              <a:rPr lang="en-US" sz="1600" dirty="0" smtClean="0">
                <a:solidFill>
                  <a:srgbClr val="0000FF"/>
                </a:solidFill>
                <a:latin typeface="Lucida Console" pitchFamily="49" charset="0"/>
              </a:rPr>
              <a:t>true</a:t>
            </a:r>
            <a:r>
              <a:rPr lang="en-US" sz="1600" dirty="0" smtClean="0">
                <a:latin typeface="Lucida Console" pitchFamily="49" charset="0"/>
              </a:rPr>
              <a:t>);</a:t>
            </a:r>
          </a:p>
          <a:p>
            <a:r>
              <a:rPr lang="en-US" sz="1600" dirty="0" smtClean="0">
                <a:solidFill>
                  <a:srgbClr val="0000FF"/>
                </a:solidFill>
                <a:latin typeface="Lucida Console" pitchFamily="49" charset="0"/>
              </a:rPr>
              <a:t>    </a:t>
            </a:r>
            <a:r>
              <a:rPr lang="en-US" sz="1600" dirty="0" err="1" smtClean="0">
                <a:solidFill>
                  <a:srgbClr val="2B91AF"/>
                </a:solidFill>
                <a:latin typeface="Lucida Console" pitchFamily="49" charset="0"/>
              </a:rPr>
              <a:t>SPUtility</a:t>
            </a:r>
            <a:r>
              <a:rPr lang="en-US" sz="1600" dirty="0" err="1" smtClean="0">
                <a:latin typeface="Lucida Console" pitchFamily="49" charset="0"/>
              </a:rPr>
              <a:t>.Redirect</a:t>
            </a:r>
            <a:r>
              <a:rPr lang="en-US" sz="1600" dirty="0" smtClean="0">
                <a:latin typeface="Lucida Console" pitchFamily="49" charset="0"/>
              </a:rPr>
              <a:t>(_</a:t>
            </a:r>
            <a:r>
              <a:rPr lang="en-US" sz="1600" dirty="0" err="1" smtClean="0">
                <a:latin typeface="Lucida Console" pitchFamily="49" charset="0"/>
              </a:rPr>
              <a:t>list.DefaultViewUrl</a:t>
            </a:r>
            <a:r>
              <a:rPr lang="en-US" sz="1600" dirty="0" smtClean="0">
                <a:latin typeface="Lucida Console" pitchFamily="49" charset="0"/>
              </a:rPr>
              <a:t>, </a:t>
            </a:r>
          </a:p>
          <a:p>
            <a:r>
              <a:rPr lang="en-US" sz="1600" dirty="0" smtClean="0">
                <a:solidFill>
                  <a:srgbClr val="2B91AF"/>
                </a:solidFill>
                <a:latin typeface="Lucida Console" pitchFamily="49" charset="0"/>
              </a:rPr>
              <a:t>        </a:t>
            </a:r>
            <a:r>
              <a:rPr lang="en-US" sz="1600" dirty="0" err="1" smtClean="0">
                <a:solidFill>
                  <a:srgbClr val="2B91AF"/>
                </a:solidFill>
                <a:latin typeface="Lucida Console" pitchFamily="49" charset="0"/>
              </a:rPr>
              <a:t>SPRedirectFlags</a:t>
            </a:r>
            <a:r>
              <a:rPr lang="en-US" sz="1600" dirty="0" err="1" smtClean="0">
                <a:latin typeface="Lucida Console" pitchFamily="49" charset="0"/>
              </a:rPr>
              <a:t>.Default</a:t>
            </a:r>
            <a:r>
              <a:rPr lang="en-US" sz="1600" dirty="0" smtClean="0">
                <a:latin typeface="Lucida Console" pitchFamily="49" charset="0"/>
              </a:rPr>
              <a:t>, </a:t>
            </a:r>
            <a:r>
              <a:rPr lang="en-US" sz="1600" dirty="0" err="1" smtClean="0">
                <a:solidFill>
                  <a:srgbClr val="0000FF"/>
                </a:solidFill>
                <a:latin typeface="Lucida Console" pitchFamily="49" charset="0"/>
              </a:rPr>
              <a:t>this</a:t>
            </a:r>
            <a:r>
              <a:rPr lang="en-US" sz="1600" dirty="0" err="1" smtClean="0">
                <a:latin typeface="Lucida Console" pitchFamily="49" charset="0"/>
              </a:rPr>
              <a:t>.Context</a:t>
            </a:r>
            <a:r>
              <a:rPr lang="en-US" sz="1600" dirty="0" smtClean="0">
                <a:latin typeface="Lucida Console" pitchFamily="49" charset="0"/>
              </a:rPr>
              <a:t>);</a:t>
            </a:r>
          </a:p>
          <a:p>
            <a:r>
              <a:rPr lang="en-US" sz="1600" dirty="0" smtClean="0">
                <a:latin typeface="Lucida Console" pitchFamily="49" charset="0"/>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Task Results in Workflow</a:t>
            </a:r>
            <a:endParaRPr lang="en-US" dirty="0"/>
          </a:p>
        </p:txBody>
      </p:sp>
      <p:sp>
        <p:nvSpPr>
          <p:cNvPr id="3" name="Content Placeholder 2"/>
          <p:cNvSpPr>
            <a:spLocks noGrp="1"/>
          </p:cNvSpPr>
          <p:nvPr>
            <p:ph idx="1"/>
          </p:nvPr>
        </p:nvSpPr>
        <p:spPr>
          <a:xfrm>
            <a:off x="381000" y="1447800"/>
            <a:ext cx="8382000" cy="2590800"/>
          </a:xfrm>
        </p:spPr>
        <p:txBody>
          <a:bodyPr/>
          <a:lstStyle/>
          <a:p>
            <a:r>
              <a:rPr lang="en-US" dirty="0" smtClean="0"/>
              <a:t>Task extended properties accessible in workflow</a:t>
            </a:r>
          </a:p>
          <a:p>
            <a:pPr lvl="1"/>
            <a:r>
              <a:rPr lang="en-US" dirty="0" smtClean="0"/>
              <a:t>Accessible via </a:t>
            </a:r>
            <a:r>
              <a:rPr lang="en-US" dirty="0" err="1" smtClean="0"/>
              <a:t>afterProperties</a:t>
            </a:r>
            <a:endParaRPr lang="en-US" dirty="0" smtClean="0"/>
          </a:p>
          <a:p>
            <a:pPr lvl="1"/>
            <a:r>
              <a:rPr lang="en-US" dirty="0" smtClean="0"/>
              <a:t>Contains a </a:t>
            </a:r>
            <a:r>
              <a:rPr lang="en-US" dirty="0" err="1" smtClean="0"/>
              <a:t>hashtable</a:t>
            </a:r>
            <a:r>
              <a:rPr lang="en-US" dirty="0" smtClean="0"/>
              <a:t> named </a:t>
            </a:r>
            <a:r>
              <a:rPr lang="en-US" dirty="0" err="1" smtClean="0"/>
              <a:t>ExtendedProperites</a:t>
            </a:r>
            <a:endParaRPr lang="en-US" dirty="0" smtClean="0"/>
          </a:p>
          <a:p>
            <a:pPr lvl="1"/>
            <a:r>
              <a:rPr lang="en-US" dirty="0" err="1" smtClean="0"/>
              <a:t>ExtendedProperties</a:t>
            </a:r>
            <a:r>
              <a:rPr lang="en-US" dirty="0" smtClean="0"/>
              <a:t> also contains task item columns</a:t>
            </a:r>
          </a:p>
          <a:p>
            <a:pPr lvl="2"/>
            <a:r>
              <a:rPr lang="en-US" dirty="0" smtClean="0"/>
              <a:t>Accessible by list item field IDs</a:t>
            </a:r>
            <a:endParaRPr lang="en-US" dirty="0"/>
          </a:p>
        </p:txBody>
      </p:sp>
      <p:sp>
        <p:nvSpPr>
          <p:cNvPr id="4" name="Rectangle 3"/>
          <p:cNvSpPr/>
          <p:nvPr/>
        </p:nvSpPr>
        <p:spPr>
          <a:xfrm>
            <a:off x="457200" y="3657600"/>
            <a:ext cx="8229600" cy="2893100"/>
          </a:xfrm>
          <a:prstGeom prst="rect">
            <a:avLst/>
          </a:prstGeom>
          <a:ln>
            <a:solidFill>
              <a:schemeClr val="tx1"/>
            </a:solidFill>
          </a:ln>
        </p:spPr>
        <p:txBody>
          <a:bodyPr wrap="square">
            <a:spAutoFit/>
          </a:bodyPr>
          <a:lstStyle/>
          <a:p>
            <a:r>
              <a:rPr lang="en-US" sz="1400" dirty="0" smtClean="0">
                <a:solidFill>
                  <a:srgbClr val="0000FF"/>
                </a:solidFill>
                <a:latin typeface="Lucida Console" pitchFamily="49" charset="0"/>
              </a:rPr>
              <a:t>private void </a:t>
            </a:r>
            <a:r>
              <a:rPr lang="en-US" sz="1400" dirty="0" err="1" smtClean="0">
                <a:latin typeface="Lucida Console" pitchFamily="49" charset="0"/>
              </a:rPr>
              <a:t>TaskChanged_Invoked</a:t>
            </a:r>
            <a:r>
              <a:rPr lang="en-US" sz="1400" dirty="0" smtClean="0">
                <a:latin typeface="Lucida Console" pitchFamily="49" charset="0"/>
              </a:rPr>
              <a:t>(</a:t>
            </a:r>
            <a:r>
              <a:rPr lang="en-US" sz="1400" dirty="0" smtClean="0">
                <a:solidFill>
                  <a:srgbClr val="0000FF"/>
                </a:solidFill>
                <a:latin typeface="Lucida Console" pitchFamily="49" charset="0"/>
              </a:rPr>
              <a:t>object </a:t>
            </a:r>
            <a:r>
              <a:rPr lang="en-US" sz="1400" dirty="0" smtClean="0">
                <a:latin typeface="Lucida Console" pitchFamily="49" charset="0"/>
              </a:rPr>
              <a:t>sender, </a:t>
            </a:r>
            <a:r>
              <a:rPr lang="en-US" sz="1400" dirty="0" err="1" smtClean="0">
                <a:solidFill>
                  <a:srgbClr val="2B91AF"/>
                </a:solidFill>
                <a:latin typeface="Lucida Console" pitchFamily="49" charset="0"/>
              </a:rPr>
              <a:t>ExternalDataEventArgs</a:t>
            </a:r>
            <a:r>
              <a:rPr lang="en-US" sz="1400" dirty="0" smtClean="0">
                <a:solidFill>
                  <a:srgbClr val="2B91AF"/>
                </a:solidFill>
                <a:latin typeface="Lucida Console" pitchFamily="49" charset="0"/>
              </a:rPr>
              <a:t> </a:t>
            </a:r>
            <a:r>
              <a:rPr lang="en-US" sz="1400" dirty="0" smtClean="0">
                <a:latin typeface="Lucida Console" pitchFamily="49" charset="0"/>
              </a:rPr>
              <a:t>e)</a:t>
            </a:r>
          </a:p>
          <a:p>
            <a:r>
              <a:rPr lang="en-US" sz="1400" dirty="0" smtClean="0">
                <a:latin typeface="Lucida Console" pitchFamily="49" charset="0"/>
              </a:rPr>
              <a:t>{</a:t>
            </a:r>
          </a:p>
          <a:p>
            <a:r>
              <a:rPr lang="en-US" sz="1400" dirty="0" smtClean="0">
                <a:solidFill>
                  <a:srgbClr val="2B91AF"/>
                </a:solidFill>
                <a:latin typeface="Lucida Console" pitchFamily="49" charset="0"/>
              </a:rPr>
              <a:t>    </a:t>
            </a:r>
            <a:r>
              <a:rPr lang="en-US" sz="1400" dirty="0" err="1" smtClean="0">
                <a:solidFill>
                  <a:srgbClr val="2B91AF"/>
                </a:solidFill>
                <a:latin typeface="Lucida Console" pitchFamily="49" charset="0"/>
              </a:rPr>
              <a:t>SPTaskServiceEventArgs</a:t>
            </a:r>
            <a:r>
              <a:rPr lang="en-US" sz="1400" dirty="0" smtClean="0">
                <a:solidFill>
                  <a:srgbClr val="2B91AF"/>
                </a:solidFill>
                <a:latin typeface="Lucida Console" pitchFamily="49" charset="0"/>
              </a:rPr>
              <a:t> </a:t>
            </a:r>
            <a:r>
              <a:rPr lang="en-US" sz="1400" dirty="0" err="1" smtClean="0">
                <a:latin typeface="Lucida Console" pitchFamily="49" charset="0"/>
              </a:rPr>
              <a:t>args</a:t>
            </a:r>
            <a:r>
              <a:rPr lang="en-US" sz="1400" dirty="0" smtClean="0">
                <a:latin typeface="Lucida Console" pitchFamily="49" charset="0"/>
              </a:rPr>
              <a:t> = e </a:t>
            </a:r>
            <a:r>
              <a:rPr lang="en-US" sz="1400" dirty="0" smtClean="0">
                <a:solidFill>
                  <a:srgbClr val="0000FF"/>
                </a:solidFill>
                <a:latin typeface="Lucida Console" pitchFamily="49" charset="0"/>
              </a:rPr>
              <a:t>as </a:t>
            </a:r>
            <a:r>
              <a:rPr lang="en-US" sz="1400" dirty="0" err="1" smtClean="0">
                <a:solidFill>
                  <a:srgbClr val="2B91AF"/>
                </a:solidFill>
                <a:latin typeface="Lucida Console" pitchFamily="49" charset="0"/>
              </a:rPr>
              <a:t>SPTaskServiceEventArgs</a:t>
            </a:r>
            <a:r>
              <a:rPr lang="en-US" sz="1400" dirty="0" smtClean="0">
                <a:latin typeface="Lucida Console" pitchFamily="49" charset="0"/>
              </a:rPr>
              <a:t>;</a:t>
            </a:r>
          </a:p>
          <a:p>
            <a:endParaRPr lang="en-US" sz="1400" dirty="0" smtClean="0">
              <a:solidFill>
                <a:srgbClr val="2B91AF"/>
              </a:solidFill>
              <a:latin typeface="Lucida Console" pitchFamily="49" charset="0"/>
            </a:endParaRPr>
          </a:p>
          <a:p>
            <a:r>
              <a:rPr lang="en-US" sz="1400" dirty="0" smtClean="0">
                <a:solidFill>
                  <a:srgbClr val="2B91AF"/>
                </a:solidFill>
                <a:latin typeface="Lucida Console" pitchFamily="49" charset="0"/>
              </a:rPr>
              <a:t>    </a:t>
            </a:r>
            <a:r>
              <a:rPr lang="en-US" sz="1400" dirty="0" smtClean="0">
                <a:solidFill>
                  <a:srgbClr val="008000"/>
                </a:solidFill>
                <a:latin typeface="Lucida Console" pitchFamily="49" charset="0"/>
              </a:rPr>
              <a:t>// access a named extended property</a:t>
            </a:r>
          </a:p>
          <a:p>
            <a:r>
              <a:rPr lang="en-US" sz="1400" dirty="0" smtClean="0">
                <a:solidFill>
                  <a:srgbClr val="008000"/>
                </a:solidFill>
                <a:latin typeface="Lucida Console" pitchFamily="49" charset="0"/>
              </a:rPr>
              <a:t>    </a:t>
            </a:r>
            <a:r>
              <a:rPr lang="en-US" sz="1400" dirty="0" err="1" smtClean="0">
                <a:latin typeface="Lucida Console" pitchFamily="49" charset="0"/>
              </a:rPr>
              <a:t>TaskResult</a:t>
            </a:r>
            <a:r>
              <a:rPr lang="en-US" sz="1400" dirty="0" smtClean="0">
                <a:latin typeface="Lucida Console" pitchFamily="49" charset="0"/>
              </a:rPr>
              <a:t> = </a:t>
            </a:r>
          </a:p>
          <a:p>
            <a:r>
              <a:rPr lang="en-US" sz="1400" dirty="0" smtClean="0">
                <a:latin typeface="Lucida Console" pitchFamily="49" charset="0"/>
              </a:rPr>
              <a:t>        </a:t>
            </a:r>
            <a:r>
              <a:rPr lang="en-US" sz="1400" dirty="0" err="1" smtClean="0">
                <a:latin typeface="Lucida Console" pitchFamily="49" charset="0"/>
              </a:rPr>
              <a:t>args.afterProperties.ExtendedProperties</a:t>
            </a:r>
            <a:r>
              <a:rPr lang="en-US" sz="1400" dirty="0" smtClean="0">
                <a:latin typeface="Lucida Console" pitchFamily="49" charset="0"/>
              </a:rPr>
              <a:t>[</a:t>
            </a:r>
            <a:r>
              <a:rPr lang="en-US" sz="1400" dirty="0" smtClean="0">
                <a:solidFill>
                  <a:srgbClr val="A31515"/>
                </a:solidFill>
                <a:latin typeface="Lucida Console" pitchFamily="49" charset="0"/>
              </a:rPr>
              <a:t>"Result"</a:t>
            </a:r>
            <a:r>
              <a:rPr lang="en-US" sz="1400" dirty="0" smtClean="0">
                <a:latin typeface="Lucida Console" pitchFamily="49" charset="0"/>
              </a:rPr>
              <a:t>]</a:t>
            </a:r>
            <a:r>
              <a:rPr lang="en-US" sz="1400" dirty="0" smtClean="0">
                <a:solidFill>
                  <a:srgbClr val="A31515"/>
                </a:solidFill>
                <a:latin typeface="Lucida Console" pitchFamily="49" charset="0"/>
              </a:rPr>
              <a:t> </a:t>
            </a:r>
            <a:r>
              <a:rPr lang="en-US" sz="1400" dirty="0" smtClean="0">
                <a:solidFill>
                  <a:srgbClr val="0000FF"/>
                </a:solidFill>
                <a:latin typeface="Lucida Console" pitchFamily="49" charset="0"/>
              </a:rPr>
              <a:t>as string;</a:t>
            </a:r>
          </a:p>
          <a:p>
            <a:endParaRPr lang="en-US" sz="1400" dirty="0" smtClean="0">
              <a:solidFill>
                <a:srgbClr val="0000FF"/>
              </a:solidFill>
              <a:latin typeface="Lucida Console" pitchFamily="49" charset="0"/>
            </a:endParaRPr>
          </a:p>
          <a:p>
            <a:r>
              <a:rPr lang="en-US" sz="1400" dirty="0" smtClean="0">
                <a:solidFill>
                  <a:srgbClr val="0000FF"/>
                </a:solidFill>
                <a:latin typeface="Lucida Console" pitchFamily="49" charset="0"/>
              </a:rPr>
              <a:t>    </a:t>
            </a:r>
            <a:r>
              <a:rPr lang="en-US" sz="1400" dirty="0" smtClean="0">
                <a:solidFill>
                  <a:srgbClr val="008000"/>
                </a:solidFill>
                <a:latin typeface="Lucida Console" pitchFamily="49" charset="0"/>
              </a:rPr>
              <a:t>// access a list item field by id</a:t>
            </a:r>
          </a:p>
          <a:p>
            <a:r>
              <a:rPr lang="en-US" sz="1400" dirty="0" smtClean="0">
                <a:solidFill>
                  <a:srgbClr val="008000"/>
                </a:solidFill>
                <a:latin typeface="Lucida Console" pitchFamily="49" charset="0"/>
              </a:rPr>
              <a:t>    </a:t>
            </a:r>
            <a:r>
              <a:rPr lang="en-US" sz="1400" dirty="0" err="1" smtClean="0">
                <a:solidFill>
                  <a:srgbClr val="2B91AF"/>
                </a:solidFill>
                <a:latin typeface="Lucida Console" pitchFamily="49" charset="0"/>
              </a:rPr>
              <a:t>Guid</a:t>
            </a:r>
            <a:r>
              <a:rPr lang="en-US" sz="1400" dirty="0" smtClean="0">
                <a:solidFill>
                  <a:srgbClr val="2B91AF"/>
                </a:solidFill>
                <a:latin typeface="Lucida Console" pitchFamily="49" charset="0"/>
              </a:rPr>
              <a:t> </a:t>
            </a:r>
            <a:r>
              <a:rPr lang="en-US" sz="1400" dirty="0" err="1" smtClean="0">
                <a:latin typeface="Lucida Console" pitchFamily="49" charset="0"/>
              </a:rPr>
              <a:t>commentsId</a:t>
            </a:r>
            <a:r>
              <a:rPr lang="en-US" sz="1400" dirty="0" smtClean="0">
                <a:latin typeface="Lucida Console" pitchFamily="49" charset="0"/>
              </a:rPr>
              <a:t> = </a:t>
            </a:r>
            <a:r>
              <a:rPr lang="en-US" sz="1400" dirty="0" smtClean="0">
                <a:solidFill>
                  <a:srgbClr val="0000FF"/>
                </a:solidFill>
                <a:latin typeface="Lucida Console" pitchFamily="49" charset="0"/>
              </a:rPr>
              <a:t>new </a:t>
            </a:r>
            <a:r>
              <a:rPr lang="en-US" sz="1400" dirty="0" err="1" smtClean="0">
                <a:solidFill>
                  <a:srgbClr val="2B91AF"/>
                </a:solidFill>
                <a:latin typeface="Lucida Console" pitchFamily="49" charset="0"/>
              </a:rPr>
              <a:t>Guid</a:t>
            </a:r>
            <a:r>
              <a:rPr lang="en-US" sz="1400" dirty="0" smtClean="0">
                <a:latin typeface="Lucida Console" pitchFamily="49" charset="0"/>
              </a:rPr>
              <a:t>(</a:t>
            </a:r>
            <a:r>
              <a:rPr lang="en-US" sz="1400" dirty="0" smtClean="0">
                <a:solidFill>
                  <a:srgbClr val="A31515"/>
                </a:solidFill>
                <a:latin typeface="Lucida Console" pitchFamily="49" charset="0"/>
              </a:rPr>
              <a:t>"{52578FC3-1F01-4f4d-B016-94CCBCF428CF}"</a:t>
            </a:r>
            <a:r>
              <a:rPr lang="en-US" sz="1400" dirty="0" smtClean="0">
                <a:latin typeface="Lucida Console" pitchFamily="49" charset="0"/>
              </a:rPr>
              <a:t>);</a:t>
            </a:r>
          </a:p>
          <a:p>
            <a:r>
              <a:rPr lang="en-US" sz="1400" dirty="0" smtClean="0">
                <a:latin typeface="Lucida Console" pitchFamily="49" charset="0"/>
              </a:rPr>
              <a:t>    </a:t>
            </a:r>
            <a:r>
              <a:rPr lang="en-US" sz="1400" dirty="0" err="1" smtClean="0">
                <a:latin typeface="Lucida Console" pitchFamily="49" charset="0"/>
              </a:rPr>
              <a:t>TaskComments</a:t>
            </a:r>
            <a:r>
              <a:rPr lang="en-US" sz="1400" dirty="0" smtClean="0">
                <a:latin typeface="Lucida Console" pitchFamily="49" charset="0"/>
              </a:rPr>
              <a:t> = </a:t>
            </a:r>
          </a:p>
          <a:p>
            <a:r>
              <a:rPr lang="en-US" sz="1400" dirty="0" smtClean="0">
                <a:solidFill>
                  <a:srgbClr val="A31515"/>
                </a:solidFill>
                <a:latin typeface="Lucida Console" pitchFamily="49" charset="0"/>
              </a:rPr>
              <a:t>        </a:t>
            </a:r>
            <a:r>
              <a:rPr lang="en-US" sz="1400" dirty="0" err="1" smtClean="0">
                <a:latin typeface="Lucida Console" pitchFamily="49" charset="0"/>
              </a:rPr>
              <a:t>args.afterProperties.ExtendedProperties</a:t>
            </a:r>
            <a:r>
              <a:rPr lang="en-US" sz="1400" dirty="0" smtClean="0">
                <a:latin typeface="Lucida Console" pitchFamily="49" charset="0"/>
              </a:rPr>
              <a:t>[</a:t>
            </a:r>
            <a:r>
              <a:rPr lang="en-US" sz="1400" dirty="0" err="1" smtClean="0">
                <a:latin typeface="Lucida Console" pitchFamily="49" charset="0"/>
              </a:rPr>
              <a:t>commentsId</a:t>
            </a:r>
            <a:r>
              <a:rPr lang="en-US" sz="1400" dirty="0" smtClean="0">
                <a:latin typeface="Lucida Console" pitchFamily="49" charset="0"/>
              </a:rPr>
              <a:t>] </a:t>
            </a:r>
            <a:r>
              <a:rPr lang="en-US" sz="1400" dirty="0" smtClean="0">
                <a:solidFill>
                  <a:srgbClr val="0000FF"/>
                </a:solidFill>
                <a:latin typeface="Lucida Console" pitchFamily="49" charset="0"/>
              </a:rPr>
              <a:t>as string;</a:t>
            </a:r>
          </a:p>
          <a:p>
            <a:r>
              <a:rPr lang="en-US" sz="1400" dirty="0" smtClean="0">
                <a:latin typeface="Lucida Console" pitchFamily="49"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itle 152577"/>
          <p:cNvSpPr>
            <a:spLocks noGrp="1" noChangeArrowheads="1"/>
          </p:cNvSpPr>
          <p:nvPr>
            <p:ph type="title"/>
          </p:nvPr>
        </p:nvSpPr>
        <p:spPr/>
        <p:txBody>
          <a:bodyPr/>
          <a:lstStyle/>
          <a:p>
            <a:r>
              <a:rPr lang="en-US" dirty="0" smtClean="0"/>
              <a:t>Task Responsibilities</a:t>
            </a:r>
          </a:p>
        </p:txBody>
      </p:sp>
      <p:sp>
        <p:nvSpPr>
          <p:cNvPr id="6146" name="Shape 152578"/>
          <p:cNvSpPr>
            <a:spLocks noGrp="1" noChangeArrowheads="1"/>
          </p:cNvSpPr>
          <p:nvPr>
            <p:ph idx="1"/>
          </p:nvPr>
        </p:nvSpPr>
        <p:spPr>
          <a:xfrm>
            <a:off x="381000" y="1447800"/>
            <a:ext cx="8382000" cy="2286000"/>
          </a:xfrm>
        </p:spPr>
        <p:txBody>
          <a:bodyPr/>
          <a:lstStyle/>
          <a:p>
            <a:r>
              <a:rPr lang="en-US" dirty="0" smtClean="0"/>
              <a:t>Tasks are SharePoint’s way of user interaction</a:t>
            </a:r>
            <a:endParaRPr lang="en-US" baseline="0" dirty="0" smtClean="0"/>
          </a:p>
          <a:p>
            <a:pPr lvl="1"/>
            <a:r>
              <a:rPr lang="en-US" dirty="0" smtClean="0"/>
              <a:t>WSS responsible for managing tasks</a:t>
            </a:r>
          </a:p>
          <a:p>
            <a:pPr lvl="1"/>
            <a:r>
              <a:rPr lang="en-US" dirty="0" smtClean="0"/>
              <a:t>Workflow responsible for passing data to tasks</a:t>
            </a:r>
          </a:p>
          <a:p>
            <a:pPr lvl="1"/>
            <a:r>
              <a:rPr lang="en-US" dirty="0" smtClean="0"/>
              <a:t>Workflow responsible for reacting to task changes</a:t>
            </a:r>
          </a:p>
          <a:p>
            <a:pPr lvl="1">
              <a:buNone/>
            </a:pPr>
            <a:endParaRPr lang="en-US" dirty="0" smtClean="0"/>
          </a:p>
        </p:txBody>
      </p:sp>
      <p:cxnSp>
        <p:nvCxnSpPr>
          <p:cNvPr id="5" name="Straight Connector 4"/>
          <p:cNvCxnSpPr/>
          <p:nvPr/>
        </p:nvCxnSpPr>
        <p:spPr>
          <a:xfrm rot="5400000">
            <a:off x="3429794" y="5104606"/>
            <a:ext cx="19812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Straight Arrow Connector 6"/>
          <p:cNvCxnSpPr/>
          <p:nvPr/>
        </p:nvCxnSpPr>
        <p:spPr>
          <a:xfrm>
            <a:off x="4800600" y="4495800"/>
            <a:ext cx="12954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rot="10800000">
            <a:off x="4800600" y="5105400"/>
            <a:ext cx="12954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a:off x="4800600" y="5715000"/>
            <a:ext cx="12954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5334000" y="3810000"/>
            <a:ext cx="1697901" cy="369332"/>
          </a:xfrm>
          <a:prstGeom prst="rect">
            <a:avLst/>
          </a:prstGeom>
          <a:noFill/>
        </p:spPr>
        <p:txBody>
          <a:bodyPr wrap="none" rtlCol="0">
            <a:spAutoFit/>
          </a:bodyPr>
          <a:lstStyle/>
          <a:p>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SharePoint</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3" name="TextBox 12"/>
          <p:cNvSpPr txBox="1"/>
          <p:nvPr/>
        </p:nvSpPr>
        <p:spPr>
          <a:xfrm>
            <a:off x="1828800" y="3810000"/>
            <a:ext cx="1595309" cy="369332"/>
          </a:xfrm>
          <a:prstGeom prst="rect">
            <a:avLst/>
          </a:prstGeom>
          <a:noFill/>
        </p:spPr>
        <p:txBody>
          <a:bodyPr wrap="none" rtlCol="0">
            <a:spAutoFit/>
          </a:bodyPr>
          <a:lstStyle/>
          <a:p>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Workflow</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grpSp>
        <p:nvGrpSpPr>
          <p:cNvPr id="2" name="Group 29"/>
          <p:cNvGrpSpPr/>
          <p:nvPr/>
        </p:nvGrpSpPr>
        <p:grpSpPr>
          <a:xfrm>
            <a:off x="1219200" y="4800600"/>
            <a:ext cx="1197764" cy="1252954"/>
            <a:chOff x="685800" y="5105400"/>
            <a:chExt cx="1197764" cy="1252954"/>
          </a:xfrm>
        </p:grpSpPr>
        <p:sp>
          <p:nvSpPr>
            <p:cNvPr id="15" name="Circular Arrow 14"/>
            <p:cNvSpPr/>
            <p:nvPr/>
          </p:nvSpPr>
          <p:spPr>
            <a:xfrm>
              <a:off x="838200" y="5105400"/>
              <a:ext cx="914400" cy="914400"/>
            </a:xfrm>
            <a:prstGeom prst="circular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schemeClr val="tx1"/>
                </a:solidFill>
              </a:endParaRPr>
            </a:p>
          </p:txBody>
        </p:sp>
        <p:sp>
          <p:nvSpPr>
            <p:cNvPr id="16" name="Circular Arrow 15"/>
            <p:cNvSpPr/>
            <p:nvPr/>
          </p:nvSpPr>
          <p:spPr>
            <a:xfrm rot="10800000">
              <a:off x="838200" y="5105400"/>
              <a:ext cx="914400" cy="914400"/>
            </a:xfrm>
            <a:prstGeom prst="circular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schemeClr val="tx1"/>
                </a:solidFill>
              </a:endParaRPr>
            </a:p>
          </p:txBody>
        </p:sp>
        <p:sp>
          <p:nvSpPr>
            <p:cNvPr id="17" name="TextBox 16"/>
            <p:cNvSpPr txBox="1"/>
            <p:nvPr/>
          </p:nvSpPr>
          <p:spPr>
            <a:xfrm>
              <a:off x="685800" y="6019800"/>
              <a:ext cx="1197764" cy="338554"/>
            </a:xfrm>
            <a:prstGeom prst="rect">
              <a:avLst/>
            </a:prstGeom>
            <a:noFill/>
          </p:spPr>
          <p:txBody>
            <a:bodyPr wrap="none" rtlCol="0">
              <a:spAutoFit/>
            </a:bodyPr>
            <a:lstStyle/>
            <a:p>
              <a:r>
                <a:rPr lang="en-US" sz="1600" dirty="0" smtClean="0"/>
                <a:t>Processing</a:t>
              </a:r>
              <a:endParaRPr lang="en-US" sz="1600" dirty="0"/>
            </a:p>
          </p:txBody>
        </p:sp>
      </p:grpSp>
      <p:sp>
        <p:nvSpPr>
          <p:cNvPr id="18" name="TextBox 17"/>
          <p:cNvSpPr txBox="1"/>
          <p:nvPr/>
        </p:nvSpPr>
        <p:spPr>
          <a:xfrm>
            <a:off x="4876800" y="4572000"/>
            <a:ext cx="1269899" cy="276999"/>
          </a:xfrm>
          <a:prstGeom prst="rect">
            <a:avLst/>
          </a:prstGeom>
          <a:noFill/>
        </p:spPr>
        <p:txBody>
          <a:bodyPr wrap="none" rtlCol="0">
            <a:spAutoFit/>
          </a:bodyPr>
          <a:lstStyle/>
          <a:p>
            <a:r>
              <a:rPr lang="en-US" sz="1200" dirty="0" smtClean="0"/>
              <a:t>Create List Item</a:t>
            </a:r>
            <a:endParaRPr lang="en-US" sz="1200" dirty="0"/>
          </a:p>
        </p:txBody>
      </p:sp>
      <p:sp>
        <p:nvSpPr>
          <p:cNvPr id="19" name="TextBox 18"/>
          <p:cNvSpPr txBox="1"/>
          <p:nvPr/>
        </p:nvSpPr>
        <p:spPr>
          <a:xfrm>
            <a:off x="4876800" y="5181600"/>
            <a:ext cx="1388522" cy="276999"/>
          </a:xfrm>
          <a:prstGeom prst="rect">
            <a:avLst/>
          </a:prstGeom>
          <a:noFill/>
        </p:spPr>
        <p:txBody>
          <a:bodyPr wrap="none" rtlCol="0">
            <a:spAutoFit/>
          </a:bodyPr>
          <a:lstStyle/>
          <a:p>
            <a:r>
              <a:rPr lang="en-US" sz="1200" dirty="0" smtClean="0"/>
              <a:t>List Item Updated</a:t>
            </a:r>
            <a:endParaRPr lang="en-US" sz="1200" dirty="0"/>
          </a:p>
        </p:txBody>
      </p:sp>
      <p:sp>
        <p:nvSpPr>
          <p:cNvPr id="20" name="TextBox 19"/>
          <p:cNvSpPr txBox="1"/>
          <p:nvPr/>
        </p:nvSpPr>
        <p:spPr>
          <a:xfrm>
            <a:off x="4876800" y="5791200"/>
            <a:ext cx="1380506" cy="276999"/>
          </a:xfrm>
          <a:prstGeom prst="rect">
            <a:avLst/>
          </a:prstGeom>
          <a:noFill/>
        </p:spPr>
        <p:txBody>
          <a:bodyPr wrap="none" rtlCol="0">
            <a:spAutoFit/>
          </a:bodyPr>
          <a:lstStyle/>
          <a:p>
            <a:r>
              <a:rPr lang="en-US" sz="1200" dirty="0" smtClean="0"/>
              <a:t>Remove List Item</a:t>
            </a:r>
            <a:endParaRPr lang="en-US" sz="1200" dirty="0"/>
          </a:p>
        </p:txBody>
      </p:sp>
      <p:sp>
        <p:nvSpPr>
          <p:cNvPr id="21" name="TextBox 20"/>
          <p:cNvSpPr txBox="1"/>
          <p:nvPr/>
        </p:nvSpPr>
        <p:spPr>
          <a:xfrm>
            <a:off x="2743200" y="4572000"/>
            <a:ext cx="1483227" cy="276999"/>
          </a:xfrm>
          <a:prstGeom prst="rect">
            <a:avLst/>
          </a:prstGeom>
          <a:noFill/>
        </p:spPr>
        <p:txBody>
          <a:bodyPr wrap="none" rtlCol="0">
            <a:spAutoFit/>
          </a:bodyPr>
          <a:lstStyle/>
          <a:p>
            <a:r>
              <a:rPr lang="en-US" sz="1200" dirty="0" err="1" smtClean="0"/>
              <a:t>CreateTask</a:t>
            </a:r>
            <a:r>
              <a:rPr lang="en-US" sz="1200" dirty="0" smtClean="0"/>
              <a:t> Activity</a:t>
            </a:r>
            <a:endParaRPr lang="en-US" sz="1200" dirty="0"/>
          </a:p>
        </p:txBody>
      </p:sp>
      <p:sp>
        <p:nvSpPr>
          <p:cNvPr id="22" name="TextBox 21"/>
          <p:cNvSpPr txBox="1"/>
          <p:nvPr/>
        </p:nvSpPr>
        <p:spPr>
          <a:xfrm>
            <a:off x="2438400" y="5105400"/>
            <a:ext cx="1762598" cy="276999"/>
          </a:xfrm>
          <a:prstGeom prst="rect">
            <a:avLst/>
          </a:prstGeom>
          <a:noFill/>
        </p:spPr>
        <p:txBody>
          <a:bodyPr wrap="none" rtlCol="0">
            <a:spAutoFit/>
          </a:bodyPr>
          <a:lstStyle/>
          <a:p>
            <a:r>
              <a:rPr lang="en-US" sz="1200" dirty="0" err="1" smtClean="0"/>
              <a:t>OnTaskChanged</a:t>
            </a:r>
            <a:r>
              <a:rPr lang="en-US" sz="1200" dirty="0" smtClean="0"/>
              <a:t> Event</a:t>
            </a:r>
            <a:endParaRPr lang="en-US" sz="1200" dirty="0"/>
          </a:p>
        </p:txBody>
      </p:sp>
      <p:sp>
        <p:nvSpPr>
          <p:cNvPr id="23" name="TextBox 22"/>
          <p:cNvSpPr txBox="1"/>
          <p:nvPr/>
        </p:nvSpPr>
        <p:spPr>
          <a:xfrm>
            <a:off x="2590800" y="5791200"/>
            <a:ext cx="1678793" cy="276999"/>
          </a:xfrm>
          <a:prstGeom prst="rect">
            <a:avLst/>
          </a:prstGeom>
          <a:noFill/>
        </p:spPr>
        <p:txBody>
          <a:bodyPr wrap="none" rtlCol="0">
            <a:spAutoFit/>
          </a:bodyPr>
          <a:lstStyle/>
          <a:p>
            <a:r>
              <a:rPr lang="en-US" sz="1200" dirty="0" err="1" smtClean="0"/>
              <a:t>CompleteTask</a:t>
            </a:r>
            <a:r>
              <a:rPr lang="en-US" sz="1200" dirty="0" smtClean="0"/>
              <a:t> Activity</a:t>
            </a:r>
            <a:endParaRPr lang="en-US" sz="1200" dirty="0"/>
          </a:p>
        </p:txBody>
      </p:sp>
      <p:cxnSp>
        <p:nvCxnSpPr>
          <p:cNvPr id="27" name="Straight Arrow Connector 26"/>
          <p:cNvCxnSpPr/>
          <p:nvPr/>
        </p:nvCxnSpPr>
        <p:spPr>
          <a:xfrm>
            <a:off x="2819400" y="4495800"/>
            <a:ext cx="12954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p:nvPr/>
        </p:nvCxnSpPr>
        <p:spPr>
          <a:xfrm rot="10800000">
            <a:off x="2819400" y="5105400"/>
            <a:ext cx="12954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9" name="Straight Arrow Connector 28"/>
          <p:cNvCxnSpPr/>
          <p:nvPr/>
        </p:nvCxnSpPr>
        <p:spPr>
          <a:xfrm>
            <a:off x="2819400" y="5715000"/>
            <a:ext cx="12954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Adding a custom Task form</a:t>
            </a:r>
            <a:endParaRPr lang="en-US" dirty="0"/>
          </a:p>
        </p:txBody>
      </p:sp>
      <p:sp>
        <p:nvSpPr>
          <p:cNvPr id="3" name="Content Placeholder 2"/>
          <p:cNvSpPr>
            <a:spLocks noGrp="1"/>
          </p:cNvSpPr>
          <p:nvPr>
            <p:ph idx="1"/>
          </p:nvPr>
        </p:nvSpPr>
        <p:spPr>
          <a:xfrm>
            <a:off x="4572000" y="1447800"/>
            <a:ext cx="4191000" cy="5181600"/>
          </a:xfrm>
        </p:spPr>
        <p:txBody>
          <a:bodyPr/>
          <a:lstStyle/>
          <a:p>
            <a:r>
              <a:rPr lang="en-US" dirty="0" smtClean="0"/>
              <a:t>Design a custom form</a:t>
            </a:r>
          </a:p>
          <a:p>
            <a:r>
              <a:rPr lang="en-US" dirty="0" smtClean="0"/>
              <a:t>Register with content type</a:t>
            </a: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228600" y="1447800"/>
            <a:ext cx="4211797" cy="2362200"/>
          </a:xfrm>
          <a:prstGeom prst="rect">
            <a:avLst/>
          </a:prstGeom>
          <a:noFill/>
          <a:ln w="9525">
            <a:noFill/>
            <a:miter lim="800000"/>
            <a:headEnd/>
            <a:tailEnd/>
          </a:ln>
          <a:effec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Discuss workflow/task interaction</a:t>
            </a:r>
          </a:p>
          <a:p>
            <a:r>
              <a:rPr lang="en-US" dirty="0" smtClean="0"/>
              <a:t>Create a simple workflow using tasks</a:t>
            </a:r>
          </a:p>
          <a:p>
            <a:r>
              <a:rPr lang="en-US" dirty="0" smtClean="0"/>
              <a:t>Add a custom form a task</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Workflow/WSS Task Interaction</a:t>
            </a:r>
            <a:endParaRPr lang="en-US" dirty="0"/>
          </a:p>
        </p:txBody>
      </p:sp>
      <p:sp>
        <p:nvSpPr>
          <p:cNvPr id="3" name="Content Placeholder 2"/>
          <p:cNvSpPr>
            <a:spLocks noGrp="1"/>
          </p:cNvSpPr>
          <p:nvPr>
            <p:ph idx="1"/>
          </p:nvPr>
        </p:nvSpPr>
        <p:spPr>
          <a:xfrm>
            <a:off x="381000" y="1447800"/>
            <a:ext cx="8382000" cy="2133600"/>
          </a:xfrm>
        </p:spPr>
        <p:txBody>
          <a:bodyPr/>
          <a:lstStyle/>
          <a:p>
            <a:r>
              <a:rPr lang="en-US" baseline="0" dirty="0" smtClean="0"/>
              <a:t>WF\WSS interaction done via activities</a:t>
            </a:r>
          </a:p>
          <a:p>
            <a:pPr lvl="1"/>
            <a:r>
              <a:rPr lang="en-US" dirty="0" err="1" smtClean="0"/>
              <a:t>CreateTask</a:t>
            </a:r>
            <a:r>
              <a:rPr lang="en-US" dirty="0" smtClean="0"/>
              <a:t> and </a:t>
            </a:r>
            <a:r>
              <a:rPr lang="en-US" dirty="0" err="1" smtClean="0"/>
              <a:t>CompleteTask</a:t>
            </a:r>
            <a:r>
              <a:rPr lang="en-US" dirty="0" smtClean="0"/>
              <a:t> used to manage tasks</a:t>
            </a:r>
          </a:p>
          <a:p>
            <a:pPr lvl="1"/>
            <a:r>
              <a:rPr lang="en-US" dirty="0" err="1" smtClean="0"/>
              <a:t>OnTaskChanged</a:t>
            </a:r>
            <a:r>
              <a:rPr lang="en-US" dirty="0" smtClean="0"/>
              <a:t> used to wait for task changes</a:t>
            </a:r>
          </a:p>
          <a:p>
            <a:pPr lvl="1"/>
            <a:r>
              <a:rPr lang="en-US" dirty="0" smtClean="0"/>
              <a:t>All methods use </a:t>
            </a:r>
            <a:r>
              <a:rPr lang="en-US" dirty="0" err="1" smtClean="0"/>
              <a:t>ITaskService</a:t>
            </a:r>
            <a:r>
              <a:rPr lang="en-US" dirty="0" smtClean="0"/>
              <a:t> interface</a:t>
            </a:r>
          </a:p>
        </p:txBody>
      </p:sp>
      <p:grpSp>
        <p:nvGrpSpPr>
          <p:cNvPr id="5" name="Group 18"/>
          <p:cNvGrpSpPr/>
          <p:nvPr/>
        </p:nvGrpSpPr>
        <p:grpSpPr>
          <a:xfrm>
            <a:off x="1752600" y="3810000"/>
            <a:ext cx="5334000" cy="2362200"/>
            <a:chOff x="2057400" y="4114800"/>
            <a:chExt cx="5334000" cy="2362200"/>
          </a:xfrm>
        </p:grpSpPr>
        <p:pic>
          <p:nvPicPr>
            <p:cNvPr id="4" name="Picture 2"/>
            <p:cNvPicPr>
              <a:picLocks noChangeAspect="1" noChangeArrowheads="1"/>
            </p:cNvPicPr>
            <p:nvPr/>
          </p:nvPicPr>
          <p:blipFill>
            <a:blip r:embed="rId2" cstate="print"/>
            <a:srcRect/>
            <a:stretch>
              <a:fillRect/>
            </a:stretch>
          </p:blipFill>
          <p:spPr bwMode="auto">
            <a:xfrm>
              <a:off x="5486400" y="4114800"/>
              <a:ext cx="1905000" cy="2362200"/>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cstate="print"/>
            <a:srcRect/>
            <a:stretch>
              <a:fillRect/>
            </a:stretch>
          </p:blipFill>
          <p:spPr bwMode="auto">
            <a:xfrm>
              <a:off x="2057400" y="4267200"/>
              <a:ext cx="1266825" cy="4191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2057400" y="5791200"/>
              <a:ext cx="1266825" cy="4191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cstate="print"/>
            <a:srcRect/>
            <a:stretch>
              <a:fillRect/>
            </a:stretch>
          </p:blipFill>
          <p:spPr bwMode="auto">
            <a:xfrm>
              <a:off x="2057400" y="5105400"/>
              <a:ext cx="1266825" cy="419100"/>
            </a:xfrm>
            <a:prstGeom prst="rect">
              <a:avLst/>
            </a:prstGeom>
            <a:noFill/>
            <a:ln w="9525">
              <a:noFill/>
              <a:miter lim="800000"/>
              <a:headEnd/>
              <a:tailEnd/>
            </a:ln>
            <a:effectLst/>
          </p:spPr>
        </p:pic>
        <p:cxnSp>
          <p:nvCxnSpPr>
            <p:cNvPr id="10" name="Straight Arrow Connector 9"/>
            <p:cNvCxnSpPr>
              <a:stCxn id="1026" idx="3"/>
            </p:cNvCxnSpPr>
            <p:nvPr/>
          </p:nvCxnSpPr>
          <p:spPr>
            <a:xfrm>
              <a:off x="3324225" y="4476750"/>
              <a:ext cx="2238375" cy="4000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a:endCxn id="1028" idx="3"/>
            </p:cNvCxnSpPr>
            <p:nvPr/>
          </p:nvCxnSpPr>
          <p:spPr>
            <a:xfrm rot="10800000" flipV="1">
              <a:off x="3324226" y="5943600"/>
              <a:ext cx="2314575" cy="571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a:stCxn id="1029" idx="3"/>
            </p:cNvCxnSpPr>
            <p:nvPr/>
          </p:nvCxnSpPr>
          <p:spPr>
            <a:xfrm flipV="1">
              <a:off x="3324225" y="5029200"/>
              <a:ext cx="2238375" cy="2857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Task Scenario</a:t>
            </a:r>
            <a:endParaRPr lang="en-US" dirty="0"/>
          </a:p>
        </p:txBody>
      </p:sp>
      <p:sp>
        <p:nvSpPr>
          <p:cNvPr id="3" name="Content Placeholder 2"/>
          <p:cNvSpPr>
            <a:spLocks noGrp="1"/>
          </p:cNvSpPr>
          <p:nvPr>
            <p:ph idx="1"/>
          </p:nvPr>
        </p:nvSpPr>
        <p:spPr>
          <a:xfrm>
            <a:off x="381000" y="1447800"/>
            <a:ext cx="8382000" cy="2514600"/>
          </a:xfrm>
        </p:spPr>
        <p:txBody>
          <a:bodyPr/>
          <a:lstStyle/>
          <a:p>
            <a:r>
              <a:rPr lang="en-US" dirty="0" smtClean="0"/>
              <a:t>Waiting</a:t>
            </a:r>
            <a:r>
              <a:rPr lang="en-US" baseline="0" dirty="0" smtClean="0"/>
              <a:t> State</a:t>
            </a:r>
          </a:p>
          <a:p>
            <a:pPr lvl="1"/>
            <a:r>
              <a:rPr lang="en-US" dirty="0" smtClean="0"/>
              <a:t>State init creates a task</a:t>
            </a:r>
          </a:p>
          <a:p>
            <a:pPr lvl="1"/>
            <a:r>
              <a:rPr lang="en-US" dirty="0" smtClean="0"/>
              <a:t>Waits for task changed event</a:t>
            </a:r>
          </a:p>
          <a:p>
            <a:pPr lvl="2"/>
            <a:r>
              <a:rPr lang="en-US" dirty="0" smtClean="0"/>
              <a:t>Transitions out of state if task was completed</a:t>
            </a:r>
          </a:p>
          <a:p>
            <a:pPr lvl="1"/>
            <a:r>
              <a:rPr lang="en-US" dirty="0" smtClean="0"/>
              <a:t>State finalization completes or deletes a task</a:t>
            </a:r>
          </a:p>
        </p:txBody>
      </p:sp>
      <p:pic>
        <p:nvPicPr>
          <p:cNvPr id="2050" name="Picture 2"/>
          <p:cNvPicPr>
            <a:picLocks noChangeAspect="1" noChangeArrowheads="1"/>
          </p:cNvPicPr>
          <p:nvPr/>
        </p:nvPicPr>
        <p:blipFill>
          <a:blip r:embed="rId2" cstate="print"/>
          <a:srcRect/>
          <a:stretch>
            <a:fillRect/>
          </a:stretch>
        </p:blipFill>
        <p:spPr bwMode="auto">
          <a:xfrm>
            <a:off x="3200400" y="4114800"/>
            <a:ext cx="2895600" cy="19050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Task</a:t>
            </a:r>
            <a:endParaRPr lang="en-US" dirty="0"/>
          </a:p>
        </p:txBody>
      </p:sp>
      <p:sp>
        <p:nvSpPr>
          <p:cNvPr id="3" name="Content Placeholder 2"/>
          <p:cNvSpPr>
            <a:spLocks noGrp="1"/>
          </p:cNvSpPr>
          <p:nvPr>
            <p:ph idx="1"/>
          </p:nvPr>
        </p:nvSpPr>
        <p:spPr>
          <a:xfrm>
            <a:off x="381000" y="1447800"/>
            <a:ext cx="8382000" cy="2286000"/>
          </a:xfrm>
        </p:spPr>
        <p:txBody>
          <a:bodyPr/>
          <a:lstStyle/>
          <a:p>
            <a:r>
              <a:rPr lang="en-US" dirty="0" smtClean="0"/>
              <a:t>Done using </a:t>
            </a:r>
            <a:r>
              <a:rPr lang="en-US" dirty="0" err="1" smtClean="0"/>
              <a:t>CreateTask</a:t>
            </a:r>
            <a:r>
              <a:rPr lang="en-US" baseline="0" dirty="0" smtClean="0"/>
              <a:t> activity</a:t>
            </a:r>
          </a:p>
          <a:p>
            <a:pPr lvl="1"/>
            <a:r>
              <a:rPr lang="en-US" dirty="0" smtClean="0"/>
              <a:t>Requires correlation token</a:t>
            </a:r>
          </a:p>
          <a:p>
            <a:pPr lvl="1"/>
            <a:r>
              <a:rPr lang="en-US" dirty="0" smtClean="0"/>
              <a:t>Requires task ID</a:t>
            </a:r>
          </a:p>
          <a:p>
            <a:pPr lvl="1"/>
            <a:r>
              <a:rPr lang="en-US" dirty="0" smtClean="0"/>
              <a:t>Requires task specific properties</a:t>
            </a:r>
          </a:p>
        </p:txBody>
      </p:sp>
      <p:pic>
        <p:nvPicPr>
          <p:cNvPr id="3074" name="Picture 2"/>
          <p:cNvPicPr>
            <a:picLocks noChangeAspect="1" noChangeArrowheads="1"/>
          </p:cNvPicPr>
          <p:nvPr/>
        </p:nvPicPr>
        <p:blipFill>
          <a:blip r:embed="rId2" cstate="print"/>
          <a:srcRect/>
          <a:stretch>
            <a:fillRect/>
          </a:stretch>
        </p:blipFill>
        <p:spPr bwMode="auto">
          <a:xfrm>
            <a:off x="609600" y="3810000"/>
            <a:ext cx="1809750" cy="11906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a:stretch>
            <a:fillRect/>
          </a:stretch>
        </p:blipFill>
        <p:spPr bwMode="auto">
          <a:xfrm>
            <a:off x="3124200" y="4038600"/>
            <a:ext cx="1819275" cy="1857375"/>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cstate="print"/>
          <a:srcRect/>
          <a:stretch>
            <a:fillRect/>
          </a:stretch>
        </p:blipFill>
        <p:spPr bwMode="auto">
          <a:xfrm>
            <a:off x="5562600" y="4724400"/>
            <a:ext cx="3248025" cy="1847850"/>
          </a:xfrm>
          <a:prstGeom prst="rect">
            <a:avLst/>
          </a:prstGeom>
          <a:noFill/>
          <a:ln w="9525">
            <a:noFill/>
            <a:miter lim="800000"/>
            <a:headEnd/>
            <a:tailEnd/>
          </a:ln>
          <a:effectLst/>
        </p:spPr>
      </p:pic>
      <p:cxnSp>
        <p:nvCxnSpPr>
          <p:cNvPr id="8" name="Straight Arrow Connector 7"/>
          <p:cNvCxnSpPr/>
          <p:nvPr/>
        </p:nvCxnSpPr>
        <p:spPr>
          <a:xfrm>
            <a:off x="1752600" y="4343400"/>
            <a:ext cx="175260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a:off x="4724400" y="5334000"/>
            <a:ext cx="762000" cy="152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CreateTask</a:t>
            </a:r>
            <a:r>
              <a:rPr lang="en-US" dirty="0" smtClean="0"/>
              <a:t> Correlation Token</a:t>
            </a:r>
            <a:endParaRPr lang="en-US" dirty="0"/>
          </a:p>
        </p:txBody>
      </p:sp>
      <p:sp>
        <p:nvSpPr>
          <p:cNvPr id="3" name="Content Placeholder 2"/>
          <p:cNvSpPr>
            <a:spLocks noGrp="1"/>
          </p:cNvSpPr>
          <p:nvPr>
            <p:ph idx="1"/>
          </p:nvPr>
        </p:nvSpPr>
        <p:spPr>
          <a:xfrm>
            <a:off x="381000" y="1447800"/>
            <a:ext cx="8382000" cy="3429000"/>
          </a:xfrm>
        </p:spPr>
        <p:txBody>
          <a:bodyPr>
            <a:normAutofit/>
          </a:bodyPr>
          <a:lstStyle/>
          <a:p>
            <a:r>
              <a:rPr lang="en-US" dirty="0" smtClean="0"/>
              <a:t>Correlation token defines activity relationships</a:t>
            </a:r>
          </a:p>
          <a:p>
            <a:pPr lvl="1"/>
            <a:r>
              <a:rPr lang="en-US" dirty="0" smtClean="0"/>
              <a:t>Token initialized in </a:t>
            </a:r>
            <a:r>
              <a:rPr lang="en-US" dirty="0" err="1" smtClean="0"/>
              <a:t>CreateTask</a:t>
            </a:r>
            <a:r>
              <a:rPr lang="en-US" dirty="0" smtClean="0"/>
              <a:t> activity</a:t>
            </a:r>
          </a:p>
          <a:p>
            <a:pPr lvl="1"/>
            <a:r>
              <a:rPr lang="en-US" dirty="0" smtClean="0"/>
              <a:t>Used later to wait or act on the task created</a:t>
            </a:r>
          </a:p>
          <a:p>
            <a:pPr lvl="1"/>
            <a:endParaRPr lang="en-US" dirty="0" smtClean="0"/>
          </a:p>
          <a:p>
            <a:r>
              <a:rPr lang="en-US" dirty="0" smtClean="0"/>
              <a:t>Often scoped at the state</a:t>
            </a:r>
          </a:p>
          <a:p>
            <a:pPr lvl="1"/>
            <a:r>
              <a:rPr lang="en-US" dirty="0" smtClean="0"/>
              <a:t>Can’t be used outside the state</a:t>
            </a:r>
          </a:p>
          <a:p>
            <a:pPr lvl="1"/>
            <a:r>
              <a:rPr lang="en-US" dirty="0" smtClean="0"/>
              <a:t>Allows state to be re-enterable</a:t>
            </a:r>
          </a:p>
        </p:txBody>
      </p:sp>
      <p:pic>
        <p:nvPicPr>
          <p:cNvPr id="4098" name="Picture 2"/>
          <p:cNvPicPr>
            <a:picLocks noChangeAspect="1" noChangeArrowheads="1"/>
          </p:cNvPicPr>
          <p:nvPr/>
        </p:nvPicPr>
        <p:blipFill>
          <a:blip r:embed="rId3" cstate="print"/>
          <a:srcRect/>
          <a:stretch>
            <a:fillRect/>
          </a:stretch>
        </p:blipFill>
        <p:spPr bwMode="auto">
          <a:xfrm>
            <a:off x="1676399" y="5105400"/>
            <a:ext cx="5825067" cy="9144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CreateTask</a:t>
            </a:r>
            <a:r>
              <a:rPr lang="en-US" dirty="0" smtClean="0"/>
              <a:t> </a:t>
            </a:r>
            <a:r>
              <a:rPr lang="en-US" dirty="0" err="1" smtClean="0"/>
              <a:t>TaskId</a:t>
            </a:r>
            <a:endParaRPr lang="en-US" dirty="0"/>
          </a:p>
        </p:txBody>
      </p:sp>
      <p:sp>
        <p:nvSpPr>
          <p:cNvPr id="3" name="Content Placeholder 2"/>
          <p:cNvSpPr>
            <a:spLocks noGrp="1"/>
          </p:cNvSpPr>
          <p:nvPr>
            <p:ph idx="1"/>
          </p:nvPr>
        </p:nvSpPr>
        <p:spPr>
          <a:xfrm>
            <a:off x="381000" y="1447800"/>
            <a:ext cx="8382000" cy="3124200"/>
          </a:xfrm>
        </p:spPr>
        <p:txBody>
          <a:bodyPr/>
          <a:lstStyle/>
          <a:p>
            <a:r>
              <a:rPr lang="en-US" dirty="0" err="1" smtClean="0"/>
              <a:t>TaskId</a:t>
            </a:r>
            <a:r>
              <a:rPr lang="en-US" dirty="0" smtClean="0"/>
              <a:t> required for task related activities</a:t>
            </a:r>
          </a:p>
          <a:p>
            <a:pPr lvl="1"/>
            <a:r>
              <a:rPr lang="en-US" baseline="0" dirty="0" smtClean="0"/>
              <a:t>Stored as a </a:t>
            </a:r>
            <a:r>
              <a:rPr lang="en-US" baseline="0" dirty="0" err="1" smtClean="0"/>
              <a:t>Guid</a:t>
            </a:r>
            <a:endParaRPr lang="en-US" baseline="0" dirty="0" smtClean="0"/>
          </a:p>
          <a:p>
            <a:pPr lvl="1"/>
            <a:r>
              <a:rPr lang="en-US" baseline="0" dirty="0" smtClean="0"/>
              <a:t>Used to initialize the correlation token</a:t>
            </a:r>
          </a:p>
          <a:p>
            <a:r>
              <a:rPr lang="en-US" dirty="0" smtClean="0"/>
              <a:t>Often stored as a workflow property</a:t>
            </a:r>
          </a:p>
          <a:p>
            <a:pPr lvl="1"/>
            <a:r>
              <a:rPr lang="en-US" baseline="0" dirty="0" smtClean="0"/>
              <a:t>Initialized</a:t>
            </a:r>
            <a:r>
              <a:rPr lang="en-US" dirty="0" smtClean="0"/>
              <a:t> prior to </a:t>
            </a:r>
            <a:r>
              <a:rPr lang="en-US" dirty="0" err="1" smtClean="0"/>
              <a:t>CreateTask</a:t>
            </a:r>
            <a:r>
              <a:rPr lang="en-US" dirty="0" smtClean="0"/>
              <a:t> execution</a:t>
            </a:r>
            <a:endParaRPr lang="en-US" baseline="0" dirty="0" smtClean="0"/>
          </a:p>
          <a:p>
            <a:pPr lvl="1"/>
            <a:r>
              <a:rPr lang="en-US" baseline="0" dirty="0" err="1" smtClean="0"/>
              <a:t>CreateTask</a:t>
            </a:r>
            <a:r>
              <a:rPr lang="en-US" baseline="0" dirty="0" smtClean="0"/>
              <a:t> activity bound to the property </a:t>
            </a:r>
          </a:p>
        </p:txBody>
      </p:sp>
      <p:pic>
        <p:nvPicPr>
          <p:cNvPr id="5122" name="Picture 2"/>
          <p:cNvPicPr>
            <a:picLocks noChangeAspect="1" noChangeArrowheads="1"/>
          </p:cNvPicPr>
          <p:nvPr/>
        </p:nvPicPr>
        <p:blipFill>
          <a:blip r:embed="rId2" cstate="print"/>
          <a:srcRect/>
          <a:stretch>
            <a:fillRect/>
          </a:stretch>
        </p:blipFill>
        <p:spPr bwMode="auto">
          <a:xfrm>
            <a:off x="1066800" y="4495800"/>
            <a:ext cx="4791808" cy="762000"/>
          </a:xfrm>
          <a:prstGeom prst="rect">
            <a:avLst/>
          </a:prstGeom>
          <a:noFill/>
          <a:ln w="9525">
            <a:noFill/>
            <a:miter lim="800000"/>
            <a:headEnd/>
            <a:tailEnd/>
          </a:ln>
          <a:effectLst/>
        </p:spPr>
      </p:pic>
      <p:sp>
        <p:nvSpPr>
          <p:cNvPr id="5" name="TextBox 4"/>
          <p:cNvSpPr txBox="1"/>
          <p:nvPr/>
        </p:nvSpPr>
        <p:spPr>
          <a:xfrm>
            <a:off x="1371600" y="5638800"/>
            <a:ext cx="6705600" cy="830997"/>
          </a:xfrm>
          <a:prstGeom prst="rect">
            <a:avLst/>
          </a:prstGeom>
          <a:noFill/>
          <a:ln>
            <a:solidFill>
              <a:schemeClr val="tx1"/>
            </a:solidFill>
          </a:ln>
        </p:spPr>
        <p:txBody>
          <a:bodyPr wrap="square" rtlCol="0">
            <a:spAutoFit/>
          </a:bodyPr>
          <a:lstStyle/>
          <a:p>
            <a:r>
              <a:rPr lang="en-US" sz="1600" dirty="0" smtClean="0">
                <a:solidFill>
                  <a:srgbClr val="0000FF"/>
                </a:solidFill>
                <a:latin typeface="Lucida Console" pitchFamily="49" charset="0"/>
              </a:rPr>
              <a:t>public </a:t>
            </a:r>
            <a:r>
              <a:rPr lang="en-US" sz="1600" dirty="0" err="1" smtClean="0">
                <a:solidFill>
                  <a:srgbClr val="2B91AF"/>
                </a:solidFill>
                <a:latin typeface="Lucida Console" pitchFamily="49" charset="0"/>
              </a:rPr>
              <a:t>Guid</a:t>
            </a:r>
            <a:r>
              <a:rPr lang="en-US" sz="1600" dirty="0" smtClean="0">
                <a:solidFill>
                  <a:srgbClr val="2B91AF"/>
                </a:solidFill>
                <a:latin typeface="Lucida Console" pitchFamily="49" charset="0"/>
              </a:rPr>
              <a:t> </a:t>
            </a:r>
            <a:r>
              <a:rPr lang="en-US" sz="1600" dirty="0" err="1" smtClean="0">
                <a:latin typeface="Lucida Console" pitchFamily="49" charset="0"/>
              </a:rPr>
              <a:t>TaskId</a:t>
            </a:r>
            <a:r>
              <a:rPr lang="en-US" sz="1600" dirty="0" smtClean="0">
                <a:latin typeface="Lucida Console" pitchFamily="49" charset="0"/>
              </a:rPr>
              <a:t> { </a:t>
            </a:r>
            <a:r>
              <a:rPr lang="en-US" sz="1600" dirty="0" smtClean="0">
                <a:solidFill>
                  <a:srgbClr val="0000FF"/>
                </a:solidFill>
                <a:latin typeface="Lucida Console" pitchFamily="49" charset="0"/>
              </a:rPr>
              <a:t>get</a:t>
            </a:r>
            <a:r>
              <a:rPr lang="en-US" sz="1600" dirty="0" smtClean="0">
                <a:latin typeface="Lucida Console" pitchFamily="49" charset="0"/>
              </a:rPr>
              <a:t>;</a:t>
            </a:r>
            <a:r>
              <a:rPr lang="en-US" sz="1600" dirty="0" smtClean="0">
                <a:solidFill>
                  <a:srgbClr val="0000FF"/>
                </a:solidFill>
                <a:latin typeface="Lucida Console" pitchFamily="49" charset="0"/>
              </a:rPr>
              <a:t> set</a:t>
            </a:r>
            <a:r>
              <a:rPr lang="en-US" sz="1600" dirty="0" smtClean="0">
                <a:latin typeface="Lucida Console" pitchFamily="49" charset="0"/>
              </a:rPr>
              <a:t>; }</a:t>
            </a:r>
          </a:p>
          <a:p>
            <a:endParaRPr lang="en-US" sz="1600" dirty="0" smtClean="0">
              <a:solidFill>
                <a:srgbClr val="0000FF"/>
              </a:solidFill>
              <a:latin typeface="Lucida Console" pitchFamily="49" charset="0"/>
            </a:endParaRPr>
          </a:p>
          <a:p>
            <a:r>
              <a:rPr lang="en-US" sz="1600" dirty="0" err="1" smtClean="0">
                <a:solidFill>
                  <a:srgbClr val="0000FF"/>
                </a:solidFill>
                <a:latin typeface="Lucida Console" pitchFamily="49" charset="0"/>
              </a:rPr>
              <a:t>this</a:t>
            </a:r>
            <a:r>
              <a:rPr lang="en-US" sz="1600" dirty="0" err="1" smtClean="0">
                <a:latin typeface="Lucida Console" pitchFamily="49" charset="0"/>
              </a:rPr>
              <a:t>.TaskId</a:t>
            </a:r>
            <a:r>
              <a:rPr lang="en-US" sz="1600" dirty="0" smtClean="0">
                <a:latin typeface="Lucida Console" pitchFamily="49" charset="0"/>
              </a:rPr>
              <a:t> = </a:t>
            </a:r>
            <a:r>
              <a:rPr lang="en-US" sz="1600" dirty="0" err="1" smtClean="0">
                <a:solidFill>
                  <a:srgbClr val="2B91AF"/>
                </a:solidFill>
                <a:latin typeface="Lucida Console" pitchFamily="49" charset="0"/>
              </a:rPr>
              <a:t>Guid</a:t>
            </a:r>
            <a:r>
              <a:rPr lang="en-US" sz="1600" dirty="0" err="1" smtClean="0">
                <a:latin typeface="Lucida Console" pitchFamily="49" charset="0"/>
              </a:rPr>
              <a:t>.NewGuid</a:t>
            </a:r>
            <a:r>
              <a:rPr lang="en-US" sz="1600" dirty="0" smtClean="0">
                <a:latin typeface="Lucida Console" pitchFamily="49" charset="0"/>
              </a:rPr>
              <a:t>();</a:t>
            </a:r>
            <a:endParaRPr lang="en-US" sz="1600" dirty="0">
              <a:latin typeface="Lucida Console"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CreateTask</a:t>
            </a:r>
            <a:r>
              <a:rPr lang="en-US" dirty="0" smtClean="0"/>
              <a:t> </a:t>
            </a:r>
            <a:r>
              <a:rPr lang="en-US" dirty="0" err="1" smtClean="0"/>
              <a:t>TaskProperties</a:t>
            </a:r>
            <a:endParaRPr lang="en-US" dirty="0"/>
          </a:p>
        </p:txBody>
      </p:sp>
      <p:sp>
        <p:nvSpPr>
          <p:cNvPr id="3" name="Content Placeholder 2"/>
          <p:cNvSpPr>
            <a:spLocks noGrp="1"/>
          </p:cNvSpPr>
          <p:nvPr>
            <p:ph idx="1"/>
          </p:nvPr>
        </p:nvSpPr>
        <p:spPr>
          <a:xfrm>
            <a:off x="381000" y="1447800"/>
            <a:ext cx="8382000" cy="2514600"/>
          </a:xfrm>
        </p:spPr>
        <p:txBody>
          <a:bodyPr/>
          <a:lstStyle/>
          <a:p>
            <a:r>
              <a:rPr lang="en-US" dirty="0" smtClean="0"/>
              <a:t>Defines</a:t>
            </a:r>
            <a:r>
              <a:rPr lang="en-US" baseline="0" dirty="0" smtClean="0"/>
              <a:t> the details of an activity</a:t>
            </a:r>
          </a:p>
          <a:p>
            <a:pPr lvl="1"/>
            <a:r>
              <a:rPr lang="en-US" dirty="0" smtClean="0"/>
              <a:t>Stored as </a:t>
            </a:r>
            <a:r>
              <a:rPr lang="en-US" dirty="0" err="1" smtClean="0"/>
              <a:t>SPWorkflowTaskProperties</a:t>
            </a:r>
            <a:endParaRPr lang="en-US" dirty="0" smtClean="0"/>
          </a:p>
          <a:p>
            <a:pPr lvl="1"/>
            <a:r>
              <a:rPr lang="en-US" dirty="0" smtClean="0"/>
              <a:t>Contains</a:t>
            </a:r>
            <a:r>
              <a:rPr lang="en-US" baseline="0" dirty="0" smtClean="0"/>
              <a:t> title, description, assigned to, etc…</a:t>
            </a:r>
            <a:endParaRPr lang="en-US" dirty="0" smtClean="0"/>
          </a:p>
          <a:p>
            <a:pPr lvl="1"/>
            <a:r>
              <a:rPr lang="en-US" dirty="0" smtClean="0"/>
              <a:t>Allows addition of extra data using </a:t>
            </a:r>
            <a:r>
              <a:rPr lang="en-US" dirty="0" err="1" smtClean="0"/>
              <a:t>ExtendedPropertes</a:t>
            </a:r>
            <a:endParaRPr lang="en-US" baseline="0" dirty="0" smtClean="0"/>
          </a:p>
          <a:p>
            <a:pPr lvl="1"/>
            <a:r>
              <a:rPr lang="en-US" baseline="0" dirty="0" smtClean="0"/>
              <a:t>Only</a:t>
            </a:r>
            <a:r>
              <a:rPr lang="en-US" dirty="0" smtClean="0"/>
              <a:t> needed while activity executes</a:t>
            </a:r>
          </a:p>
        </p:txBody>
      </p:sp>
      <p:pic>
        <p:nvPicPr>
          <p:cNvPr id="6148" name="Picture 4"/>
          <p:cNvPicPr>
            <a:picLocks noChangeAspect="1" noChangeArrowheads="1"/>
          </p:cNvPicPr>
          <p:nvPr/>
        </p:nvPicPr>
        <p:blipFill>
          <a:blip r:embed="rId3" cstate="print"/>
          <a:srcRect/>
          <a:stretch>
            <a:fillRect/>
          </a:stretch>
        </p:blipFill>
        <p:spPr bwMode="auto">
          <a:xfrm>
            <a:off x="6477000" y="3276600"/>
            <a:ext cx="2238375" cy="333375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CPT_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_dlc_DocIdUrl xmlns="c83d3ea4-1015-4b4b-bfa9-09fbcd7aa64d">
      <Url>http://intranet.sharepointblackops.com/Courses/SPW401/_layouts/DocIdRedir.aspx?ID=3CC2HQU7XWNV-76-8</Url>
      <Description>3CC2HQU7XWNV-76-8</Description>
    </_dlc_DocIdUrl>
    <_dlc_DocId xmlns="c83d3ea4-1015-4b4b-bfa9-09fbcd7aa64d">3CC2HQU7XWNV-76-8</_dlc_DocI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F227674DEC4494696E73A79800929B3" ma:contentTypeVersion="1" ma:contentTypeDescription="Create a new document." ma:contentTypeScope="" ma:versionID="aebdd69b22cd0f8232a75de2818d5459">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A5547237-B119-45CA-BEFC-A2DA2BDB03E7}"/>
</file>

<file path=customXml/itemProps2.xml><?xml version="1.0" encoding="utf-8"?>
<ds:datastoreItem xmlns:ds="http://schemas.openxmlformats.org/officeDocument/2006/customXml" ds:itemID="{6034B84F-8F8E-48B7-9EFF-C7DE1A66BD73}"/>
</file>

<file path=customXml/itemProps3.xml><?xml version="1.0" encoding="utf-8"?>
<ds:datastoreItem xmlns:ds="http://schemas.openxmlformats.org/officeDocument/2006/customXml" ds:itemID="{DB1593FC-FF8A-43A9-B92C-9269F40FC4FC}"/>
</file>

<file path=customXml/itemProps4.xml><?xml version="1.0" encoding="utf-8"?>
<ds:datastoreItem xmlns:ds="http://schemas.openxmlformats.org/officeDocument/2006/customXml" ds:itemID="{86E562CB-0436-4116-99EB-8D0B86542D5E}"/>
</file>

<file path=docProps/app.xml><?xml version="1.0" encoding="utf-8"?>
<Properties xmlns="http://schemas.openxmlformats.org/officeDocument/2006/extended-properties" xmlns:vt="http://schemas.openxmlformats.org/officeDocument/2006/docPropsVTypes">
  <Template>CPT_TEMPLATE</Template>
  <TotalTime>2</TotalTime>
  <Words>2125</Words>
  <Application>Microsoft Office PowerPoint</Application>
  <PresentationFormat>On-screen Show (4:3)</PresentationFormat>
  <Paragraphs>339</Paragraphs>
  <Slides>31</Slides>
  <Notes>12</Notes>
  <HiddenSlides>2</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CPT_TEMPLATE</vt:lpstr>
      <vt:lpstr>Creating and Waiting on SharePoint Tasks</vt:lpstr>
      <vt:lpstr>Agenda</vt:lpstr>
      <vt:lpstr>Task Responsibilities</vt:lpstr>
      <vt:lpstr>Workflow/WSS Task Interaction</vt:lpstr>
      <vt:lpstr>Common Task Scenario</vt:lpstr>
      <vt:lpstr>Creating the Task</vt:lpstr>
      <vt:lpstr>CreateTask Correlation Token</vt:lpstr>
      <vt:lpstr>CreateTask TaskId</vt:lpstr>
      <vt:lpstr>CreateTask TaskProperties</vt:lpstr>
      <vt:lpstr>Assigning TaskProperties Explicitly</vt:lpstr>
      <vt:lpstr>Waiting for task changes</vt:lpstr>
      <vt:lpstr>Accessing Task Properties</vt:lpstr>
      <vt:lpstr>Using Task Properties</vt:lpstr>
      <vt:lpstr>Completing/Deleting Tasks</vt:lpstr>
      <vt:lpstr>Demo: Using Tasks in State Machine</vt:lpstr>
      <vt:lpstr>Custom Task Forms</vt:lpstr>
      <vt:lpstr>Content Type Forms</vt:lpstr>
      <vt:lpstr>Using Task Content Types</vt:lpstr>
      <vt:lpstr>Building Custom Task Forms</vt:lpstr>
      <vt:lpstr>Page Visual Design</vt:lpstr>
      <vt:lpstr>Master Page and Code Behind</vt:lpstr>
      <vt:lpstr>WSS Layout User Controls</vt:lpstr>
      <vt:lpstr>WSS Layout User Controls</vt:lpstr>
      <vt:lpstr>WSS Layout User Controls</vt:lpstr>
      <vt:lpstr>Form Code-Behind</vt:lpstr>
      <vt:lpstr>Populating the Form</vt:lpstr>
      <vt:lpstr>Closing the Form</vt:lpstr>
      <vt:lpstr>Sending Properties to Workflow</vt:lpstr>
      <vt:lpstr>Using Task Results in Workflow</vt:lpstr>
      <vt:lpstr>Demo: Adding a custom Task form</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and Waiting on SharePoint Tasks</dc:title>
  <dc:creator>TedP</dc:creator>
  <cp:lastModifiedBy>TedP</cp:lastModifiedBy>
  <cp:revision>1</cp:revision>
  <dcterms:created xsi:type="dcterms:W3CDTF">2009-07-09T04:29:40Z</dcterms:created>
  <dcterms:modified xsi:type="dcterms:W3CDTF">2009-07-09T04:31:50Z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0x0101006F227674DEC4494696E73A79800929B3</vt:lpwstr>
  </property>
  <property fmtid="{D5CDD505-2E9C-101B-9397-08002B2CF9AE}" pid="4" name="_dlc_DocIdItemGuid">
    <vt:lpwstr>7387a709-6b53-442d-a462-6fd41bd4c9db</vt:lpwstr>
  </property>
</Properties>
</file>