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ustomXml" Target="../customXml/item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Note, tasks</a:t>
            </a:r>
            <a:r>
              <a:rPr lang="en-US" baseline="0" dirty="0" smtClean="0"/>
              <a:t> are not included here since task forms are more directly related to the content types that host them.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this slide, recommend that the rest of the content be covered while demoing a custom form.  Due to the complexity of the code I recommend you walk through the demo as opposed to writing it from scratch.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association with a list and content type parent defined as a list specific content type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writing the form parameters back into the form being rendered, future </a:t>
            </a:r>
            <a:r>
              <a:rPr lang="en-US" dirty="0" err="1" smtClean="0"/>
              <a:t>postbacks</a:t>
            </a:r>
            <a:r>
              <a:rPr lang="en-US" baseline="0" dirty="0" smtClean="0"/>
              <a:t> will contain the same form parameters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we’ve</a:t>
            </a:r>
            <a:r>
              <a:rPr lang="en-US" baseline="0" dirty="0" smtClean="0"/>
              <a:t> taken care of parsing the input parameters and found the association, we can populate the UI based on these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the problem with initializing in </a:t>
            </a:r>
            <a:r>
              <a:rPr lang="en-US" baseline="0" dirty="0" err="1" smtClean="0"/>
              <a:t>onload</a:t>
            </a:r>
            <a:r>
              <a:rPr lang="en-US" baseline="0" dirty="0" smtClean="0"/>
              <a:t>.  !</a:t>
            </a:r>
            <a:r>
              <a:rPr lang="en-US" baseline="0" dirty="0" err="1" smtClean="0"/>
              <a:t>IsPostBack</a:t>
            </a:r>
            <a:r>
              <a:rPr lang="en-US" baseline="0" dirty="0" smtClean="0"/>
              <a:t> will always be false.  If load is done in </a:t>
            </a:r>
            <a:r>
              <a:rPr lang="en-US" baseline="0" dirty="0" err="1" smtClean="0"/>
              <a:t>OnLoad</a:t>
            </a:r>
            <a:r>
              <a:rPr lang="en-US" baseline="0" dirty="0" smtClean="0"/>
              <a:t>, any changes from </a:t>
            </a:r>
            <a:r>
              <a:rPr lang="en-US" baseline="0" dirty="0" err="1" smtClean="0"/>
              <a:t>postback</a:t>
            </a:r>
            <a:r>
              <a:rPr lang="en-US" baseline="0" dirty="0" smtClean="0"/>
              <a:t> will be lost.  Solution is to initialize in </a:t>
            </a:r>
            <a:r>
              <a:rPr lang="en-US" baseline="0" dirty="0" err="1" smtClean="0"/>
              <a:t>PreRender</a:t>
            </a:r>
            <a:r>
              <a:rPr lang="en-US" baseline="0" dirty="0" smtClean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08 - Creating Workflow Association Forms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Workflow Association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Association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for building association forms: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err="1" smtClean="0"/>
              <a:t>aspx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Create code-behind class</a:t>
            </a:r>
          </a:p>
          <a:p>
            <a:pPr lvl="2"/>
            <a:r>
              <a:rPr lang="en-US" dirty="0" smtClean="0"/>
              <a:t>Initialize the UI elements</a:t>
            </a:r>
          </a:p>
          <a:p>
            <a:pPr lvl="2"/>
            <a:r>
              <a:rPr lang="en-US" dirty="0" smtClean="0"/>
              <a:t>Load any existing association data</a:t>
            </a:r>
          </a:p>
          <a:p>
            <a:pPr lvl="2"/>
            <a:r>
              <a:rPr lang="en-US" dirty="0" smtClean="0"/>
              <a:t>Create or Update the Workflow Association</a:t>
            </a:r>
          </a:p>
          <a:p>
            <a:pPr lvl="1"/>
            <a:r>
              <a:rPr lang="en-US" dirty="0" smtClean="0"/>
              <a:t>Register the new custom 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971800"/>
            <a:ext cx="6231409" cy="357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Association Form ASPX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Uses the same layout</a:t>
            </a:r>
            <a:r>
              <a:rPr lang="en-US" baseline="0" dirty="0" smtClean="0"/>
              <a:t> concepts as task form</a:t>
            </a:r>
          </a:p>
          <a:p>
            <a:pPr lvl="1"/>
            <a:r>
              <a:rPr lang="en-US" dirty="0" smtClean="0"/>
              <a:t>Uses same master page</a:t>
            </a:r>
          </a:p>
          <a:p>
            <a:pPr lvl="1"/>
            <a:r>
              <a:rPr lang="en-US" dirty="0" smtClean="0"/>
              <a:t>Uses</a:t>
            </a:r>
            <a:r>
              <a:rPr lang="en-US" baseline="0" dirty="0" smtClean="0"/>
              <a:t> same WSS layout </a:t>
            </a:r>
            <a:r>
              <a:rPr lang="en-US" baseline="0" dirty="0" err="1" smtClean="0"/>
              <a:t>UserControls</a:t>
            </a:r>
            <a:endParaRPr lang="en-US" baseline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5600" y="6096000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ButtonSection</a:t>
            </a:r>
            <a:r>
              <a:rPr lang="en-US" sz="1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Control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4724947" y="5638800"/>
            <a:ext cx="1371053" cy="595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24045" y="4828401"/>
            <a:ext cx="876355" cy="36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96240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Content Control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65760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4038600"/>
            <a:ext cx="49530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3553905"/>
            <a:ext cx="4953000" cy="484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1662864" y="4100900"/>
            <a:ext cx="1004136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1662864" y="3796100"/>
            <a:ext cx="1004136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5057001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InputFormSection</a:t>
            </a:r>
            <a:r>
              <a:rPr lang="en-US" sz="1200" b="1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Association Forms are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form is accessed via post back</a:t>
            </a:r>
          </a:p>
          <a:p>
            <a:pPr lvl="1"/>
            <a:r>
              <a:rPr lang="en-US" dirty="0" smtClean="0"/>
              <a:t>Previous page posts to the association form</a:t>
            </a:r>
          </a:p>
          <a:p>
            <a:pPr lvl="1"/>
            <a:r>
              <a:rPr lang="en-US" dirty="0" smtClean="0"/>
              <a:t>Passes key workflow information via post form</a:t>
            </a:r>
          </a:p>
          <a:p>
            <a:pPr lvl="1"/>
            <a:r>
              <a:rPr lang="en-US" dirty="0" smtClean="0"/>
              <a:t>Requires some special handling by form developer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495800"/>
            <a:ext cx="3710802" cy="21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3962400" cy="213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18922455">
            <a:off x="4550450" y="4674511"/>
            <a:ext cx="381000" cy="74585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3400" y="4114800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HTTP</a:t>
            </a:r>
          </a:p>
          <a:p>
            <a:r>
              <a:rPr lang="en-US" sz="1600" b="1" dirty="0" smtClean="0">
                <a:latin typeface="Lucida Console" pitchFamily="49" charset="0"/>
              </a:rPr>
              <a:t>POST</a:t>
            </a:r>
            <a:endParaRPr lang="en-US" sz="1600" b="1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Form Post and URL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contained in URL and Post form defines</a:t>
            </a:r>
          </a:p>
          <a:p>
            <a:pPr lvl="1"/>
            <a:r>
              <a:rPr lang="en-US" dirty="0" smtClean="0"/>
              <a:t>Is this a new association or an existing association?</a:t>
            </a:r>
          </a:p>
          <a:p>
            <a:pPr lvl="1"/>
            <a:r>
              <a:rPr lang="en-US" dirty="0" smtClean="0"/>
              <a:t>Is this association attached to a list or a content type?</a:t>
            </a:r>
          </a:p>
          <a:p>
            <a:pPr lvl="1"/>
            <a:r>
              <a:rPr lang="en-US" dirty="0" smtClean="0"/>
              <a:t>What are the names of the tasks and history lists?</a:t>
            </a:r>
          </a:p>
          <a:p>
            <a:pPr lvl="1"/>
            <a:r>
              <a:rPr lang="en-US" dirty="0" smtClean="0"/>
              <a:t>What permissions and startup handlers are used?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962400"/>
            <a:ext cx="4191000" cy="268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3762375" cy="106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413262" y="4722829"/>
            <a:ext cx="1357460" cy="29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6322" y="5307291"/>
            <a:ext cx="1357460" cy="89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a HTTP POST?  Why not a GET?</a:t>
            </a:r>
          </a:p>
          <a:p>
            <a:pPr lvl="1"/>
            <a:r>
              <a:rPr lang="en-US" dirty="0" smtClean="0"/>
              <a:t>First step of association shouldn’t create association</a:t>
            </a:r>
          </a:p>
          <a:p>
            <a:pPr lvl="2"/>
            <a:r>
              <a:rPr lang="en-US" dirty="0" smtClean="0"/>
              <a:t>All data collected on first steps must be sent</a:t>
            </a:r>
          </a:p>
          <a:p>
            <a:pPr lvl="1"/>
            <a:r>
              <a:rPr lang="en-US" dirty="0" smtClean="0"/>
              <a:t>Get doesn’t allow data transmission beyond URL</a:t>
            </a:r>
          </a:p>
          <a:p>
            <a:pPr lvl="1"/>
            <a:r>
              <a:rPr lang="en-US" dirty="0" smtClean="0"/>
              <a:t>Post allows more data to be transmitted easily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handling a POST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ASP.NET uses a </a:t>
            </a:r>
            <a:r>
              <a:rPr lang="en-US" dirty="0" err="1" smtClean="0"/>
              <a:t>postback</a:t>
            </a:r>
            <a:r>
              <a:rPr lang="en-US" dirty="0" smtClean="0"/>
              <a:t> to perform processing</a:t>
            </a:r>
          </a:p>
          <a:p>
            <a:pPr lvl="1"/>
            <a:r>
              <a:rPr lang="en-US" dirty="0" smtClean="0"/>
              <a:t>Data on the page’s form posted back to current page</a:t>
            </a:r>
          </a:p>
          <a:p>
            <a:pPr lvl="1"/>
            <a:r>
              <a:rPr lang="en-US" dirty="0" smtClean="0"/>
              <a:t>If not careful, the initial post’s data is lost</a:t>
            </a:r>
          </a:p>
          <a:p>
            <a:pPr lvl="1"/>
            <a:r>
              <a:rPr lang="en-US" dirty="0" smtClean="0"/>
              <a:t>Solution; put the data from initial post into page’s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505200"/>
            <a:ext cx="8534400" cy="3067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WorkflowDefinition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       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WorkflowDefinition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WorkflowName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       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WorkflowName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AddToStatusMenu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       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AddToStatusMenu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AllowManual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AllowManual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RoleSelect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RoleSelect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AutoStartCreate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       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AutoStartCreate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AutoStartChange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       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AutoStartChange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input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type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="hidden"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="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GuidAssoc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Lucida Console" pitchFamily="49" charset="0"/>
                <a:ea typeface="Calibri"/>
                <a:cs typeface="Times New Roman"/>
              </a:rPr>
              <a:t>value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=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&lt;%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= 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Request.Form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["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GuidAssoc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"]; </a:t>
            </a:r>
            <a:r>
              <a:rPr lang="en-US" sz="1300" dirty="0" smtClean="0">
                <a:highlight>
                  <a:srgbClr val="FFFF00"/>
                </a:highlight>
                <a:latin typeface="Lucida Console" pitchFamily="49" charset="0"/>
                <a:ea typeface="Calibri"/>
                <a:cs typeface="Times New Roman"/>
              </a:rPr>
              <a:t>%&gt;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130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Code-Behind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447800"/>
          </a:xfrm>
        </p:spPr>
        <p:txBody>
          <a:bodyPr/>
          <a:lstStyle/>
          <a:p>
            <a:r>
              <a:rPr lang="en-US" dirty="0" smtClean="0"/>
              <a:t>Code behind class derives from </a:t>
            </a:r>
            <a:r>
              <a:rPr lang="en-US" dirty="0" err="1" smtClean="0"/>
              <a:t>LayoutPageBase</a:t>
            </a:r>
            <a:endParaRPr lang="en-US" dirty="0" smtClean="0"/>
          </a:p>
          <a:p>
            <a:pPr lvl="1"/>
            <a:r>
              <a:rPr lang="en-US" dirty="0" smtClean="0"/>
              <a:t>Provides base functionality of pages in layouts folder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3048000"/>
            <a:ext cx="4628190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CustomFormsAssocForm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LayoutsPageBase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971800"/>
            <a:ext cx="2009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Page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Page parameters come from URL and form</a:t>
            </a:r>
          </a:p>
          <a:p>
            <a:pPr lvl="1"/>
            <a:r>
              <a:rPr lang="en-US" dirty="0" smtClean="0"/>
              <a:t>Immediate focus finding association’s parent</a:t>
            </a:r>
          </a:p>
          <a:p>
            <a:pPr lvl="1"/>
            <a:r>
              <a:rPr lang="en-US" dirty="0" smtClean="0"/>
              <a:t>Can be list, content type, or both</a:t>
            </a:r>
          </a:p>
          <a:p>
            <a:pPr lvl="1"/>
            <a:r>
              <a:rPr lang="en-US" dirty="0" smtClean="0"/>
              <a:t>Determined with List and </a:t>
            </a:r>
            <a:r>
              <a:rPr lang="en-US" dirty="0" err="1" smtClean="0"/>
              <a:t>ctype</a:t>
            </a:r>
            <a:r>
              <a:rPr lang="en-US" dirty="0" smtClean="0"/>
              <a:t> URL parameters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3352800"/>
            <a:ext cx="8305800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OnLoad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read the form level parameters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"List"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determine the type of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&amp;&amp; 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_associationType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&amp;&amp;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_associationType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&amp;&amp; 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_associationType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or Update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GuidAssoc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determines create or update</a:t>
            </a:r>
          </a:p>
          <a:p>
            <a:pPr lvl="1"/>
            <a:r>
              <a:rPr lang="en-US" dirty="0" smtClean="0"/>
              <a:t>If form contains </a:t>
            </a:r>
            <a:r>
              <a:rPr lang="en-US" dirty="0" err="1" smtClean="0"/>
              <a:t>GuidAssoc</a:t>
            </a:r>
            <a:r>
              <a:rPr lang="en-US" dirty="0" smtClean="0"/>
              <a:t>, association exists</a:t>
            </a:r>
          </a:p>
          <a:p>
            <a:pPr lvl="1"/>
            <a:r>
              <a:rPr lang="en-US" dirty="0" err="1" smtClean="0"/>
              <a:t>GuidAssoc</a:t>
            </a:r>
            <a:r>
              <a:rPr lang="en-US" dirty="0" smtClean="0"/>
              <a:t> used to lookup the association object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33400" y="3886200"/>
            <a:ext cx="8077200" cy="1889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read the form level parameters</a:t>
            </a:r>
            <a:endParaRPr lang="en-US" sz="1600" dirty="0" smtClean="0">
              <a:latin typeface="Lucida Console" pitchFamily="49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guidAssocId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Request.Params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GuidAssoc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validate the workflow association 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?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?();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.IsNullOrEmpty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guidAssocId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guidAssocId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existing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609600"/>
          </a:xfrm>
        </p:spPr>
        <p:txBody>
          <a:bodyPr/>
          <a:lstStyle/>
          <a:p>
            <a:r>
              <a:rPr lang="en-US" dirty="0" smtClean="0"/>
              <a:t>Location of association based on parent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800" y="2286000"/>
            <a:ext cx="85344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Web.AvailableContentTypes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SPContentTypeId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contentType.WorkflowAssociations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workflowAssociationId.Value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_list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Web.Lists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list.WorkflowAssociations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workflowAssociationId.Value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_list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Web.Lists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list.ContentTypes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SPContentTypeId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contentType.WorkflowAssociations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workflowAssociationId.Value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Workflow Forms in SharePoint</a:t>
            </a:r>
            <a:endParaRPr lang="en-US" b="1" dirty="0" smtClean="0"/>
          </a:p>
          <a:p>
            <a:r>
              <a:rPr lang="en-US" dirty="0" smtClean="0"/>
              <a:t>Workflow Form Data Flow</a:t>
            </a:r>
          </a:p>
          <a:p>
            <a:r>
              <a:rPr lang="en-US" dirty="0" smtClean="0"/>
              <a:t>Building &amp; Registering Custom Association Forms</a:t>
            </a:r>
          </a:p>
          <a:p>
            <a:r>
              <a:rPr lang="en-US" dirty="0" smtClean="0"/>
              <a:t>Creating/Updating Workflow Associations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Form parameters for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URL and Form parameters used to load data</a:t>
            </a:r>
          </a:p>
          <a:p>
            <a:pPr lvl="1"/>
            <a:r>
              <a:rPr lang="en-US" dirty="0" smtClean="0"/>
              <a:t>Form parameters won’t be available in </a:t>
            </a:r>
            <a:r>
              <a:rPr lang="en-US" dirty="0" err="1" smtClean="0"/>
              <a:t>postback</a:t>
            </a:r>
            <a:endParaRPr lang="en-US" dirty="0" smtClean="0"/>
          </a:p>
          <a:p>
            <a:pPr lvl="1"/>
            <a:r>
              <a:rPr lang="en-US" dirty="0" smtClean="0"/>
              <a:t>Form parameters written back into hidden fields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81000" y="2895600"/>
            <a:ext cx="84582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override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OnPreRender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EventArgs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register parameters in the hidden field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WorkflowDefinition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WorkflowDefinition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AddToStatusMenu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AddToStatusMenu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AllowManual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AllowManual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RoleSelect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RoleSelect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GuidAssoc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GuidAssoc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SetDefault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SetDefault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UpdateLists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UpdateLists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AutoStartCreate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AutoStartCreate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ClientScript.RegisterHiddenField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AutoStartChange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AutoStartChange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Lucida Console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    ...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existing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If association exists the UI needs to be populated</a:t>
            </a:r>
          </a:p>
          <a:p>
            <a:pPr lvl="1"/>
            <a:r>
              <a:rPr lang="en-US" dirty="0" smtClean="0"/>
              <a:t>UI population usually done in </a:t>
            </a:r>
            <a:r>
              <a:rPr lang="en-US" dirty="0" err="1" smtClean="0"/>
              <a:t>OnLoad</a:t>
            </a:r>
            <a:r>
              <a:rPr lang="en-US" dirty="0" smtClean="0"/>
              <a:t> if !</a:t>
            </a:r>
            <a:r>
              <a:rPr lang="en-US" dirty="0" err="1" smtClean="0"/>
              <a:t>IsPostBack</a:t>
            </a:r>
            <a:endParaRPr lang="en-US" dirty="0" smtClean="0"/>
          </a:p>
          <a:p>
            <a:pPr lvl="1"/>
            <a:r>
              <a:rPr lang="en-US" dirty="0" smtClean="0"/>
              <a:t>Initial assoc form load is a </a:t>
            </a:r>
            <a:r>
              <a:rPr lang="en-US" dirty="0" err="1" smtClean="0"/>
              <a:t>postback</a:t>
            </a:r>
            <a:endParaRPr lang="en-US" dirty="0" smtClean="0"/>
          </a:p>
          <a:p>
            <a:pPr lvl="1"/>
            <a:r>
              <a:rPr lang="en-US" dirty="0" smtClean="0"/>
              <a:t>Solution is to initialize in </a:t>
            </a:r>
            <a:r>
              <a:rPr lang="en-US" dirty="0" err="1" smtClean="0"/>
              <a:t>OnPreRender</a:t>
            </a:r>
            <a:endParaRPr 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04800" y="3505200"/>
            <a:ext cx="8534400" cy="3249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protected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override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Lucida Console" pitchFamily="49" charset="0"/>
                <a:ea typeface="Calibri"/>
                <a:cs typeface="Times New Roman"/>
              </a:rPr>
              <a:t>OnPreRender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EventArgs</a:t>
            </a: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 e)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// bind the association data (if any)    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deserialize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the association data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.Deserialize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workflowAssociation.AssociationData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bind the controls to the association data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txtCustomData.Text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assocData.DefaultCustomData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Button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click OK or Cancel to submit form</a:t>
            </a:r>
          </a:p>
          <a:p>
            <a:pPr lvl="1"/>
            <a:r>
              <a:rPr lang="en-US" dirty="0" smtClean="0"/>
              <a:t>OK causes the </a:t>
            </a:r>
            <a:r>
              <a:rPr lang="en-US" dirty="0" err="1" smtClean="0"/>
              <a:t>SPWorkflowAssociation</a:t>
            </a:r>
            <a:r>
              <a:rPr lang="en-US" dirty="0" smtClean="0"/>
              <a:t> object creation</a:t>
            </a:r>
          </a:p>
          <a:p>
            <a:pPr lvl="1"/>
            <a:r>
              <a:rPr lang="en-US" dirty="0" smtClean="0"/>
              <a:t>Cancel causes no object creation</a:t>
            </a:r>
          </a:p>
          <a:p>
            <a:pPr lvl="1"/>
            <a:r>
              <a:rPr lang="en-US" dirty="0" smtClean="0"/>
              <a:t>Both end up redirecting back to workflow settings page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648200"/>
            <a:ext cx="3581400" cy="192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29000"/>
            <a:ext cx="33165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18896585">
            <a:off x="4225378" y="4529963"/>
            <a:ext cx="381000" cy="685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</a:t>
            </a:r>
            <a:r>
              <a:rPr lang="en-US" baseline="0" dirty="0" smtClean="0"/>
              <a:t> OK Button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00200"/>
          </a:xfrm>
        </p:spPr>
        <p:txBody>
          <a:bodyPr/>
          <a:lstStyle/>
          <a:p>
            <a:r>
              <a:rPr lang="en-US" dirty="0" smtClean="0"/>
              <a:t>Create and update actions require assoc data</a:t>
            </a:r>
          </a:p>
          <a:p>
            <a:pPr lvl="1"/>
            <a:r>
              <a:rPr lang="en-US" dirty="0" smtClean="0"/>
              <a:t>First step of handler is to serialize assoc data to string</a:t>
            </a:r>
          </a:p>
          <a:p>
            <a:pPr lvl="1"/>
            <a:r>
              <a:rPr lang="en-US" dirty="0" smtClean="0"/>
              <a:t>Often done using a custom class and </a:t>
            </a:r>
            <a:r>
              <a:rPr lang="en-US" dirty="0" err="1" smtClean="0"/>
              <a:t>XmlSerializer</a:t>
            </a:r>
            <a:endParaRPr 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04800" y="2971800"/>
            <a:ext cx="85344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 smtClean="0"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associationData.DefaultCustomData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txtCustomData.Text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serializedData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associationData.Serialize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 smtClean="0">
              <a:latin typeface="Lucida Console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DefaultCustomData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Serialize()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XmlSerializer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serializer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XmlSerializer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StringWriter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writer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StringWriter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serializer.Serialize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(writer,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writer.ToString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Finding/Creating</a:t>
            </a:r>
            <a:r>
              <a:rPr lang="en-US" baseline="0" dirty="0" smtClean="0"/>
              <a:t> Supporting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Workflow associations depend on special lists</a:t>
            </a:r>
          </a:p>
          <a:p>
            <a:pPr lvl="1"/>
            <a:r>
              <a:rPr lang="en-US" dirty="0" smtClean="0"/>
              <a:t>Lists store tasks and history for workflow instances</a:t>
            </a:r>
          </a:p>
          <a:p>
            <a:pPr lvl="1"/>
            <a:r>
              <a:rPr lang="en-US" dirty="0" smtClean="0"/>
              <a:t>Previous page allows choice of existing or new lists</a:t>
            </a:r>
          </a:p>
          <a:p>
            <a:pPr lvl="1"/>
            <a:r>
              <a:rPr lang="en-US" dirty="0" smtClean="0"/>
              <a:t>Association form responsible for finding or creating lists</a:t>
            </a:r>
            <a:endParaRPr lang="en-US" dirty="0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6838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Finding/Creating</a:t>
            </a:r>
            <a:r>
              <a:rPr lang="en-US" baseline="0" dirty="0" smtClean="0"/>
              <a:t> Supporting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r>
              <a:rPr lang="en-US" dirty="0" smtClean="0"/>
              <a:t>List name or ID encoded in Form parameters</a:t>
            </a:r>
          </a:p>
          <a:p>
            <a:pPr lvl="1"/>
            <a:r>
              <a:rPr lang="en-US" dirty="0" smtClean="0"/>
              <a:t>If name starts with ‘z’, it’s the name of a new list</a:t>
            </a:r>
          </a:p>
          <a:p>
            <a:pPr lvl="1"/>
            <a:r>
              <a:rPr lang="en-US" dirty="0" smtClean="0"/>
              <a:t>Otherwise the name is the list name or ID</a:t>
            </a:r>
          </a:p>
          <a:p>
            <a:pPr lvl="2"/>
            <a:r>
              <a:rPr lang="en-US" dirty="0" smtClean="0"/>
              <a:t>If parent is list, it’s a name or ID</a:t>
            </a:r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533400" y="3581400"/>
            <a:ext cx="80772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LookupOrCreateList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SPListTemplateType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paramList.StartsWith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"z"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Web.Lists.Add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paramList.Substring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(1),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"Workflow Tasks"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	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Web.Lists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else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Web.Lists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Guid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or Updating Association?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Create or update based on lookup in </a:t>
            </a:r>
            <a:r>
              <a:rPr lang="en-US" dirty="0" err="1" smtClean="0"/>
              <a:t>OnLoad</a:t>
            </a:r>
            <a:endParaRPr lang="en-US" dirty="0" smtClean="0"/>
          </a:p>
          <a:p>
            <a:pPr lvl="1"/>
            <a:r>
              <a:rPr lang="en-US" dirty="0" smtClean="0"/>
              <a:t>If a workflow association was found, it’s an update</a:t>
            </a:r>
            <a:endParaRPr lang="en-US" dirty="0"/>
          </a:p>
        </p:txBody>
      </p:sp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304800" y="2589139"/>
            <a:ext cx="8534400" cy="3892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protected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Submit_Click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object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sender,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EventArgs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e) {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    ...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// create or find the lists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LookupOrCreateList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SPListTemplateType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.Tasks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LookupOrCreateList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SPListTemplateType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.WorkflowHistory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// create or update the workflow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UpdateWorkflowAssociation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associationData.Serialize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CreateWorkflowAssociation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associationData.Serialize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  <a:r>
              <a:rPr lang="en-US" baseline="0" dirty="0" smtClean="0"/>
              <a:t> Existing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SPWorkflowAssociation</a:t>
            </a:r>
            <a:r>
              <a:rPr lang="en-US" baseline="0" dirty="0" smtClean="0"/>
              <a:t> values updated</a:t>
            </a:r>
          </a:p>
          <a:p>
            <a:pPr lvl="1"/>
            <a:r>
              <a:rPr lang="en-US" dirty="0" smtClean="0"/>
              <a:t>Values from HTTP Form and URL updated</a:t>
            </a:r>
            <a:r>
              <a:rPr lang="en-US" baseline="0" dirty="0" smtClean="0"/>
              <a:t> first</a:t>
            </a:r>
          </a:p>
          <a:p>
            <a:pPr lvl="1"/>
            <a:r>
              <a:rPr lang="en-US" baseline="0" dirty="0" err="1" smtClean="0"/>
              <a:t>AssociationData</a:t>
            </a:r>
            <a:r>
              <a:rPr lang="en-US" baseline="0" dirty="0" smtClean="0"/>
              <a:t> from custom form updated next</a:t>
            </a:r>
            <a:endParaRPr lang="en-US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3048000"/>
            <a:ext cx="85344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assign base workflow association information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workflowAssociation.AutoStartCreate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AutoStartCreate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workflowAssociation.AutoStartChange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AutoStartChange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workflowAssociation.AllowManual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AllowManual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workflowAssociation.AssociationData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assign the chosen task list to the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workflowAssociation.TaskListId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!= taskList.ID)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workflowAssociation.SetTaskList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assign the chosen history list to the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workflowAssociation.HistoryListId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!= historyList.ID)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workflowAssociation.SetHistoryList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Commiting</a:t>
            </a:r>
            <a:r>
              <a:rPr lang="en-US" dirty="0" smtClean="0"/>
              <a:t> Association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143000"/>
          </a:xfrm>
        </p:spPr>
        <p:txBody>
          <a:bodyPr/>
          <a:lstStyle/>
          <a:p>
            <a:r>
              <a:rPr lang="en-US" dirty="0" smtClean="0"/>
              <a:t>Once changes made, they must be committed</a:t>
            </a:r>
          </a:p>
          <a:p>
            <a:pPr lvl="1"/>
            <a:r>
              <a:rPr lang="en-US" dirty="0" smtClean="0"/>
              <a:t>Done with parent’s </a:t>
            </a:r>
            <a:r>
              <a:rPr lang="en-US" dirty="0" err="1" smtClean="0"/>
              <a:t>UpdateWorkflowAssociation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457200" y="2743200"/>
            <a:ext cx="83058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commit the changes to the existing workflow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contentType.UpdateWorkflowAssociation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commit the changes to the existing workflow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list.UpdateWorkflowAssociation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commit the changes to the existing workflow 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contentType.UpdateWorkflowAssociation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</a:t>
            </a:r>
            <a:r>
              <a:rPr lang="en-US" baseline="0" dirty="0" smtClean="0"/>
              <a:t>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/>
              <a:t>SPWorkflowAssociation</a:t>
            </a:r>
            <a:r>
              <a:rPr lang="en-US" dirty="0" smtClean="0"/>
              <a:t> static methods</a:t>
            </a:r>
          </a:p>
          <a:p>
            <a:pPr lvl="1"/>
            <a:r>
              <a:rPr lang="en-US" dirty="0" smtClean="0"/>
              <a:t>One method for each type of parent</a:t>
            </a:r>
          </a:p>
          <a:p>
            <a:pPr lvl="1"/>
            <a:r>
              <a:rPr lang="en-US" dirty="0" smtClean="0"/>
              <a:t>All take similar parameters</a:t>
            </a:r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381000" y="2895600"/>
            <a:ext cx="8382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SPWorkflowAssociation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.CreateSiteContentTypeAssociation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taskList.Title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historyList.Title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SPWorkflowAssociation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.CreateListAssociation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SPWorkflowAssociation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.CreateListContentTypeAssociation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Workflows reference three types of forms</a:t>
            </a:r>
          </a:p>
          <a:p>
            <a:pPr lvl="1"/>
            <a:r>
              <a:rPr lang="en-US" baseline="0" dirty="0" smtClean="0"/>
              <a:t>Association</a:t>
            </a:r>
            <a:r>
              <a:rPr lang="en-US" dirty="0" smtClean="0"/>
              <a:t> forms for attachment to list/content type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Instantiation forms for starting workflow on a list item</a:t>
            </a:r>
          </a:p>
          <a:p>
            <a:pPr lvl="1"/>
            <a:r>
              <a:rPr lang="en-US" dirty="0" smtClean="0"/>
              <a:t>Modification forms for changing settings while running</a:t>
            </a:r>
          </a:p>
          <a:p>
            <a:pPr lvl="1"/>
            <a:r>
              <a:rPr lang="en-US" dirty="0" smtClean="0"/>
              <a:t>All types of forms are optional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3733800"/>
            <a:ext cx="3581400" cy="248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962400"/>
            <a:ext cx="3581400" cy="245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37795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new Association to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new association is populated, it’s added</a:t>
            </a:r>
          </a:p>
          <a:p>
            <a:pPr lvl="1"/>
            <a:r>
              <a:rPr lang="en-US" dirty="0" smtClean="0"/>
              <a:t>Each parent type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AddWorkflowAssociation</a:t>
            </a:r>
            <a:r>
              <a:rPr lang="en-US" baseline="0" dirty="0" smtClean="0"/>
              <a:t> method</a:t>
            </a:r>
            <a:endParaRPr lang="en-U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381000" y="2819400"/>
            <a:ext cx="83820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.ContentType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PopulateWorkflowAssociation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contentType.AddWorkflowAssociation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PopulateWorkflowAssociation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list.AddWorkflowAssociation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.ListContentType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PopulateWorkflowAssociation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historyList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contentType.AddWorkflowAssociation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workflowAssociation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to Workflow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OK</a:t>
            </a:r>
            <a:r>
              <a:rPr lang="en-US" baseline="0" dirty="0" smtClean="0"/>
              <a:t> or Cancel handler complete, form “closes”</a:t>
            </a:r>
          </a:p>
          <a:p>
            <a:pPr lvl="1"/>
            <a:r>
              <a:rPr lang="en-US" dirty="0" smtClean="0"/>
              <a:t>Closes by redirecting to </a:t>
            </a:r>
            <a:r>
              <a:rPr lang="en-US" dirty="0" err="1" smtClean="0"/>
              <a:t>WorkflowSettings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URL parameters differ based on</a:t>
            </a:r>
            <a:r>
              <a:rPr lang="en-US" baseline="0" dirty="0" smtClean="0"/>
              <a:t> association parent</a:t>
            </a:r>
            <a:endParaRPr lang="en-US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381000" y="3200400"/>
            <a:ext cx="8458200" cy="3356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list = 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Request.Params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"List"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]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solidFill>
                <a:srgbClr val="0000FF"/>
              </a:solidFill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ctype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Request.Params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ctype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]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WrkSetng.aspx?ctype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WrkSetng.aspx?List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AssociationType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.ListContentType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WrkSetng.aspx?List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"&amp;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SPUtility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.Redirect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url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SPRedirectFlags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.RelativeToLayoutsPage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this</a:t>
            </a:r>
            <a:r>
              <a:rPr lang="en-US" sz="1400" dirty="0" err="1" smtClean="0">
                <a:latin typeface="Lucida Console" pitchFamily="49" charset="0"/>
                <a:ea typeface="Calibri"/>
                <a:cs typeface="Times New Roman"/>
              </a:rPr>
              <a:t>.Context</a:t>
            </a:r>
            <a:r>
              <a:rPr lang="en-US" sz="140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ContentTypes</a:t>
            </a:r>
            <a:r>
              <a:rPr lang="en-US" dirty="0" smtClean="0"/>
              <a:t> and WF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Are content type association changes inherited?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UpdateWorkflowAssociationsOnChildren</a:t>
            </a:r>
            <a:r>
              <a:rPr lang="en-US" dirty="0" smtClean="0"/>
              <a:t> called</a:t>
            </a:r>
          </a:p>
          <a:p>
            <a:pPr lvl="1"/>
            <a:r>
              <a:rPr lang="en-US" dirty="0" smtClean="0"/>
              <a:t>Association form should call if </a:t>
            </a:r>
            <a:r>
              <a:rPr lang="en-US" dirty="0" err="1" smtClean="0"/>
              <a:t>UpdateLists</a:t>
            </a:r>
            <a:r>
              <a:rPr lang="en-US" dirty="0" smtClean="0"/>
              <a:t> is true</a:t>
            </a:r>
          </a:p>
          <a:p>
            <a:pPr lvl="2"/>
            <a:r>
              <a:rPr lang="en-US" dirty="0" smtClean="0"/>
              <a:t>Should be called after Add and Update call</a:t>
            </a:r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381000" y="3429000"/>
            <a:ext cx="8382000" cy="3163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// check whether updates to content types cascade to their lists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updateContentTypeLists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Request.Params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UpdateLists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] ==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"TRUE"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 smtClean="0">
              <a:latin typeface="Lucida Console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Courier New" pitchFamily="49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// update the association and update child associations</a:t>
            </a:r>
            <a:endParaRPr lang="en-US" sz="13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contentType.UpdateWorkflowAssociation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(_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workflowAssociation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if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(_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updateContentTypeLists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   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contentType.UpdateWorkflowAssociationsOnChildren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true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true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true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  <a:b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</a:b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/>
            </a:r>
            <a:b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</a:br>
            <a:r>
              <a:rPr lang="en-US" sz="1300" dirty="0" smtClean="0">
                <a:latin typeface="Lucida Console" pitchFamily="49" charset="0"/>
                <a:cs typeface="Courier New" pitchFamily="49" charset="0"/>
              </a:rPr>
              <a:t>...</a:t>
            </a:r>
            <a:br>
              <a:rPr lang="en-US" sz="13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300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// add the association and update child associations</a:t>
            </a:r>
            <a:r>
              <a:rPr lang="en-US" sz="1300" dirty="0" smtClean="0">
                <a:latin typeface="Lucida Console" pitchFamily="49" charset="0"/>
              </a:rPr>
              <a:t/>
            </a:r>
            <a:br>
              <a:rPr lang="en-US" sz="1300" dirty="0" smtClean="0">
                <a:latin typeface="Lucida Console" pitchFamily="49" charset="0"/>
              </a:rPr>
            </a:b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contentType.AddWorkflowAssociation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(_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workflowAssociation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  <a:b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if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(_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updateContentTypeLists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)</a:t>
            </a:r>
            <a:b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</a:b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    _</a:t>
            </a:r>
            <a:r>
              <a:rPr lang="en-US" sz="1300" dirty="0" err="1" smtClean="0">
                <a:latin typeface="Lucida Console" pitchFamily="49" charset="0"/>
                <a:ea typeface="Calibri"/>
                <a:cs typeface="Times New Roman"/>
              </a:rPr>
              <a:t>contentType.UpdateWorkflowAssociationsOnChildren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true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true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true</a:t>
            </a:r>
            <a:r>
              <a:rPr lang="en-US" sz="130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 Association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Simpler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smtClean="0"/>
              <a:t>Use a standard base class</a:t>
            </a:r>
          </a:p>
          <a:p>
            <a:pPr lvl="1"/>
            <a:r>
              <a:rPr lang="en-US" dirty="0" smtClean="0"/>
              <a:t>Most of the code in an association form never changes</a:t>
            </a:r>
          </a:p>
          <a:p>
            <a:pPr lvl="1"/>
            <a:r>
              <a:rPr lang="en-US" dirty="0" smtClean="0"/>
              <a:t>Code that varies displays and saves form data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8000"/>
            <a:ext cx="54387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Custom Workflow Forms in SharePoint</a:t>
            </a:r>
            <a:endParaRPr lang="en-US" sz="28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Workflow Form Data Flow</a:t>
            </a: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Building &amp; Registering Custom Association Forms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Creating/Updating Workflow Associations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r>
              <a:rPr lang="en-US" baseline="0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Displayed when associating a workflow</a:t>
            </a:r>
            <a:r>
              <a:rPr lang="en-US" baseline="0" dirty="0" smtClean="0"/>
              <a:t> template</a:t>
            </a:r>
          </a:p>
          <a:p>
            <a:pPr lvl="1"/>
            <a:r>
              <a:rPr lang="en-US" baseline="0" dirty="0" smtClean="0"/>
              <a:t>Displayed after default association page</a:t>
            </a:r>
          </a:p>
          <a:p>
            <a:pPr lvl="1"/>
            <a:r>
              <a:rPr lang="en-US" baseline="0" dirty="0" smtClean="0"/>
              <a:t>Specific to each workflow template</a:t>
            </a:r>
          </a:p>
          <a:p>
            <a:pPr lvl="1"/>
            <a:r>
              <a:rPr lang="en-US" baseline="0" dirty="0" smtClean="0"/>
              <a:t>Often used to setup “default” parameters</a:t>
            </a:r>
          </a:p>
          <a:p>
            <a:pPr lvl="1"/>
            <a:r>
              <a:rPr lang="en-US" dirty="0" smtClean="0"/>
              <a:t>Responsible for creating the </a:t>
            </a:r>
            <a:r>
              <a:rPr lang="en-US" dirty="0" err="1" smtClean="0"/>
              <a:t>SPWorkflowAssociation</a:t>
            </a:r>
            <a:endParaRPr lang="en-US" baseline="0" dirty="0" smtClean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0"/>
            <a:ext cx="3971925" cy="276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Instantiation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90800"/>
          </a:xfrm>
        </p:spPr>
        <p:txBody>
          <a:bodyPr/>
          <a:lstStyle/>
          <a:p>
            <a:r>
              <a:rPr lang="en-US" dirty="0" smtClean="0"/>
              <a:t>Displayed whenever a workflow</a:t>
            </a:r>
            <a:r>
              <a:rPr lang="en-US" baseline="0" dirty="0" smtClean="0"/>
              <a:t> instance started</a:t>
            </a:r>
          </a:p>
          <a:p>
            <a:pPr lvl="1"/>
            <a:r>
              <a:rPr lang="en-US" dirty="0" smtClean="0"/>
              <a:t>Displayed immediately when workflow started</a:t>
            </a:r>
          </a:p>
          <a:p>
            <a:pPr lvl="1"/>
            <a:r>
              <a:rPr lang="en-US" dirty="0" smtClean="0"/>
              <a:t>Specific to</a:t>
            </a:r>
            <a:r>
              <a:rPr lang="en-US" baseline="0" dirty="0" smtClean="0"/>
              <a:t> each workflow template</a:t>
            </a:r>
            <a:endParaRPr lang="en-US" dirty="0" smtClean="0"/>
          </a:p>
          <a:p>
            <a:pPr lvl="1"/>
            <a:r>
              <a:rPr lang="en-US" dirty="0" smtClean="0"/>
              <a:t>Often initialized using the association form’s data</a:t>
            </a:r>
          </a:p>
          <a:p>
            <a:pPr lvl="1"/>
            <a:r>
              <a:rPr lang="en-US" dirty="0" smtClean="0"/>
              <a:t>Responsible for starting the workflow using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0"/>
            <a:ext cx="3936602" cy="27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from the workflow status page</a:t>
            </a:r>
          </a:p>
          <a:p>
            <a:pPr lvl="1"/>
            <a:r>
              <a:rPr lang="en-US" dirty="0" smtClean="0"/>
              <a:t>Modification points registered</a:t>
            </a:r>
            <a:r>
              <a:rPr lang="en-US" baseline="0" dirty="0" smtClean="0"/>
              <a:t> by workflow</a:t>
            </a:r>
          </a:p>
          <a:p>
            <a:pPr lvl="1"/>
            <a:r>
              <a:rPr lang="en-US" baseline="0" dirty="0" smtClean="0"/>
              <a:t>Links to forms displayed on status page</a:t>
            </a: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276600"/>
            <a:ext cx="5305425" cy="342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257868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438400" y="4419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Data flows from Assoc form to Instantiation form</a:t>
            </a:r>
          </a:p>
          <a:p>
            <a:pPr lvl="1"/>
            <a:r>
              <a:rPr lang="en-US" dirty="0" smtClean="0"/>
              <a:t>Assoc form data stored in </a:t>
            </a:r>
            <a:r>
              <a:rPr lang="en-US" dirty="0" err="1" smtClean="0"/>
              <a:t>SPWorkflowAssociation</a:t>
            </a:r>
            <a:endParaRPr lang="en-US" dirty="0" smtClean="0"/>
          </a:p>
          <a:p>
            <a:pPr lvl="1"/>
            <a:r>
              <a:rPr lang="en-US" dirty="0" smtClean="0"/>
              <a:t>Init data passed from form to </a:t>
            </a:r>
            <a:r>
              <a:rPr lang="en-US" dirty="0" err="1" smtClean="0"/>
              <a:t>SPWorkflowManager</a:t>
            </a:r>
            <a:endParaRPr lang="en-US" dirty="0" smtClean="0"/>
          </a:p>
          <a:p>
            <a:pPr lvl="2"/>
            <a:r>
              <a:rPr lang="en-US" dirty="0" smtClean="0"/>
              <a:t>Data passed via parameter in </a:t>
            </a:r>
            <a:r>
              <a:rPr lang="en-US" dirty="0" err="1" smtClean="0"/>
              <a:t>StartWorkflow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Form data often formatted as XML using </a:t>
            </a:r>
            <a:r>
              <a:rPr lang="en-US" dirty="0" err="1" smtClean="0"/>
              <a:t>XmlSerializer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0"/>
            <a:ext cx="20097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2362200" y="4953000"/>
            <a:ext cx="381000" cy="533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8914936">
            <a:off x="5314153" y="4552620"/>
            <a:ext cx="381000" cy="533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371398">
            <a:off x="3483347" y="4630378"/>
            <a:ext cx="381000" cy="533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105400"/>
            <a:ext cx="22383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18"/>
          <p:cNvGrpSpPr/>
          <p:nvPr/>
        </p:nvGrpSpPr>
        <p:grpSpPr>
          <a:xfrm>
            <a:off x="1752600" y="3581400"/>
            <a:ext cx="1533525" cy="1374577"/>
            <a:chOff x="3657600" y="5181600"/>
            <a:chExt cx="1533525" cy="1374577"/>
          </a:xfrm>
        </p:grpSpPr>
        <p:pic>
          <p:nvPicPr>
            <p:cNvPr id="17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5181600"/>
              <a:ext cx="1533525" cy="1066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3657600" y="6248400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Assoc Form</a:t>
              </a:r>
              <a:endParaRPr lang="en-US" sz="1400" dirty="0"/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3733800" y="3581400"/>
            <a:ext cx="1524000" cy="1374577"/>
            <a:chOff x="3733800" y="3581400"/>
            <a:chExt cx="1524000" cy="1374577"/>
          </a:xfrm>
        </p:grpSpPr>
        <p:sp>
          <p:nvSpPr>
            <p:cNvPr id="15" name="TextBox 14"/>
            <p:cNvSpPr txBox="1"/>
            <p:nvPr/>
          </p:nvSpPr>
          <p:spPr>
            <a:xfrm>
              <a:off x="3733800" y="4648200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Init Form</a:t>
              </a:r>
              <a:endParaRPr lang="en-US" sz="1400" dirty="0"/>
            </a:p>
          </p:txBody>
        </p:sp>
        <p:pic>
          <p:nvPicPr>
            <p:cNvPr id="20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3800" y="3581400"/>
              <a:ext cx="1524000" cy="1045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</a:t>
            </a:r>
            <a:r>
              <a:rPr lang="en-US" baseline="0" dirty="0" smtClean="0"/>
              <a:t> Data 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Workflow accesses Assoc</a:t>
            </a:r>
            <a:r>
              <a:rPr lang="en-US" baseline="0" dirty="0" smtClean="0"/>
              <a:t> and Initiation Data</a:t>
            </a:r>
          </a:p>
          <a:p>
            <a:pPr lvl="1"/>
            <a:r>
              <a:rPr lang="en-US" dirty="0" smtClean="0"/>
              <a:t>Provided to workflow in </a:t>
            </a:r>
            <a:r>
              <a:rPr lang="en-US" dirty="0" err="1" smtClean="0"/>
              <a:t>OnWorkflowActivated</a:t>
            </a:r>
            <a:r>
              <a:rPr lang="en-US" baseline="0" dirty="0" smtClean="0"/>
              <a:t> activity</a:t>
            </a:r>
          </a:p>
          <a:p>
            <a:pPr lvl="1"/>
            <a:r>
              <a:rPr lang="en-US" baseline="0" dirty="0" smtClean="0"/>
              <a:t>Up to the workflow developer to use data appropriately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24669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209800" y="4343400"/>
            <a:ext cx="66294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onWorkflowActivated_Invoked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sender,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ExternalDataEventArgs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</a:rPr>
              <a:t>SPActivationEventArgs</a:t>
            </a:r>
            <a:r>
              <a:rPr lang="en-US" sz="14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</a:rPr>
              <a:t>SPActivationEventArgs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AssociationData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.Deserialize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args.properties.AssociationData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.CustomData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assocData.DefaultCustomData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</a:t>
            </a:r>
            <a:r>
              <a:rPr lang="en-US" baseline="0" dirty="0" smtClean="0"/>
              <a:t> Custom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Registration of custom forms done in feature</a:t>
            </a:r>
          </a:p>
          <a:p>
            <a:pPr lvl="1"/>
            <a:r>
              <a:rPr lang="en-US" dirty="0" smtClean="0"/>
              <a:t>Workflow element provides form URL attributes</a:t>
            </a:r>
          </a:p>
          <a:p>
            <a:pPr lvl="1"/>
            <a:r>
              <a:rPr lang="en-US" dirty="0" smtClean="0"/>
              <a:t>Form URL is used to load a custom .</a:t>
            </a:r>
            <a:r>
              <a:rPr lang="en-US" dirty="0" err="1" smtClean="0"/>
              <a:t>aspx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If no URL is registered, no form is displayed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581400"/>
            <a:ext cx="8382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Workflow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Custom Forms Workflow"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Description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=“…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="3768e1f1-560e-4b95-8d60-dcbb53c37a56"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CodeBesideClass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WssCustomFormsWorkflow.Workflow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CodeBesideAssembly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WssCustomFormsWorkflow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, ..."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TaskListContentTypeId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="0x0108010021EAE10FFD704A418A504B340DEA68BE"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AssociationUrl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="_layouts/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WssDemo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/CustomFormsAssocForm.aspx"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InstantiationUrl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="_layouts/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WssDemo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/CustomFormsInitForm.aspx"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ModificationUrl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="_layouts/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WssDemo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/CustomFormsModForm.aspx"&gt;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Workflow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http://intranet.sharepointblackops.com/Courses/SPW401/_layouts/DocIdRedir.aspx?ID=3CC2HQU7XWNV-76-9</Url>
      <Description>3CC2HQU7XWNV-76-9</Description>
    </_dlc_DocIdUrl>
    <_dlc_DocId xmlns="c83d3ea4-1015-4b4b-bfa9-09fbcd7aa64d">3CC2HQU7XWNV-76-9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62764894-D7B9-4F4E-8D7D-E1A480E30C71}"/>
</file>

<file path=customXml/itemProps4.xml><?xml version="1.0" encoding="utf-8"?>
<ds:datastoreItem xmlns:ds="http://schemas.openxmlformats.org/officeDocument/2006/customXml" ds:itemID="{26D99B95-B788-41DE-B62A-31FC772DECA5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1</TotalTime>
  <Words>2530</Words>
  <Application>Microsoft Office PowerPoint</Application>
  <PresentationFormat>On-screen Show (4:3)</PresentationFormat>
  <Paragraphs>448</Paragraphs>
  <Slides>35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CPT_TEMPLATE</vt:lpstr>
      <vt:lpstr>Creating Workflow Association Forms</vt:lpstr>
      <vt:lpstr>Agenda</vt:lpstr>
      <vt:lpstr>Workflow Forms</vt:lpstr>
      <vt:lpstr>Association Forms</vt:lpstr>
      <vt:lpstr>Instantiation Forms</vt:lpstr>
      <vt:lpstr>Modification Forms</vt:lpstr>
      <vt:lpstr>Form Data Flow</vt:lpstr>
      <vt:lpstr>Using Form Data in Workflow</vt:lpstr>
      <vt:lpstr>Registering Custom Forms</vt:lpstr>
      <vt:lpstr>Building Custom Association Form</vt:lpstr>
      <vt:lpstr>Designing Association Form ASPX</vt:lpstr>
      <vt:lpstr>Association Forms are unique?</vt:lpstr>
      <vt:lpstr>Association Form Post and URL data</vt:lpstr>
      <vt:lpstr>Why a POST?</vt:lpstr>
      <vt:lpstr>How is handling a POST different?</vt:lpstr>
      <vt:lpstr>Creating Code-Behind Class</vt:lpstr>
      <vt:lpstr>Processing Page Parameters</vt:lpstr>
      <vt:lpstr>Create or Update Association</vt:lpstr>
      <vt:lpstr>Lookup existing Association</vt:lpstr>
      <vt:lpstr>Storing Form parameters for later</vt:lpstr>
      <vt:lpstr>Displaying existing Association</vt:lpstr>
      <vt:lpstr>Handling Button Events</vt:lpstr>
      <vt:lpstr>Handling OK Button Click Events</vt:lpstr>
      <vt:lpstr>Finding/Creating Supporting Lists</vt:lpstr>
      <vt:lpstr>Finding/Creating Supporting Lists</vt:lpstr>
      <vt:lpstr>Creating or Updating Association?</vt:lpstr>
      <vt:lpstr>Updating Existing Association</vt:lpstr>
      <vt:lpstr>Commiting Association Updates</vt:lpstr>
      <vt:lpstr>Creating New Associations</vt:lpstr>
      <vt:lpstr>Adding the new Association to Parent</vt:lpstr>
      <vt:lpstr>Redirecting to Workflow Settings</vt:lpstr>
      <vt:lpstr>ContentTypes and WF Associations</vt:lpstr>
      <vt:lpstr>Demo: Custom Association Forms</vt:lpstr>
      <vt:lpstr>Making it Simpler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Workflow Association Forms</dc:title>
  <dc:creator>TedP</dc:creator>
  <cp:lastModifiedBy>TedP</cp:lastModifiedBy>
  <cp:revision>2</cp:revision>
  <dcterms:created xsi:type="dcterms:W3CDTF">2009-07-09T04:32:10Z</dcterms:created>
  <dcterms:modified xsi:type="dcterms:W3CDTF">2009-07-09T04:33:32Z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7255d640-30a8-48e4-b432-8efa5eab4044</vt:lpwstr>
  </property>
</Properties>
</file>