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slides/slide2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varScale="1">
        <p:scale>
          <a:sx n="114" d="100"/>
          <a:sy n="114" d="100"/>
        </p:scale>
        <p:origin x="-852" y="-10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ustomXml" Target="../customXml/item4.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09 - Creating Instantiation and Modification Forms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09 - Creating Instantiation and Modification Forms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9/24/2007</a:t>
            </a:r>
            <a:endParaRPr lang="en-US"/>
          </a:p>
        </p:txBody>
      </p:sp>
      <p:sp>
        <p:nvSpPr>
          <p:cNvPr id="9" name="Header Placeholder 8"/>
          <p:cNvSpPr>
            <a:spLocks noGrp="1"/>
          </p:cNvSpPr>
          <p:nvPr>
            <p:ph type="hdr" sz="quarter" idx="12"/>
          </p:nvPr>
        </p:nvSpPr>
        <p:spPr/>
        <p:txBody>
          <a:bodyPr/>
          <a:lstStyle/>
          <a:p>
            <a:r>
              <a:rPr lang="en-US" smtClean="0"/>
              <a:t>09 - Creating Instantiation and Modification Forms</a:t>
            </a:r>
            <a:endParaRPr lang="en-US"/>
          </a:p>
        </p:txBody>
      </p:sp>
      <p:sp>
        <p:nvSpPr>
          <p:cNvPr id="10" name="Footer Placeholder 9"/>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Header Placeholder 5"/>
          <p:cNvSpPr>
            <a:spLocks noGrp="1"/>
          </p:cNvSpPr>
          <p:nvPr>
            <p:ph type="hdr" sz="quarter" idx="12"/>
          </p:nvPr>
        </p:nvSpPr>
        <p:spPr/>
        <p:txBody>
          <a:bodyPr/>
          <a:lstStyle/>
          <a:p>
            <a:r>
              <a:rPr lang="en-US" smtClean="0"/>
              <a:t>09 - Creating Instantiation and Modification Forms</a:t>
            </a:r>
            <a:endParaRPr lang="en-US"/>
          </a:p>
        </p:txBody>
      </p:sp>
      <p:sp>
        <p:nvSpPr>
          <p:cNvPr id="7" name="Footer Placeholder 6"/>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54625"/>
          <p:cNvSpPr>
            <a:spLocks noGrp="1" noRot="1" noChangeAspect="1" noTextEdit="1"/>
          </p:cNvSpPr>
          <p:nvPr>
            <p:ph type="sldImg"/>
          </p:nvPr>
        </p:nvSpPr>
        <p:spPr>
          <a:noFill/>
          <a:ln cap="flat">
            <a:headEnd type="none" w="med" len="med"/>
            <a:tailEnd type="none" w="med" len="med"/>
          </a:ln>
        </p:spPr>
      </p:sp>
      <p:sp>
        <p:nvSpPr>
          <p:cNvPr id="154627" name="Rectangle 154626"/>
          <p:cNvSpPr>
            <a:spLocks noGrp="1" noChangeArrowheads="1"/>
          </p:cNvSpPr>
          <p:nvPr>
            <p:ph type="body" idx="1"/>
          </p:nvPr>
        </p:nvSpPr>
        <p:spPr/>
        <p:txBody>
          <a:bodyPr/>
          <a:lstStyle/>
          <a:p>
            <a:pPr hangingPunct="1"/>
            <a:endParaRPr lang="en-US" dirty="0">
              <a:latin typeface="Arial" pitchFamily="34" charset="0"/>
              <a:cs typeface="MS PGothic"/>
            </a:endParaRPr>
          </a:p>
        </p:txBody>
      </p:sp>
      <p:sp>
        <p:nvSpPr>
          <p:cNvPr id="4" name="Date Placeholder 3"/>
          <p:cNvSpPr>
            <a:spLocks noGrp="1"/>
          </p:cNvSpPr>
          <p:nvPr>
            <p:ph type="dt" idx="10"/>
          </p:nvPr>
        </p:nvSpPr>
        <p:spPr/>
        <p:txBody>
          <a:bodyPr/>
          <a:lstStyle/>
          <a:p>
            <a:r>
              <a:rPr lang="en-US" smtClean="0"/>
              <a:t>9/24/2007</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4</a:t>
            </a:fld>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09 - Creating Instantiation and Modification Forms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54625"/>
          <p:cNvSpPr>
            <a:spLocks noGrp="1" noRot="1" noChangeAspect="1" noTextEdit="1"/>
          </p:cNvSpPr>
          <p:nvPr>
            <p:ph type="sldImg"/>
          </p:nvPr>
        </p:nvSpPr>
        <p:spPr>
          <a:noFill/>
          <a:ln cap="flat">
            <a:headEnd type="none" w="med" len="med"/>
            <a:tailEnd type="none" w="med" len="med"/>
          </a:ln>
        </p:spPr>
      </p:sp>
      <p:sp>
        <p:nvSpPr>
          <p:cNvPr id="154627" name="Rectangle 154626"/>
          <p:cNvSpPr>
            <a:spLocks noGrp="1" noChangeArrowheads="1"/>
          </p:cNvSpPr>
          <p:nvPr>
            <p:ph type="body" idx="1"/>
          </p:nvPr>
        </p:nvSpPr>
        <p:spPr/>
        <p:txBody>
          <a:bodyPr/>
          <a:lstStyle/>
          <a:p>
            <a:pPr hangingPunct="1"/>
            <a:endParaRPr lang="en-US" dirty="0">
              <a:latin typeface="Arial" pitchFamily="34" charset="0"/>
              <a:cs typeface="MS PGothic"/>
            </a:endParaRPr>
          </a:p>
        </p:txBody>
      </p:sp>
      <p:sp>
        <p:nvSpPr>
          <p:cNvPr id="4" name="Date Placeholder 3"/>
          <p:cNvSpPr>
            <a:spLocks noGrp="1"/>
          </p:cNvSpPr>
          <p:nvPr>
            <p:ph type="dt" idx="10"/>
          </p:nvPr>
        </p:nvSpPr>
        <p:spPr/>
        <p:txBody>
          <a:bodyPr/>
          <a:lstStyle/>
          <a:p>
            <a:r>
              <a:rPr lang="en-US" smtClean="0"/>
              <a:t>9/24/2007</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15</a:t>
            </a:fld>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09 - Creating Instantiation and Modification Forms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a:t>
            </a:r>
            <a:r>
              <a:rPr lang="en-US" baseline="0" dirty="0" smtClean="0"/>
              <a:t> about how the workflow must enable modifications and how they are tied to a scope.</a:t>
            </a:r>
            <a:endParaRPr lang="en-US" dirty="0"/>
          </a:p>
        </p:txBody>
      </p:sp>
      <p:sp>
        <p:nvSpPr>
          <p:cNvPr id="4" name="Header Placeholder 3"/>
          <p:cNvSpPr>
            <a:spLocks noGrp="1"/>
          </p:cNvSpPr>
          <p:nvPr>
            <p:ph type="hdr" sz="quarter" idx="10"/>
          </p:nvPr>
        </p:nvSpPr>
        <p:spPr/>
        <p:txBody>
          <a:bodyPr/>
          <a:lstStyle/>
          <a:p>
            <a:r>
              <a:rPr lang="en-US" smtClean="0"/>
              <a:t>09 - Creating Instantiation and Modification Forms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Focus on how state machines allow events to live outside states and easily transition between the states.  During demo, also point out that the transition</a:t>
            </a:r>
            <a:r>
              <a:rPr lang="en-US" baseline="0" dirty="0" smtClean="0"/>
              <a:t> to the state ,even though it the state is currently active causes the final and init actions to execute.  This is a perfect place to cleanup.</a:t>
            </a:r>
            <a:endParaRPr lang="en-US" dirty="0"/>
          </a:p>
        </p:txBody>
      </p:sp>
      <p:sp>
        <p:nvSpPr>
          <p:cNvPr id="4" name="Header Placeholder 3"/>
          <p:cNvSpPr>
            <a:spLocks noGrp="1"/>
          </p:cNvSpPr>
          <p:nvPr>
            <p:ph type="hdr" sz="quarter" idx="10"/>
          </p:nvPr>
        </p:nvSpPr>
        <p:spPr/>
        <p:txBody>
          <a:bodyPr/>
          <a:lstStyle/>
          <a:p>
            <a:r>
              <a:rPr lang="en-US" smtClean="0"/>
              <a:t>09 - Creating Instantiation and Modification Forms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the two options.   </a:t>
            </a:r>
            <a:endParaRPr lang="en-US" dirty="0"/>
          </a:p>
        </p:txBody>
      </p:sp>
      <p:sp>
        <p:nvSpPr>
          <p:cNvPr id="4" name="Header Placeholder 3"/>
          <p:cNvSpPr>
            <a:spLocks noGrp="1"/>
          </p:cNvSpPr>
          <p:nvPr>
            <p:ph type="hdr" sz="quarter" idx="10"/>
          </p:nvPr>
        </p:nvSpPr>
        <p:spPr/>
        <p:txBody>
          <a:bodyPr/>
          <a:lstStyle/>
          <a:p>
            <a:r>
              <a:rPr lang="en-US" smtClean="0"/>
              <a:t>09 - Creating Instantiation and Modification Forms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SPWorkflowTaskProperties</a:t>
            </a:r>
            <a:r>
              <a:rPr lang="en-US" dirty="0" smtClean="0"/>
              <a:t> is the same object used when creating the task.</a:t>
            </a:r>
            <a:endParaRPr lang="en-US" dirty="0"/>
          </a:p>
        </p:txBody>
      </p:sp>
      <p:sp>
        <p:nvSpPr>
          <p:cNvPr id="4" name="Header Placeholder 3"/>
          <p:cNvSpPr>
            <a:spLocks noGrp="1"/>
          </p:cNvSpPr>
          <p:nvPr>
            <p:ph type="hdr" sz="quarter" idx="10"/>
          </p:nvPr>
        </p:nvSpPr>
        <p:spPr/>
        <p:txBody>
          <a:bodyPr/>
          <a:lstStyle/>
          <a:p>
            <a:r>
              <a:rPr lang="en-US" smtClean="0"/>
              <a:t>09 - Creating Instantiation and Modification Forms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goal in this scenario is to setup</a:t>
            </a:r>
            <a:r>
              <a:rPr lang="en-US" baseline="0" dirty="0" smtClean="0"/>
              <a:t> the state as the scope for the task.  When the state is entered the task is created.  When the state is left, the task is completed or deleted.  The single value that determines which is the result.  If for some reason we leave the state without completing the task, the task is deleted.  Therefore a state transition caused by modification will cause the uncompleted outdated task to be deleted and a new current task to be created.</a:t>
            </a:r>
            <a:endParaRPr lang="en-US" dirty="0"/>
          </a:p>
        </p:txBody>
      </p:sp>
      <p:sp>
        <p:nvSpPr>
          <p:cNvPr id="4" name="Header Placeholder 3"/>
          <p:cNvSpPr>
            <a:spLocks noGrp="1"/>
          </p:cNvSpPr>
          <p:nvPr>
            <p:ph type="hdr" sz="quarter" idx="10"/>
          </p:nvPr>
        </p:nvSpPr>
        <p:spPr/>
        <p:txBody>
          <a:bodyPr/>
          <a:lstStyle/>
          <a:p>
            <a:r>
              <a:rPr lang="en-US" smtClean="0"/>
              <a:t>09 - Creating Instantiation and Modification Forms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Workflow Instantiation and Modification Forms</a:t>
            </a:r>
          </a:p>
        </p:txBody>
      </p:sp>
      <p:sp>
        <p:nvSpPr>
          <p:cNvPr id="3" name="Subtitle 2"/>
          <p:cNvSpPr>
            <a:spLocks noGrp="1"/>
          </p:cNvSpPr>
          <p:nvPr>
            <p:ph type="subTitle" idx="1"/>
          </p:nvPr>
        </p:nvSpPr>
        <p:spPr/>
        <p:txBody>
          <a:bodyPr/>
          <a:lstStyle/>
          <a:p>
            <a:r>
              <a:rPr lang="en-US" b="1" dirty="0" smtClean="0"/>
              <a:t>Developing SharePoint Workflow Templates with Visual Studio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a:t>
            </a:r>
            <a:r>
              <a:rPr lang="en-US" baseline="0" dirty="0" smtClean="0"/>
              <a:t> Start Button Click</a:t>
            </a:r>
            <a:endParaRPr lang="en-US" dirty="0"/>
          </a:p>
        </p:txBody>
      </p:sp>
      <p:sp>
        <p:nvSpPr>
          <p:cNvPr id="3" name="Content Placeholder 2"/>
          <p:cNvSpPr>
            <a:spLocks noGrp="1"/>
          </p:cNvSpPr>
          <p:nvPr>
            <p:ph idx="1"/>
          </p:nvPr>
        </p:nvSpPr>
        <p:spPr>
          <a:xfrm>
            <a:off x="381000" y="1447800"/>
            <a:ext cx="8382000" cy="2057400"/>
          </a:xfrm>
        </p:spPr>
        <p:txBody>
          <a:bodyPr/>
          <a:lstStyle/>
          <a:p>
            <a:r>
              <a:rPr lang="en-US" dirty="0" smtClean="0"/>
              <a:t>Starting the workflow requires Initiation Data</a:t>
            </a:r>
          </a:p>
          <a:p>
            <a:pPr lvl="1"/>
            <a:r>
              <a:rPr lang="en-US" dirty="0" smtClean="0"/>
              <a:t>Initiation data is gathered from the UI and serialized</a:t>
            </a:r>
          </a:p>
          <a:p>
            <a:pPr lvl="1"/>
            <a:r>
              <a:rPr lang="en-US" dirty="0" smtClean="0"/>
              <a:t>Workflow is started using the site’s workflow manager</a:t>
            </a:r>
          </a:p>
          <a:p>
            <a:pPr lvl="2"/>
            <a:r>
              <a:rPr lang="en-US" dirty="0" smtClean="0"/>
              <a:t>Requires the workflow association and list item</a:t>
            </a:r>
            <a:endParaRPr lang="en-US" dirty="0"/>
          </a:p>
        </p:txBody>
      </p:sp>
      <p:sp>
        <p:nvSpPr>
          <p:cNvPr id="37889" name="Rectangle 1"/>
          <p:cNvSpPr>
            <a:spLocks noChangeArrowheads="1"/>
          </p:cNvSpPr>
          <p:nvPr/>
        </p:nvSpPr>
        <p:spPr bwMode="auto">
          <a:xfrm>
            <a:off x="685800" y="3657600"/>
            <a:ext cx="7848600" cy="2554545"/>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protected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void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Start_Click</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object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sender,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EventArgs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e)</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8000"/>
                </a:solidFill>
                <a:effectLst/>
                <a:latin typeface="Lucida Console" pitchFamily="49" charset="0"/>
                <a:ea typeface="Calibri" pitchFamily="34" charset="0"/>
                <a:cs typeface="Courier New" pitchFamily="49" charset="0"/>
              </a:rPr>
              <a:t>// serialize the initiation data</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B91AF"/>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InitiationData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initiationData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new</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InitiationData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initiationData.CustomData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txtCustomData.Text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8000"/>
                </a:solidFill>
                <a:effectLst/>
                <a:latin typeface="Lucida Console" pitchFamily="49" charset="0"/>
                <a:ea typeface="Calibri" pitchFamily="34" charset="0"/>
                <a:cs typeface="Courier New" pitchFamily="49" charset="0"/>
              </a:rPr>
              <a:t>// start</a:t>
            </a:r>
            <a:r>
              <a:rPr kumimoji="0" lang="en-US" sz="1600" b="0" i="0" u="none" strike="noStrike" cap="none" normalizeH="0" dirty="0" smtClean="0">
                <a:ln>
                  <a:noFill/>
                </a:ln>
                <a:solidFill>
                  <a:srgbClr val="008000"/>
                </a:solidFill>
                <a:effectLst/>
                <a:latin typeface="Lucida Console" pitchFamily="49" charset="0"/>
                <a:ea typeface="Calibri" pitchFamily="34" charset="0"/>
                <a:cs typeface="Courier New" pitchFamily="49" charset="0"/>
              </a:rPr>
              <a:t> th</a:t>
            </a:r>
            <a:r>
              <a:rPr lang="en-US" sz="1600" dirty="0" smtClean="0">
                <a:solidFill>
                  <a:srgbClr val="008000"/>
                </a:solidFill>
                <a:latin typeface="Lucida Console" pitchFamily="49" charset="0"/>
                <a:ea typeface="Calibri" pitchFamily="34" charset="0"/>
                <a:cs typeface="Courier New" pitchFamily="49" charset="0"/>
              </a:rPr>
              <a:t>e new workflow instance</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Web.Site.WorkflowManager.StartWorkflow</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listItem</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workflowAssociation</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initiationData.Serialize</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Redirecting</a:t>
            </a:r>
            <a:r>
              <a:rPr lang="en-US" baseline="0" dirty="0" smtClean="0"/>
              <a:t> to List Default View</a:t>
            </a:r>
            <a:endParaRPr lang="en-US" dirty="0"/>
          </a:p>
        </p:txBody>
      </p:sp>
      <p:sp>
        <p:nvSpPr>
          <p:cNvPr id="3" name="Content Placeholder 2"/>
          <p:cNvSpPr>
            <a:spLocks noGrp="1"/>
          </p:cNvSpPr>
          <p:nvPr>
            <p:ph idx="1"/>
          </p:nvPr>
        </p:nvSpPr>
        <p:spPr/>
        <p:txBody>
          <a:bodyPr/>
          <a:lstStyle/>
          <a:p>
            <a:pPr lvl="0"/>
            <a:r>
              <a:rPr lang="en-US" dirty="0" smtClean="0"/>
              <a:t>Start and Cancel buttons both</a:t>
            </a:r>
            <a:r>
              <a:rPr lang="en-US" baseline="0" dirty="0" smtClean="0"/>
              <a:t> redirect to list</a:t>
            </a:r>
          </a:p>
          <a:p>
            <a:pPr lvl="1"/>
            <a:r>
              <a:rPr lang="en-US" dirty="0" smtClean="0"/>
              <a:t>Redirects to list’s default view </a:t>
            </a:r>
            <a:r>
              <a:rPr lang="en-US" dirty="0" err="1" smtClean="0"/>
              <a:t>url</a:t>
            </a:r>
            <a:endParaRPr lang="en-US" dirty="0" smtClean="0"/>
          </a:p>
        </p:txBody>
      </p:sp>
      <p:sp>
        <p:nvSpPr>
          <p:cNvPr id="36865" name="Rectangle 1"/>
          <p:cNvSpPr>
            <a:spLocks noChangeArrowheads="1"/>
          </p:cNvSpPr>
          <p:nvPr/>
        </p:nvSpPr>
        <p:spPr bwMode="auto">
          <a:xfrm>
            <a:off x="457200" y="2819400"/>
            <a:ext cx="8153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protected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void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Cancel_Click</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object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sender,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EventArgs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e)</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8000"/>
                </a:solidFill>
                <a:effectLst/>
                <a:latin typeface="Lucida Console" pitchFamily="49" charset="0"/>
                <a:ea typeface="Calibri" pitchFamily="34" charset="0"/>
                <a:cs typeface="Courier New" pitchFamily="49" charset="0"/>
              </a:rPr>
              <a:t>// redirect to the list default view</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SPUtility</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.Redirect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list.DefaultViewUrl</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SPRedirectFlags</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.Default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0000FF"/>
                </a:solidFill>
                <a:effectLst/>
                <a:latin typeface="Lucida Console" pitchFamily="49" charset="0"/>
                <a:ea typeface="Calibri" pitchFamily="34" charset="0"/>
                <a:cs typeface="Courier New" pitchFamily="49" charset="0"/>
              </a:rPr>
              <a:t>this</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.Context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Instantiation Forms</a:t>
            </a:r>
            <a:endParaRPr lang="en-US" dirty="0"/>
          </a:p>
        </p:txBody>
      </p:sp>
      <p:sp>
        <p:nvSpPr>
          <p:cNvPr id="3" name="Content Placeholder 2"/>
          <p:cNvSpPr>
            <a:spLocks noGrp="1"/>
          </p:cNvSpPr>
          <p:nvPr>
            <p:ph idx="1"/>
          </p:nvPr>
        </p:nvSpPr>
        <p:spPr>
          <a:xfrm>
            <a:off x="381000" y="1447800"/>
            <a:ext cx="8382000" cy="2040118"/>
          </a:xfrm>
        </p:spPr>
        <p:txBody>
          <a:bodyPr/>
          <a:lstStyle/>
          <a:p>
            <a:r>
              <a:rPr lang="en-US" dirty="0" smtClean="0"/>
              <a:t>Registration of custom forms done in feature</a:t>
            </a:r>
          </a:p>
          <a:p>
            <a:pPr lvl="1"/>
            <a:r>
              <a:rPr lang="en-US" dirty="0" smtClean="0"/>
              <a:t>Workflow element provides form URL attributes</a:t>
            </a:r>
          </a:p>
          <a:p>
            <a:pPr lvl="1"/>
            <a:r>
              <a:rPr lang="en-US" dirty="0" smtClean="0"/>
              <a:t>Form URL is used to load a custom .</a:t>
            </a:r>
            <a:r>
              <a:rPr lang="en-US" dirty="0" err="1" smtClean="0"/>
              <a:t>aspx</a:t>
            </a:r>
            <a:r>
              <a:rPr lang="en-US" dirty="0" smtClean="0"/>
              <a:t> page</a:t>
            </a:r>
          </a:p>
          <a:p>
            <a:pPr lvl="1"/>
            <a:r>
              <a:rPr lang="en-US" dirty="0" smtClean="0"/>
              <a:t>If no URL is registered, no form is displayed</a:t>
            </a:r>
          </a:p>
        </p:txBody>
      </p:sp>
      <p:sp>
        <p:nvSpPr>
          <p:cNvPr id="5" name="Rectangle 4"/>
          <p:cNvSpPr/>
          <p:nvPr/>
        </p:nvSpPr>
        <p:spPr>
          <a:xfrm>
            <a:off x="381000" y="3581400"/>
            <a:ext cx="8382000" cy="2677656"/>
          </a:xfrm>
          <a:prstGeom prst="rect">
            <a:avLst/>
          </a:prstGeom>
          <a:ln>
            <a:solidFill>
              <a:schemeClr val="tx1"/>
            </a:solidFill>
          </a:ln>
        </p:spPr>
        <p:txBody>
          <a:bodyPr wrap="square">
            <a:spAutoFit/>
          </a:bodyPr>
          <a:lstStyle/>
          <a:p>
            <a:r>
              <a:rPr lang="en-US" sz="1400" dirty="0" smtClean="0">
                <a:solidFill>
                  <a:srgbClr val="0000FF"/>
                </a:solidFill>
                <a:latin typeface="Lucida Console" pitchFamily="49" charset="0"/>
              </a:rPr>
              <a:t>&lt;</a:t>
            </a:r>
            <a:r>
              <a:rPr lang="en-US" sz="1400" dirty="0" smtClean="0">
                <a:solidFill>
                  <a:srgbClr val="A31515"/>
                </a:solidFill>
                <a:latin typeface="Lucida Console" pitchFamily="49" charset="0"/>
              </a:rPr>
              <a:t>Workflow</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Name</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Wss</a:t>
            </a:r>
            <a:r>
              <a:rPr lang="en-US" sz="1400" dirty="0" smtClean="0">
                <a:solidFill>
                  <a:srgbClr val="0000FF"/>
                </a:solidFill>
                <a:latin typeface="Lucida Console" pitchFamily="49" charset="0"/>
              </a:rPr>
              <a:t> Custom Forms Workflow"</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Description</a:t>
            </a:r>
            <a:r>
              <a:rPr lang="en-US" sz="1400" dirty="0" smtClean="0">
                <a:solidFill>
                  <a:srgbClr val="0000FF"/>
                </a:solidFill>
                <a:latin typeface="Lucida Console" pitchFamily="49" charset="0"/>
              </a:rPr>
              <a:t>=“…</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Id</a:t>
            </a:r>
            <a:r>
              <a:rPr lang="en-US" sz="1400" dirty="0" smtClean="0">
                <a:solidFill>
                  <a:srgbClr val="0000FF"/>
                </a:solidFill>
                <a:latin typeface="Lucida Console" pitchFamily="49" charset="0"/>
              </a:rPr>
              <a:t>="3768e1f1-560e-4b95-8d60-dcbb53c37a56"</a:t>
            </a:r>
          </a:p>
          <a:p>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CodeBesideClass</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WssCustomFormsWorkflow.Workflow</a:t>
            </a:r>
            <a:r>
              <a:rPr lang="en-US" sz="1400" dirty="0" smtClean="0">
                <a:solidFill>
                  <a:srgbClr val="0000FF"/>
                </a:solidFill>
                <a:latin typeface="Lucida Console" pitchFamily="49" charset="0"/>
              </a:rPr>
              <a:t>"</a:t>
            </a:r>
          </a:p>
          <a:p>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CodeBesideAssembly</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WssCustomFormsWorkflow</a:t>
            </a:r>
            <a:r>
              <a:rPr lang="en-US" sz="1400" dirty="0" smtClean="0">
                <a:solidFill>
                  <a:srgbClr val="0000FF"/>
                </a:solidFill>
                <a:latin typeface="Lucida Console" pitchFamily="49" charset="0"/>
              </a:rPr>
              <a:t>, ..."</a:t>
            </a:r>
          </a:p>
          <a:p>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TaskListContentTypeId</a:t>
            </a:r>
            <a:r>
              <a:rPr lang="en-US" sz="1400" dirty="0" smtClean="0">
                <a:solidFill>
                  <a:srgbClr val="0000FF"/>
                </a:solidFill>
                <a:latin typeface="Lucida Console" pitchFamily="49" charset="0"/>
              </a:rPr>
              <a:t>="0x0108010021EAE10FFD704A418A504B340DEA68BE"</a:t>
            </a:r>
          </a:p>
          <a:p>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AssociationUrl</a:t>
            </a:r>
            <a:r>
              <a:rPr lang="en-US" sz="1400" dirty="0" smtClean="0">
                <a:solidFill>
                  <a:srgbClr val="0000FF"/>
                </a:solidFill>
                <a:latin typeface="Lucida Console" pitchFamily="49" charset="0"/>
              </a:rPr>
              <a:t> ="_layouts/</a:t>
            </a:r>
            <a:r>
              <a:rPr lang="en-US" sz="1400" dirty="0" err="1" smtClean="0">
                <a:solidFill>
                  <a:srgbClr val="0000FF"/>
                </a:solidFill>
                <a:latin typeface="Lucida Console" pitchFamily="49" charset="0"/>
              </a:rPr>
              <a:t>WssDemo</a:t>
            </a:r>
            <a:r>
              <a:rPr lang="en-US" sz="1400" dirty="0" smtClean="0">
                <a:solidFill>
                  <a:srgbClr val="0000FF"/>
                </a:solidFill>
                <a:latin typeface="Lucida Console" pitchFamily="49" charset="0"/>
              </a:rPr>
              <a:t>/CustomFormsAssocForm.aspx"</a:t>
            </a:r>
          </a:p>
          <a:p>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InstantiationUrl</a:t>
            </a:r>
            <a:r>
              <a:rPr lang="en-US" sz="1400" dirty="0" smtClean="0">
                <a:solidFill>
                  <a:srgbClr val="0000FF"/>
                </a:solidFill>
                <a:latin typeface="Lucida Console" pitchFamily="49" charset="0"/>
              </a:rPr>
              <a:t>="_layouts/</a:t>
            </a:r>
            <a:r>
              <a:rPr lang="en-US" sz="1400" dirty="0" err="1" smtClean="0">
                <a:solidFill>
                  <a:srgbClr val="0000FF"/>
                </a:solidFill>
                <a:latin typeface="Lucida Console" pitchFamily="49" charset="0"/>
              </a:rPr>
              <a:t>WssDemo</a:t>
            </a:r>
            <a:r>
              <a:rPr lang="en-US" sz="1400" dirty="0" smtClean="0">
                <a:solidFill>
                  <a:srgbClr val="0000FF"/>
                </a:solidFill>
                <a:latin typeface="Lucida Console" pitchFamily="49" charset="0"/>
              </a:rPr>
              <a:t>/CustomFormsInitForm.aspx"</a:t>
            </a:r>
          </a:p>
          <a:p>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ModificationUrl</a:t>
            </a:r>
            <a:r>
              <a:rPr lang="en-US" sz="1400" dirty="0" smtClean="0">
                <a:solidFill>
                  <a:srgbClr val="0000FF"/>
                </a:solidFill>
                <a:latin typeface="Lucida Console" pitchFamily="49" charset="0"/>
              </a:rPr>
              <a:t>="_layouts/</a:t>
            </a:r>
            <a:r>
              <a:rPr lang="en-US" sz="1400" dirty="0" err="1" smtClean="0">
                <a:solidFill>
                  <a:srgbClr val="0000FF"/>
                </a:solidFill>
                <a:latin typeface="Lucida Console" pitchFamily="49" charset="0"/>
              </a:rPr>
              <a:t>WssDemo</a:t>
            </a:r>
            <a:r>
              <a:rPr lang="en-US" sz="1400" dirty="0" smtClean="0">
                <a:solidFill>
                  <a:srgbClr val="0000FF"/>
                </a:solidFill>
                <a:latin typeface="Lucida Console" pitchFamily="49" charset="0"/>
              </a:rPr>
              <a:t>/CustomFormsModForm.aspx"&gt;</a:t>
            </a:r>
          </a:p>
          <a:p>
            <a:r>
              <a:rPr lang="en-US" sz="1400" dirty="0" smtClean="0">
                <a:solidFill>
                  <a:srgbClr val="0000FF"/>
                </a:solidFill>
                <a:latin typeface="Lucida Console" pitchFamily="49" charset="0"/>
              </a:rPr>
              <a:t>  ...</a:t>
            </a:r>
          </a:p>
          <a:p>
            <a:r>
              <a:rPr lang="en-US" sz="1400" dirty="0" smtClean="0">
                <a:solidFill>
                  <a:srgbClr val="0000FF"/>
                </a:solidFill>
                <a:latin typeface="Lucida Console" pitchFamily="49" charset="0"/>
              </a:rPr>
              <a:t>&lt;/</a:t>
            </a:r>
            <a:r>
              <a:rPr lang="en-US" sz="1400" dirty="0" smtClean="0">
                <a:solidFill>
                  <a:srgbClr val="A31515"/>
                </a:solidFill>
                <a:latin typeface="Lucida Console" pitchFamily="49" charset="0"/>
              </a:rPr>
              <a:t>Workflow</a:t>
            </a:r>
            <a:r>
              <a:rPr lang="en-US" sz="1400" dirty="0" smtClean="0">
                <a:solidFill>
                  <a:srgbClr val="0000FF"/>
                </a:solidFill>
                <a:latin typeface="Lucida Console" pitchFamily="49" charset="0"/>
              </a:rPr>
              <a:t>&gt;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Custom Initiation Forms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Modification Forms</a:t>
            </a:r>
            <a:endParaRPr lang="en-US" dirty="0"/>
          </a:p>
        </p:txBody>
      </p:sp>
      <p:sp>
        <p:nvSpPr>
          <p:cNvPr id="3" name="Content Placeholder 2"/>
          <p:cNvSpPr>
            <a:spLocks noGrp="1"/>
          </p:cNvSpPr>
          <p:nvPr>
            <p:ph idx="1"/>
          </p:nvPr>
        </p:nvSpPr>
        <p:spPr/>
        <p:txBody>
          <a:bodyPr/>
          <a:lstStyle/>
          <a:p>
            <a:pPr rtl="0" eaLnBrk="1" latinLnBrk="0" hangingPunct="1"/>
            <a:r>
              <a:rPr lang="en-US" sz="2800" kern="1200" dirty="0" smtClean="0">
                <a:solidFill>
                  <a:schemeClr val="tx1"/>
                </a:solidFill>
                <a:latin typeface="Arial" pitchFamily="34" charset="0"/>
                <a:ea typeface="+mn-ea"/>
                <a:cs typeface="Arial" pitchFamily="34" charset="0"/>
              </a:rPr>
              <a:t>Steps for building modification forms:</a:t>
            </a:r>
            <a:endParaRPr lang="en-US" sz="2800" dirty="0" smtClean="0"/>
          </a:p>
          <a:p>
            <a:pPr rtl="0" eaLnBrk="1" latinLnBrk="0" hangingPunct="1"/>
            <a:r>
              <a:rPr lang="en-US" sz="2800" kern="1200" dirty="0" smtClean="0">
                <a:solidFill>
                  <a:schemeClr val="tx1"/>
                </a:solidFill>
                <a:latin typeface="Arial" pitchFamily="34" charset="0"/>
                <a:ea typeface="+mn-ea"/>
                <a:cs typeface="Arial" pitchFamily="34" charset="0"/>
              </a:rPr>
              <a:t>Design </a:t>
            </a:r>
            <a:r>
              <a:rPr lang="en-US" sz="2800" kern="1200" dirty="0" err="1" smtClean="0">
                <a:solidFill>
                  <a:schemeClr val="tx1"/>
                </a:solidFill>
                <a:latin typeface="Arial" pitchFamily="34" charset="0"/>
                <a:ea typeface="+mn-ea"/>
                <a:cs typeface="Arial" pitchFamily="34" charset="0"/>
              </a:rPr>
              <a:t>aspx</a:t>
            </a:r>
            <a:r>
              <a:rPr lang="en-US" sz="2800" kern="1200" dirty="0" smtClean="0">
                <a:solidFill>
                  <a:schemeClr val="tx1"/>
                </a:solidFill>
                <a:latin typeface="Arial" pitchFamily="34" charset="0"/>
                <a:ea typeface="+mn-ea"/>
                <a:cs typeface="Arial" pitchFamily="34" charset="0"/>
              </a:rPr>
              <a:t> page</a:t>
            </a:r>
          </a:p>
          <a:p>
            <a:pPr rtl="0" eaLnBrk="1" latinLnBrk="0" hangingPunct="1"/>
            <a:r>
              <a:rPr lang="en-US" sz="2800" kern="1200" dirty="0" smtClean="0">
                <a:solidFill>
                  <a:schemeClr val="tx1"/>
                </a:solidFill>
                <a:latin typeface="Arial" pitchFamily="34" charset="0"/>
                <a:ea typeface="+mn-ea"/>
                <a:cs typeface="Arial" pitchFamily="34" charset="0"/>
              </a:rPr>
              <a:t>Create code-behind class</a:t>
            </a:r>
          </a:p>
          <a:p>
            <a:pPr lvl="1" rtl="0" eaLnBrk="1" latinLnBrk="0" hangingPunct="1"/>
            <a:r>
              <a:rPr lang="en-US" sz="2400" b="1" kern="1200" dirty="0" smtClean="0">
                <a:solidFill>
                  <a:schemeClr val="tx1"/>
                </a:solidFill>
                <a:latin typeface="Arial" pitchFamily="34" charset="0"/>
                <a:ea typeface="+mn-ea"/>
                <a:cs typeface="Arial" pitchFamily="34" charset="0"/>
              </a:rPr>
              <a:t>Initialize the UI elements</a:t>
            </a:r>
          </a:p>
          <a:p>
            <a:pPr lvl="1" rtl="0" eaLnBrk="1" latinLnBrk="0" hangingPunct="1"/>
            <a:r>
              <a:rPr lang="en-US" sz="2400" b="1" kern="1200" dirty="0" smtClean="0">
                <a:solidFill>
                  <a:schemeClr val="tx1"/>
                </a:solidFill>
                <a:latin typeface="Arial" pitchFamily="34" charset="0"/>
                <a:ea typeface="+mn-ea"/>
                <a:cs typeface="Arial" pitchFamily="34" charset="0"/>
              </a:rPr>
              <a:t>Load any existing association data</a:t>
            </a:r>
          </a:p>
          <a:p>
            <a:pPr lvl="1" rtl="0" eaLnBrk="1" latinLnBrk="0" hangingPunct="1"/>
            <a:r>
              <a:rPr lang="en-US" sz="2400" b="1" kern="1200" dirty="0" smtClean="0">
                <a:solidFill>
                  <a:schemeClr val="tx1"/>
                </a:solidFill>
                <a:latin typeface="Arial" pitchFamily="34" charset="0"/>
                <a:ea typeface="+mn-ea"/>
                <a:cs typeface="Arial" pitchFamily="34" charset="0"/>
              </a:rPr>
              <a:t>Start the workflow instance</a:t>
            </a:r>
          </a:p>
          <a:p>
            <a:pPr rtl="0" eaLnBrk="1" latinLnBrk="0" hangingPunct="1"/>
            <a:r>
              <a:rPr lang="en-US" sz="2800" kern="1200" dirty="0" smtClean="0">
                <a:solidFill>
                  <a:schemeClr val="tx1"/>
                </a:solidFill>
                <a:latin typeface="Arial" pitchFamily="34" charset="0"/>
                <a:ea typeface="+mn-ea"/>
                <a:cs typeface="Arial" pitchFamily="34" charset="0"/>
              </a:rPr>
              <a:t>Register the new custom form</a:t>
            </a:r>
          </a:p>
          <a:p>
            <a:pPr rtl="0" eaLnBrk="1" latinLnBrk="0" hangingPunct="1"/>
            <a:r>
              <a:rPr lang="en-US" sz="2800" kern="1200" dirty="0" smtClean="0">
                <a:solidFill>
                  <a:schemeClr val="tx1"/>
                </a:solidFill>
                <a:latin typeface="Arial" pitchFamily="34" charset="0"/>
                <a:ea typeface="+mn-ea"/>
                <a:cs typeface="Arial" pitchFamily="34" charset="0"/>
              </a:rPr>
              <a:t>Add metadata defining link</a:t>
            </a:r>
          </a:p>
          <a:p>
            <a:pPr rtl="0" eaLnBrk="1" latinLnBrk="0" hangingPunct="1"/>
            <a:r>
              <a:rPr lang="en-US" sz="2800" kern="1200" dirty="0" smtClean="0">
                <a:solidFill>
                  <a:schemeClr val="tx1"/>
                </a:solidFill>
                <a:latin typeface="Arial" pitchFamily="34" charset="0"/>
                <a:ea typeface="+mn-ea"/>
                <a:cs typeface="Arial" pitchFamily="34" charset="0"/>
              </a:rPr>
              <a:t>Enable</a:t>
            </a:r>
            <a:r>
              <a:rPr lang="en-US" sz="2800" kern="1200" baseline="0" dirty="0" smtClean="0">
                <a:solidFill>
                  <a:schemeClr val="tx1"/>
                </a:solidFill>
                <a:latin typeface="Arial" pitchFamily="34" charset="0"/>
                <a:ea typeface="+mn-ea"/>
                <a:cs typeface="Arial" pitchFamily="34" charset="0"/>
              </a:rPr>
              <a:t> modification in workflow</a:t>
            </a:r>
            <a:endParaRPr lang="en-US" sz="2800" kern="1200" dirty="0">
              <a:solidFill>
                <a:schemeClr val="tx1"/>
              </a:solidFill>
              <a:latin typeface="Arial" pitchFamily="34" charset="0"/>
              <a:ea typeface="+mn-ea"/>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3" cstate="print"/>
          <a:srcRect/>
          <a:stretch>
            <a:fillRect/>
          </a:stretch>
        </p:blipFill>
        <p:spPr bwMode="auto">
          <a:xfrm>
            <a:off x="2057400" y="3048000"/>
            <a:ext cx="6134100" cy="3664175"/>
          </a:xfrm>
          <a:prstGeom prst="rect">
            <a:avLst/>
          </a:prstGeom>
          <a:noFill/>
          <a:ln w="9525">
            <a:noFill/>
            <a:miter lim="800000"/>
            <a:headEnd/>
            <a:tailEnd/>
          </a:ln>
          <a:effectLst/>
        </p:spPr>
      </p:pic>
      <p:sp>
        <p:nvSpPr>
          <p:cNvPr id="152578" name="Title 152577"/>
          <p:cNvSpPr>
            <a:spLocks noGrp="1" noChangeArrowheads="1"/>
          </p:cNvSpPr>
          <p:nvPr>
            <p:ph type="title"/>
          </p:nvPr>
        </p:nvSpPr>
        <p:spPr/>
        <p:txBody>
          <a:bodyPr/>
          <a:lstStyle/>
          <a:p>
            <a:r>
              <a:rPr lang="en-US" dirty="0" smtClean="0"/>
              <a:t>Designing Modification Form ASPX</a:t>
            </a:r>
          </a:p>
        </p:txBody>
      </p:sp>
      <p:sp>
        <p:nvSpPr>
          <p:cNvPr id="6146" name="Shape 152578"/>
          <p:cNvSpPr>
            <a:spLocks noGrp="1" noChangeArrowheads="1"/>
          </p:cNvSpPr>
          <p:nvPr>
            <p:ph idx="1"/>
          </p:nvPr>
        </p:nvSpPr>
        <p:spPr>
          <a:xfrm>
            <a:off x="381000" y="1447800"/>
            <a:ext cx="8382000" cy="1447800"/>
          </a:xfrm>
        </p:spPr>
        <p:txBody>
          <a:bodyPr/>
          <a:lstStyle/>
          <a:p>
            <a:r>
              <a:rPr lang="en-US" dirty="0" smtClean="0"/>
              <a:t>Uses same layout</a:t>
            </a:r>
            <a:r>
              <a:rPr lang="en-US" baseline="0" dirty="0" smtClean="0"/>
              <a:t> concepts as association form</a:t>
            </a:r>
          </a:p>
          <a:p>
            <a:pPr lvl="1"/>
            <a:r>
              <a:rPr lang="en-US" dirty="0" smtClean="0"/>
              <a:t>Uses same master page</a:t>
            </a:r>
          </a:p>
          <a:p>
            <a:pPr lvl="1"/>
            <a:r>
              <a:rPr lang="en-US" dirty="0" smtClean="0"/>
              <a:t>Uses</a:t>
            </a:r>
            <a:r>
              <a:rPr lang="en-US" baseline="0" dirty="0" smtClean="0"/>
              <a:t> same WSS layout </a:t>
            </a:r>
            <a:r>
              <a:rPr lang="en-US" baseline="0" dirty="0" err="1" smtClean="0"/>
              <a:t>UserControls</a:t>
            </a:r>
            <a:endParaRPr lang="en-US" baseline="0" dirty="0" smtClean="0"/>
          </a:p>
        </p:txBody>
      </p:sp>
      <p:sp>
        <p:nvSpPr>
          <p:cNvPr id="5" name="TextBox 4"/>
          <p:cNvSpPr txBox="1"/>
          <p:nvPr/>
        </p:nvSpPr>
        <p:spPr>
          <a:xfrm>
            <a:off x="3418002" y="5709501"/>
            <a:ext cx="1829347" cy="276999"/>
          </a:xfrm>
          <a:prstGeom prst="rect">
            <a:avLst/>
          </a:prstGeom>
          <a:noFill/>
        </p:spPr>
        <p:txBody>
          <a:bodyPr wrap="none" rtlCol="0">
            <a:spAutoFit/>
          </a:bodyPr>
          <a:lstStyle/>
          <a:p>
            <a:r>
              <a:rPr lang="en-US" sz="1200" b="1" dirty="0" err="1" smtClean="0">
                <a:ln w="1905"/>
                <a:solidFill>
                  <a:schemeClr val="tx2">
                    <a:lumMod val="75000"/>
                  </a:schemeClr>
                </a:solidFill>
                <a:effectLst>
                  <a:innerShdw blurRad="69850" dist="43180" dir="5400000">
                    <a:srgbClr val="000000">
                      <a:alpha val="65000"/>
                    </a:srgbClr>
                  </a:innerShdw>
                </a:effectLst>
              </a:rPr>
              <a:t>ButtonSection</a:t>
            </a:r>
            <a:r>
              <a:rPr lang="en-US" sz="1200" b="1" dirty="0" smtClean="0">
                <a:ln w="1905"/>
                <a:solidFill>
                  <a:schemeClr val="tx2">
                    <a:lumMod val="75000"/>
                  </a:schemeClr>
                </a:solidFill>
                <a:effectLst>
                  <a:innerShdw blurRad="69850" dist="43180" dir="5400000">
                    <a:srgbClr val="000000">
                      <a:alpha val="65000"/>
                    </a:srgbClr>
                  </a:innerShdw>
                </a:effectLst>
              </a:rPr>
              <a:t> Control</a:t>
            </a:r>
          </a:p>
        </p:txBody>
      </p:sp>
      <p:cxnSp>
        <p:nvCxnSpPr>
          <p:cNvPr id="6" name="Straight Arrow Connector 5"/>
          <p:cNvCxnSpPr/>
          <p:nvPr/>
        </p:nvCxnSpPr>
        <p:spPr>
          <a:xfrm flipV="1">
            <a:off x="5266202" y="5271155"/>
            <a:ext cx="1371053" cy="595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flipV="1">
            <a:off x="2705045" y="4828401"/>
            <a:ext cx="876355" cy="367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685800" y="3962400"/>
            <a:ext cx="1358064" cy="276999"/>
          </a:xfrm>
          <a:prstGeom prst="rect">
            <a:avLst/>
          </a:prstGeom>
          <a:noFill/>
        </p:spPr>
        <p:txBody>
          <a:bodyPr wrap="none" rtlCol="0">
            <a:spAutoFit/>
          </a:bodyPr>
          <a:lstStyle/>
          <a:p>
            <a:r>
              <a:rPr lang="en-US" sz="1200" b="1" dirty="0" smtClean="0">
                <a:ln w="1905"/>
                <a:solidFill>
                  <a:schemeClr val="tx2">
                    <a:lumMod val="75000"/>
                  </a:schemeClr>
                </a:solidFill>
                <a:effectLst>
                  <a:innerShdw blurRad="69850" dist="43180" dir="5400000">
                    <a:srgbClr val="000000">
                      <a:alpha val="65000"/>
                    </a:srgbClr>
                  </a:innerShdw>
                </a:effectLst>
              </a:rPr>
              <a:t>Content Control</a:t>
            </a:r>
          </a:p>
        </p:txBody>
      </p:sp>
      <p:sp>
        <p:nvSpPr>
          <p:cNvPr id="9" name="TextBox 8"/>
          <p:cNvSpPr txBox="1"/>
          <p:nvPr/>
        </p:nvSpPr>
        <p:spPr>
          <a:xfrm>
            <a:off x="685800" y="3657600"/>
            <a:ext cx="1358064" cy="276999"/>
          </a:xfrm>
          <a:prstGeom prst="rect">
            <a:avLst/>
          </a:prstGeom>
          <a:noFill/>
        </p:spPr>
        <p:txBody>
          <a:bodyPr wrap="none" rtlCol="0">
            <a:spAutoFit/>
          </a:bodyPr>
          <a:lstStyle/>
          <a:p>
            <a:r>
              <a:rPr lang="en-US" sz="1200" b="1" dirty="0" smtClean="0">
                <a:ln w="1905"/>
                <a:solidFill>
                  <a:schemeClr val="tx2">
                    <a:lumMod val="75000"/>
                  </a:schemeClr>
                </a:solidFill>
                <a:effectLst>
                  <a:innerShdw blurRad="69850" dist="43180" dir="5400000">
                    <a:srgbClr val="000000">
                      <a:alpha val="65000"/>
                    </a:srgbClr>
                  </a:innerShdw>
                </a:effectLst>
              </a:rPr>
              <a:t>Content Control</a:t>
            </a:r>
          </a:p>
        </p:txBody>
      </p:sp>
      <p:sp>
        <p:nvSpPr>
          <p:cNvPr id="10" name="Rectangle 9"/>
          <p:cNvSpPr/>
          <p:nvPr/>
        </p:nvSpPr>
        <p:spPr>
          <a:xfrm>
            <a:off x="3063712" y="3930977"/>
            <a:ext cx="5081048" cy="2724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063712" y="3525625"/>
            <a:ext cx="5081048" cy="405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8" idx="3"/>
          </p:cNvCxnSpPr>
          <p:nvPr/>
        </p:nvCxnSpPr>
        <p:spPr>
          <a:xfrm>
            <a:off x="2043864" y="4100900"/>
            <a:ext cx="1004136" cy="13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9" idx="3"/>
          </p:cNvCxnSpPr>
          <p:nvPr/>
        </p:nvCxnSpPr>
        <p:spPr>
          <a:xfrm>
            <a:off x="2043864" y="3796100"/>
            <a:ext cx="1004136" cy="13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609600" y="5057001"/>
            <a:ext cx="2095445" cy="276999"/>
          </a:xfrm>
          <a:prstGeom prst="rect">
            <a:avLst/>
          </a:prstGeom>
          <a:noFill/>
        </p:spPr>
        <p:txBody>
          <a:bodyPr wrap="none" rtlCol="0">
            <a:spAutoFit/>
          </a:bodyPr>
          <a:lstStyle/>
          <a:p>
            <a:r>
              <a:rPr lang="en-US" sz="1200" b="1" dirty="0" err="1" smtClean="0">
                <a:ln w="1905"/>
                <a:solidFill>
                  <a:schemeClr val="tx2">
                    <a:lumMod val="75000"/>
                  </a:schemeClr>
                </a:solidFill>
                <a:effectLst>
                  <a:innerShdw blurRad="69850" dist="43180" dir="5400000">
                    <a:srgbClr val="000000">
                      <a:alpha val="65000"/>
                    </a:srgbClr>
                  </a:innerShdw>
                </a:effectLst>
              </a:rPr>
              <a:t>InputFormSection</a:t>
            </a:r>
            <a:r>
              <a:rPr lang="en-US" sz="1200" b="1" dirty="0" smtClean="0">
                <a:ln w="1905"/>
                <a:solidFill>
                  <a:schemeClr val="tx2">
                    <a:lumMod val="75000"/>
                  </a:schemeClr>
                </a:solidFill>
                <a:effectLst>
                  <a:innerShdw blurRad="69850" dist="43180" dir="5400000">
                    <a:srgbClr val="000000">
                      <a:alpha val="65000"/>
                    </a:srgbClr>
                  </a:innerShdw>
                </a:effectLst>
              </a:rPr>
              <a:t> Control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Page Parameters</a:t>
            </a:r>
            <a:endParaRPr lang="en-US" dirty="0"/>
          </a:p>
        </p:txBody>
      </p:sp>
      <p:sp>
        <p:nvSpPr>
          <p:cNvPr id="3" name="Content Placeholder 2"/>
          <p:cNvSpPr>
            <a:spLocks noGrp="1"/>
          </p:cNvSpPr>
          <p:nvPr>
            <p:ph idx="1"/>
          </p:nvPr>
        </p:nvSpPr>
        <p:spPr>
          <a:xfrm>
            <a:off x="381000" y="1447800"/>
            <a:ext cx="8382000" cy="2286000"/>
          </a:xfrm>
        </p:spPr>
        <p:txBody>
          <a:bodyPr/>
          <a:lstStyle/>
          <a:p>
            <a:r>
              <a:rPr lang="en-US" dirty="0" smtClean="0"/>
              <a:t>Page parameters come from URL</a:t>
            </a:r>
          </a:p>
          <a:p>
            <a:pPr lvl="1"/>
            <a:r>
              <a:rPr lang="en-US" dirty="0" smtClean="0"/>
              <a:t>List and ID identify the list item related to the workflow</a:t>
            </a:r>
          </a:p>
          <a:p>
            <a:pPr lvl="1"/>
            <a:r>
              <a:rPr lang="en-US" dirty="0" err="1" smtClean="0"/>
              <a:t>WorkflowInstanceID</a:t>
            </a:r>
            <a:r>
              <a:rPr lang="en-US" dirty="0" smtClean="0"/>
              <a:t> identifies the workflow instance</a:t>
            </a:r>
          </a:p>
          <a:p>
            <a:pPr lvl="1"/>
            <a:r>
              <a:rPr lang="en-US" dirty="0" err="1" smtClean="0"/>
              <a:t>ModificationID</a:t>
            </a:r>
            <a:r>
              <a:rPr lang="en-US" dirty="0" smtClean="0"/>
              <a:t> identifies a </a:t>
            </a:r>
            <a:r>
              <a:rPr lang="en-US" dirty="0" err="1" smtClean="0"/>
              <a:t>SPWorkflowModification</a:t>
            </a:r>
            <a:endParaRPr lang="en-US" dirty="0" smtClean="0"/>
          </a:p>
        </p:txBody>
      </p:sp>
      <p:sp>
        <p:nvSpPr>
          <p:cNvPr id="1025" name="Rectangle 1"/>
          <p:cNvSpPr>
            <a:spLocks noChangeArrowheads="1"/>
          </p:cNvSpPr>
          <p:nvPr/>
        </p:nvSpPr>
        <p:spPr bwMode="auto">
          <a:xfrm>
            <a:off x="533400" y="3352800"/>
            <a:ext cx="8077200" cy="3296736"/>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15000"/>
              </a:lnSpc>
            </a:pPr>
            <a:r>
              <a:rPr lang="en-US" sz="1400" dirty="0" smtClean="0">
                <a:solidFill>
                  <a:srgbClr val="0000FF"/>
                </a:solidFill>
                <a:latin typeface="Lucida Console" pitchFamily="49" charset="0"/>
                <a:ea typeface="Calibri"/>
                <a:cs typeface="Times New Roman"/>
              </a:rPr>
              <a:t>protected</a:t>
            </a:r>
            <a:r>
              <a:rPr lang="en-US" sz="1400" dirty="0" smtClean="0">
                <a:latin typeface="Lucida Console" pitchFamily="49" charset="0"/>
                <a:ea typeface="Calibri"/>
                <a:cs typeface="Times New Roman"/>
              </a:rPr>
              <a:t> </a:t>
            </a:r>
            <a:r>
              <a:rPr lang="en-US" sz="1400" dirty="0" smtClean="0">
                <a:solidFill>
                  <a:srgbClr val="0000FF"/>
                </a:solidFill>
                <a:latin typeface="Lucida Console" pitchFamily="49" charset="0"/>
                <a:ea typeface="Calibri"/>
                <a:cs typeface="Times New Roman"/>
              </a:rPr>
              <a:t>override</a:t>
            </a:r>
            <a:r>
              <a:rPr lang="en-US" sz="1400" dirty="0" smtClean="0">
                <a:latin typeface="Lucida Console" pitchFamily="49" charset="0"/>
                <a:ea typeface="Calibri"/>
                <a:cs typeface="Times New Roman"/>
              </a:rPr>
              <a:t> </a:t>
            </a:r>
            <a:r>
              <a:rPr lang="en-US" sz="1400" dirty="0" smtClean="0">
                <a:solidFill>
                  <a:srgbClr val="0000FF"/>
                </a:solidFill>
                <a:latin typeface="Lucida Console" pitchFamily="49" charset="0"/>
                <a:ea typeface="Calibri"/>
                <a:cs typeface="Times New Roman"/>
              </a:rPr>
              <a:t>void</a:t>
            </a:r>
            <a:r>
              <a:rPr lang="en-US" sz="1400" dirty="0" smtClean="0">
                <a:latin typeface="Lucida Console" pitchFamily="49" charset="0"/>
                <a:ea typeface="Calibri"/>
                <a:cs typeface="Times New Roman"/>
              </a:rPr>
              <a:t> </a:t>
            </a:r>
            <a:r>
              <a:rPr lang="en-US" sz="1400" dirty="0" err="1" smtClean="0">
                <a:latin typeface="Lucida Console" pitchFamily="49" charset="0"/>
                <a:ea typeface="Calibri"/>
                <a:cs typeface="Times New Roman"/>
              </a:rPr>
              <a:t>OnLoad</a:t>
            </a:r>
            <a:r>
              <a:rPr lang="en-US" sz="1400" dirty="0" smtClean="0">
                <a:latin typeface="Lucida Console" pitchFamily="49" charset="0"/>
                <a:ea typeface="Calibri"/>
                <a:cs typeface="Times New Roman"/>
              </a:rPr>
              <a:t>(</a:t>
            </a:r>
            <a:r>
              <a:rPr lang="en-US" sz="1400" dirty="0" err="1" smtClean="0">
                <a:solidFill>
                  <a:srgbClr val="2B91AF"/>
                </a:solidFill>
                <a:latin typeface="Lucida Console" pitchFamily="49" charset="0"/>
                <a:ea typeface="Calibri"/>
                <a:cs typeface="Times New Roman"/>
              </a:rPr>
              <a:t>EventArgs</a:t>
            </a:r>
            <a:r>
              <a:rPr lang="en-US" sz="1400" dirty="0" smtClean="0">
                <a:latin typeface="Lucida Console" pitchFamily="49" charset="0"/>
                <a:ea typeface="Calibri"/>
                <a:cs typeface="Times New Roman"/>
              </a:rPr>
              <a:t> e)</a:t>
            </a:r>
          </a:p>
          <a:p>
            <a:pPr>
              <a:lnSpc>
                <a:spcPct val="115000"/>
              </a:lnSpc>
            </a:pPr>
            <a:r>
              <a:rPr lang="en-US" sz="1400" dirty="0" smtClean="0">
                <a:latin typeface="Lucida Console" pitchFamily="49" charset="0"/>
                <a:ea typeface="Calibri"/>
                <a:cs typeface="Times New Roman"/>
              </a:rPr>
              <a:t>{</a:t>
            </a:r>
          </a:p>
          <a:p>
            <a:pPr>
              <a:lnSpc>
                <a:spcPct val="115000"/>
              </a:lnSpc>
            </a:pPr>
            <a:r>
              <a:rPr lang="en-US" sz="1400" dirty="0" smtClean="0">
                <a:latin typeface="Lucida Console" pitchFamily="49" charset="0"/>
                <a:ea typeface="Calibri"/>
                <a:cs typeface="Times New Roman"/>
              </a:rPr>
              <a:t>    </a:t>
            </a:r>
            <a:r>
              <a:rPr lang="en-US" sz="1400" dirty="0" smtClean="0">
                <a:solidFill>
                  <a:srgbClr val="008000"/>
                </a:solidFill>
                <a:latin typeface="Lucida Console" pitchFamily="49" charset="0"/>
                <a:ea typeface="Calibri"/>
                <a:cs typeface="Times New Roman"/>
              </a:rPr>
              <a:t>// read the form level parameters</a:t>
            </a:r>
            <a:endParaRPr lang="en-US" sz="1400" dirty="0" smtClean="0">
              <a:latin typeface="Lucida Console" pitchFamily="49" charset="0"/>
              <a:ea typeface="Calibri"/>
              <a:cs typeface="Times New Roman"/>
            </a:endParaRPr>
          </a:p>
          <a:p>
            <a:pPr>
              <a:lnSpc>
                <a:spcPct val="115000"/>
              </a:lnSpc>
            </a:pPr>
            <a:r>
              <a:rPr lang="en-US" sz="1400" dirty="0" smtClean="0">
                <a:latin typeface="Lucida Console" pitchFamily="49" charset="0"/>
                <a:ea typeface="Calibri"/>
                <a:cs typeface="Times New Roman"/>
              </a:rPr>
              <a:t>    </a:t>
            </a:r>
            <a:r>
              <a:rPr lang="en-US" sz="1400" dirty="0" smtClean="0">
                <a:solidFill>
                  <a:srgbClr val="0000FF"/>
                </a:solidFill>
                <a:latin typeface="Lucida Console" pitchFamily="49" charset="0"/>
                <a:ea typeface="Calibri"/>
                <a:cs typeface="Times New Roman"/>
              </a:rPr>
              <a:t>string</a:t>
            </a:r>
            <a:r>
              <a:rPr lang="en-US" sz="1400" dirty="0" smtClean="0">
                <a:latin typeface="Lucida Console" pitchFamily="49" charset="0"/>
                <a:ea typeface="Calibri"/>
                <a:cs typeface="Times New Roman"/>
              </a:rPr>
              <a:t> </a:t>
            </a:r>
            <a:r>
              <a:rPr lang="en-US" sz="1400" dirty="0" err="1" smtClean="0">
                <a:latin typeface="Lucida Console" pitchFamily="49" charset="0"/>
                <a:ea typeface="Calibri"/>
                <a:cs typeface="Times New Roman"/>
              </a:rPr>
              <a:t>listId</a:t>
            </a:r>
            <a:r>
              <a:rPr lang="en-US" sz="1400" dirty="0" smtClean="0">
                <a:latin typeface="Lucida Console" pitchFamily="49" charset="0"/>
                <a:ea typeface="Calibri"/>
                <a:cs typeface="Times New Roman"/>
              </a:rPr>
              <a:t> = </a:t>
            </a:r>
            <a:r>
              <a:rPr lang="en-US" sz="1400" dirty="0" err="1" smtClean="0">
                <a:latin typeface="Lucida Console" pitchFamily="49" charset="0"/>
                <a:ea typeface="Calibri"/>
                <a:cs typeface="Times New Roman"/>
              </a:rPr>
              <a:t>Request.Params</a:t>
            </a:r>
            <a:r>
              <a:rPr lang="en-US" sz="1400" dirty="0" smtClean="0">
                <a:latin typeface="Lucida Console" pitchFamily="49" charset="0"/>
                <a:ea typeface="Calibri"/>
                <a:cs typeface="Times New Roman"/>
              </a:rPr>
              <a:t>[</a:t>
            </a:r>
            <a:r>
              <a:rPr lang="en-US" sz="1400" dirty="0" smtClean="0">
                <a:solidFill>
                  <a:srgbClr val="A31515"/>
                </a:solidFill>
                <a:latin typeface="Lucida Console" pitchFamily="49" charset="0"/>
                <a:ea typeface="Calibri"/>
                <a:cs typeface="Times New Roman"/>
              </a:rPr>
              <a:t>"List"</a:t>
            </a:r>
            <a:r>
              <a:rPr lang="en-US" sz="1400" dirty="0" smtClean="0">
                <a:latin typeface="Lucida Console" pitchFamily="49" charset="0"/>
                <a:ea typeface="Calibri"/>
                <a:cs typeface="Times New Roman"/>
              </a:rPr>
              <a:t>];</a:t>
            </a:r>
          </a:p>
          <a:p>
            <a:pPr>
              <a:lnSpc>
                <a:spcPct val="115000"/>
              </a:lnSpc>
            </a:pPr>
            <a:r>
              <a:rPr lang="en-US" sz="1400" dirty="0" smtClean="0">
                <a:latin typeface="Lucida Console" pitchFamily="49" charset="0"/>
                <a:ea typeface="Calibri"/>
                <a:cs typeface="Times New Roman"/>
              </a:rPr>
              <a:t>    </a:t>
            </a:r>
            <a:r>
              <a:rPr lang="en-US" sz="1400" dirty="0" smtClean="0">
                <a:solidFill>
                  <a:srgbClr val="0000FF"/>
                </a:solidFill>
                <a:latin typeface="Lucida Console" pitchFamily="49" charset="0"/>
                <a:ea typeface="Calibri"/>
                <a:cs typeface="Times New Roman"/>
              </a:rPr>
              <a:t>string</a:t>
            </a:r>
            <a:r>
              <a:rPr lang="en-US" sz="1400" dirty="0" smtClean="0">
                <a:latin typeface="Lucida Console" pitchFamily="49" charset="0"/>
                <a:ea typeface="Calibri"/>
                <a:cs typeface="Times New Roman"/>
              </a:rPr>
              <a:t> </a:t>
            </a:r>
            <a:r>
              <a:rPr lang="en-US" sz="1400" dirty="0" err="1" smtClean="0">
                <a:latin typeface="Lucida Console" pitchFamily="49" charset="0"/>
                <a:ea typeface="Calibri"/>
                <a:cs typeface="Times New Roman"/>
              </a:rPr>
              <a:t>listItemId</a:t>
            </a:r>
            <a:r>
              <a:rPr lang="en-US" sz="1400" dirty="0" smtClean="0">
                <a:latin typeface="Lucida Console" pitchFamily="49" charset="0"/>
                <a:ea typeface="Calibri"/>
                <a:cs typeface="Times New Roman"/>
              </a:rPr>
              <a:t> = </a:t>
            </a:r>
            <a:r>
              <a:rPr lang="en-US" sz="1400" dirty="0" err="1" smtClean="0">
                <a:latin typeface="Lucida Console" pitchFamily="49" charset="0"/>
                <a:ea typeface="Calibri"/>
                <a:cs typeface="Times New Roman"/>
              </a:rPr>
              <a:t>Request.Params</a:t>
            </a:r>
            <a:r>
              <a:rPr lang="en-US" sz="1400" dirty="0" smtClean="0">
                <a:latin typeface="Lucida Console" pitchFamily="49" charset="0"/>
                <a:ea typeface="Calibri"/>
                <a:cs typeface="Times New Roman"/>
              </a:rPr>
              <a:t>[</a:t>
            </a:r>
            <a:r>
              <a:rPr lang="en-US" sz="1400" dirty="0" smtClean="0">
                <a:solidFill>
                  <a:srgbClr val="A31515"/>
                </a:solidFill>
                <a:latin typeface="Lucida Console" pitchFamily="49" charset="0"/>
                <a:ea typeface="Calibri"/>
                <a:cs typeface="Times New Roman"/>
              </a:rPr>
              <a:t>"ID"</a:t>
            </a:r>
            <a:r>
              <a:rPr lang="en-US" sz="1400" dirty="0" smtClean="0">
                <a:latin typeface="Lucida Console" pitchFamily="49" charset="0"/>
                <a:ea typeface="Calibri"/>
                <a:cs typeface="Times New Roman"/>
              </a:rPr>
              <a:t>];</a:t>
            </a:r>
          </a:p>
          <a:p>
            <a:pPr>
              <a:lnSpc>
                <a:spcPct val="115000"/>
              </a:lnSpc>
            </a:pPr>
            <a:r>
              <a:rPr lang="en-US" sz="1400" dirty="0" smtClean="0">
                <a:latin typeface="Lucida Console" pitchFamily="49" charset="0"/>
                <a:ea typeface="Calibri"/>
                <a:cs typeface="Times New Roman"/>
              </a:rPr>
              <a:t>    </a:t>
            </a:r>
            <a:r>
              <a:rPr lang="en-US" sz="1400" dirty="0" smtClean="0">
                <a:solidFill>
                  <a:srgbClr val="0000FF"/>
                </a:solidFill>
                <a:latin typeface="Lucida Console" pitchFamily="49" charset="0"/>
                <a:ea typeface="Calibri"/>
                <a:cs typeface="Times New Roman"/>
              </a:rPr>
              <a:t>string</a:t>
            </a:r>
            <a:r>
              <a:rPr lang="en-US" sz="1400" dirty="0" smtClean="0">
                <a:latin typeface="Lucida Console" pitchFamily="49" charset="0"/>
                <a:ea typeface="Calibri"/>
                <a:cs typeface="Times New Roman"/>
              </a:rPr>
              <a:t> </a:t>
            </a:r>
            <a:r>
              <a:rPr lang="en-US" sz="1400" dirty="0" err="1" smtClean="0">
                <a:latin typeface="Lucida Console" pitchFamily="49" charset="0"/>
                <a:ea typeface="Calibri"/>
                <a:cs typeface="Times New Roman"/>
              </a:rPr>
              <a:t>workflowId</a:t>
            </a:r>
            <a:r>
              <a:rPr lang="en-US" sz="1400" dirty="0" smtClean="0">
                <a:latin typeface="Lucida Console" pitchFamily="49" charset="0"/>
                <a:ea typeface="Calibri"/>
                <a:cs typeface="Times New Roman"/>
              </a:rPr>
              <a:t> = </a:t>
            </a:r>
            <a:r>
              <a:rPr lang="en-US" sz="1400" dirty="0" err="1" smtClean="0">
                <a:latin typeface="Lucida Console" pitchFamily="49" charset="0"/>
                <a:ea typeface="Calibri"/>
                <a:cs typeface="Times New Roman"/>
              </a:rPr>
              <a:t>Request.Params</a:t>
            </a:r>
            <a:r>
              <a:rPr lang="en-US" sz="1400" dirty="0" smtClean="0">
                <a:latin typeface="Lucida Console" pitchFamily="49" charset="0"/>
                <a:ea typeface="Calibri"/>
                <a:cs typeface="Times New Roman"/>
              </a:rPr>
              <a:t>[</a:t>
            </a:r>
            <a:r>
              <a:rPr lang="en-US" sz="1400" dirty="0" smtClean="0">
                <a:solidFill>
                  <a:srgbClr val="A31515"/>
                </a:solidFill>
                <a:latin typeface="Lucida Console" pitchFamily="49" charset="0"/>
                <a:ea typeface="Calibri"/>
                <a:cs typeface="Times New Roman"/>
              </a:rPr>
              <a:t>"</a:t>
            </a:r>
            <a:r>
              <a:rPr lang="en-US" sz="1400" dirty="0" err="1" smtClean="0">
                <a:solidFill>
                  <a:srgbClr val="A31515"/>
                </a:solidFill>
                <a:latin typeface="Lucida Console" pitchFamily="49" charset="0"/>
                <a:ea typeface="Calibri"/>
                <a:cs typeface="Times New Roman"/>
              </a:rPr>
              <a:t>WorkflowInstanceID</a:t>
            </a:r>
            <a:r>
              <a:rPr lang="en-US" sz="1400" dirty="0" smtClean="0">
                <a:solidFill>
                  <a:srgbClr val="A31515"/>
                </a:solidFill>
                <a:latin typeface="Lucida Console" pitchFamily="49" charset="0"/>
                <a:ea typeface="Calibri"/>
                <a:cs typeface="Times New Roman"/>
              </a:rPr>
              <a:t>"</a:t>
            </a:r>
            <a:r>
              <a:rPr lang="en-US" sz="1400" dirty="0" smtClean="0">
                <a:latin typeface="Lucida Console" pitchFamily="49" charset="0"/>
                <a:ea typeface="Calibri"/>
                <a:cs typeface="Times New Roman"/>
              </a:rPr>
              <a:t>];</a:t>
            </a:r>
          </a:p>
          <a:p>
            <a:pPr>
              <a:lnSpc>
                <a:spcPct val="115000"/>
              </a:lnSpc>
            </a:pPr>
            <a:r>
              <a:rPr lang="en-US" sz="1400" dirty="0" smtClean="0">
                <a:latin typeface="Lucida Console" pitchFamily="49" charset="0"/>
                <a:ea typeface="Calibri"/>
                <a:cs typeface="Times New Roman"/>
              </a:rPr>
              <a:t>    </a:t>
            </a:r>
            <a:r>
              <a:rPr lang="en-US" sz="1400" dirty="0" smtClean="0">
                <a:solidFill>
                  <a:srgbClr val="0000FF"/>
                </a:solidFill>
                <a:latin typeface="Lucida Console" pitchFamily="49" charset="0"/>
                <a:ea typeface="Calibri"/>
                <a:cs typeface="Times New Roman"/>
              </a:rPr>
              <a:t>string</a:t>
            </a:r>
            <a:r>
              <a:rPr lang="en-US" sz="1400" dirty="0" smtClean="0">
                <a:latin typeface="Lucida Console" pitchFamily="49" charset="0"/>
                <a:ea typeface="Calibri"/>
                <a:cs typeface="Times New Roman"/>
              </a:rPr>
              <a:t> </a:t>
            </a:r>
            <a:r>
              <a:rPr lang="en-US" sz="1400" dirty="0" err="1" smtClean="0">
                <a:latin typeface="Lucida Console" pitchFamily="49" charset="0"/>
                <a:ea typeface="Calibri"/>
                <a:cs typeface="Times New Roman"/>
              </a:rPr>
              <a:t>modificationId</a:t>
            </a:r>
            <a:r>
              <a:rPr lang="en-US" sz="1400" dirty="0" smtClean="0">
                <a:latin typeface="Lucida Console" pitchFamily="49" charset="0"/>
                <a:ea typeface="Calibri"/>
                <a:cs typeface="Times New Roman"/>
              </a:rPr>
              <a:t> = </a:t>
            </a:r>
            <a:r>
              <a:rPr lang="en-US" sz="1400" dirty="0" err="1" smtClean="0">
                <a:latin typeface="Lucida Console" pitchFamily="49" charset="0"/>
                <a:ea typeface="Calibri"/>
                <a:cs typeface="Times New Roman"/>
              </a:rPr>
              <a:t>Request.Params</a:t>
            </a:r>
            <a:r>
              <a:rPr lang="en-US" sz="1400" dirty="0" smtClean="0">
                <a:latin typeface="Lucida Console" pitchFamily="49" charset="0"/>
                <a:ea typeface="Calibri"/>
                <a:cs typeface="Times New Roman"/>
              </a:rPr>
              <a:t>[</a:t>
            </a:r>
            <a:r>
              <a:rPr lang="en-US" sz="1400" dirty="0" smtClean="0">
                <a:solidFill>
                  <a:srgbClr val="A31515"/>
                </a:solidFill>
                <a:latin typeface="Lucida Console" pitchFamily="49" charset="0"/>
                <a:ea typeface="Calibri"/>
                <a:cs typeface="Times New Roman"/>
              </a:rPr>
              <a:t>"</a:t>
            </a:r>
            <a:r>
              <a:rPr lang="en-US" sz="1400" dirty="0" err="1" smtClean="0">
                <a:solidFill>
                  <a:srgbClr val="A31515"/>
                </a:solidFill>
                <a:latin typeface="Lucida Console" pitchFamily="49" charset="0"/>
                <a:ea typeface="Calibri"/>
                <a:cs typeface="Times New Roman"/>
              </a:rPr>
              <a:t>ModificationID</a:t>
            </a:r>
            <a:r>
              <a:rPr lang="en-US" sz="1400" dirty="0" smtClean="0">
                <a:solidFill>
                  <a:srgbClr val="A31515"/>
                </a:solidFill>
                <a:latin typeface="Lucida Console" pitchFamily="49" charset="0"/>
                <a:ea typeface="Calibri"/>
                <a:cs typeface="Times New Roman"/>
              </a:rPr>
              <a:t>"</a:t>
            </a:r>
            <a:r>
              <a:rPr lang="en-US" sz="1400" dirty="0" smtClean="0">
                <a:latin typeface="Lucida Console" pitchFamily="49" charset="0"/>
                <a:ea typeface="Calibri"/>
                <a:cs typeface="Times New Roman"/>
              </a:rPr>
              <a:t>];</a:t>
            </a:r>
          </a:p>
          <a:p>
            <a:pPr>
              <a:lnSpc>
                <a:spcPct val="115000"/>
              </a:lnSpc>
            </a:pPr>
            <a:r>
              <a:rPr lang="en-US" sz="1400" dirty="0" smtClean="0">
                <a:latin typeface="Lucida Console" pitchFamily="49" charset="0"/>
                <a:ea typeface="Calibri"/>
                <a:cs typeface="Times New Roman"/>
              </a:rPr>
              <a:t> </a:t>
            </a:r>
          </a:p>
          <a:p>
            <a:pPr>
              <a:lnSpc>
                <a:spcPct val="115000"/>
              </a:lnSpc>
            </a:pPr>
            <a:r>
              <a:rPr lang="en-US" sz="1400" dirty="0" smtClean="0">
                <a:latin typeface="Lucida Console" pitchFamily="49" charset="0"/>
                <a:ea typeface="Calibri"/>
                <a:cs typeface="Times New Roman"/>
              </a:rPr>
              <a:t>    </a:t>
            </a:r>
            <a:r>
              <a:rPr lang="en-US" sz="1400" dirty="0" smtClean="0">
                <a:solidFill>
                  <a:srgbClr val="008000"/>
                </a:solidFill>
                <a:latin typeface="Lucida Console" pitchFamily="49" charset="0"/>
                <a:ea typeface="Calibri"/>
                <a:cs typeface="Times New Roman"/>
              </a:rPr>
              <a:t>// find the list, list item, workflow, and modification</a:t>
            </a:r>
            <a:endParaRPr lang="en-US" sz="1400" dirty="0" smtClean="0">
              <a:latin typeface="Lucida Console" pitchFamily="49" charset="0"/>
              <a:ea typeface="Calibri"/>
              <a:cs typeface="Times New Roman"/>
            </a:endParaRPr>
          </a:p>
          <a:p>
            <a:pPr>
              <a:lnSpc>
                <a:spcPct val="115000"/>
              </a:lnSpc>
            </a:pPr>
            <a:r>
              <a:rPr lang="en-US" sz="1400" dirty="0" smtClean="0">
                <a:latin typeface="Lucida Console" pitchFamily="49" charset="0"/>
                <a:ea typeface="Calibri"/>
                <a:cs typeface="Times New Roman"/>
              </a:rPr>
              <a:t>    _list = </a:t>
            </a:r>
            <a:r>
              <a:rPr lang="en-US" sz="1400" dirty="0" err="1" smtClean="0">
                <a:latin typeface="Lucida Console" pitchFamily="49" charset="0"/>
                <a:ea typeface="Calibri"/>
                <a:cs typeface="Times New Roman"/>
              </a:rPr>
              <a:t>Web.Lists</a:t>
            </a:r>
            <a:r>
              <a:rPr lang="en-US" sz="1400" dirty="0" smtClean="0">
                <a:latin typeface="Lucida Console" pitchFamily="49" charset="0"/>
                <a:ea typeface="Calibri"/>
                <a:cs typeface="Times New Roman"/>
              </a:rPr>
              <a:t>[</a:t>
            </a:r>
            <a:r>
              <a:rPr lang="en-US" sz="1400" dirty="0" smtClean="0">
                <a:solidFill>
                  <a:srgbClr val="0000FF"/>
                </a:solidFill>
                <a:latin typeface="Lucida Console" pitchFamily="49" charset="0"/>
                <a:ea typeface="Calibri"/>
                <a:cs typeface="Times New Roman"/>
              </a:rPr>
              <a:t>new</a:t>
            </a:r>
            <a:r>
              <a:rPr lang="en-US" sz="1400" dirty="0" smtClean="0">
                <a:latin typeface="Lucida Console" pitchFamily="49" charset="0"/>
                <a:ea typeface="Calibri"/>
                <a:cs typeface="Times New Roman"/>
              </a:rPr>
              <a:t> </a:t>
            </a:r>
            <a:r>
              <a:rPr lang="en-US" sz="1400" dirty="0" err="1" smtClean="0">
                <a:solidFill>
                  <a:srgbClr val="2B91AF"/>
                </a:solidFill>
                <a:latin typeface="Lucida Console" pitchFamily="49" charset="0"/>
                <a:ea typeface="Calibri"/>
                <a:cs typeface="Times New Roman"/>
              </a:rPr>
              <a:t>Guid</a:t>
            </a:r>
            <a:r>
              <a:rPr lang="en-US" sz="1400" dirty="0" smtClean="0">
                <a:latin typeface="Lucida Console" pitchFamily="49" charset="0"/>
                <a:ea typeface="Calibri"/>
                <a:cs typeface="Times New Roman"/>
              </a:rPr>
              <a:t>(</a:t>
            </a:r>
            <a:r>
              <a:rPr lang="en-US" sz="1400" dirty="0" err="1" smtClean="0">
                <a:latin typeface="Lucida Console" pitchFamily="49" charset="0"/>
                <a:ea typeface="Calibri"/>
                <a:cs typeface="Times New Roman"/>
              </a:rPr>
              <a:t>listId</a:t>
            </a:r>
            <a:r>
              <a:rPr lang="en-US" sz="1400" dirty="0" smtClean="0">
                <a:latin typeface="Lucida Console" pitchFamily="49" charset="0"/>
                <a:ea typeface="Calibri"/>
                <a:cs typeface="Times New Roman"/>
              </a:rPr>
              <a:t>)];</a:t>
            </a:r>
          </a:p>
          <a:p>
            <a:pPr>
              <a:lnSpc>
                <a:spcPct val="115000"/>
              </a:lnSpc>
            </a:pPr>
            <a:r>
              <a:rPr lang="en-US" sz="1400" dirty="0" smtClean="0">
                <a:latin typeface="Lucida Console" pitchFamily="49" charset="0"/>
                <a:ea typeface="Calibri"/>
                <a:cs typeface="Times New Roman"/>
              </a:rPr>
              <a:t>    _</a:t>
            </a:r>
            <a:r>
              <a:rPr lang="en-US" sz="1400" dirty="0" err="1" smtClean="0">
                <a:latin typeface="Lucida Console" pitchFamily="49" charset="0"/>
                <a:ea typeface="Calibri"/>
                <a:cs typeface="Times New Roman"/>
              </a:rPr>
              <a:t>listItem</a:t>
            </a:r>
            <a:r>
              <a:rPr lang="en-US" sz="1400" dirty="0" smtClean="0">
                <a:latin typeface="Lucida Console" pitchFamily="49" charset="0"/>
                <a:ea typeface="Calibri"/>
                <a:cs typeface="Times New Roman"/>
              </a:rPr>
              <a:t> = _</a:t>
            </a:r>
            <a:r>
              <a:rPr lang="en-US" sz="1400" dirty="0" err="1" smtClean="0">
                <a:latin typeface="Lucida Console" pitchFamily="49" charset="0"/>
                <a:ea typeface="Calibri"/>
                <a:cs typeface="Times New Roman"/>
              </a:rPr>
              <a:t>list.GetItemById</a:t>
            </a:r>
            <a:r>
              <a:rPr lang="en-US" sz="1400" dirty="0" smtClean="0">
                <a:latin typeface="Lucida Console" pitchFamily="49" charset="0"/>
                <a:ea typeface="Calibri"/>
                <a:cs typeface="Times New Roman"/>
              </a:rPr>
              <a:t>(</a:t>
            </a:r>
            <a:r>
              <a:rPr lang="en-US" sz="1400" dirty="0" smtClean="0">
                <a:solidFill>
                  <a:srgbClr val="2B91AF"/>
                </a:solidFill>
                <a:latin typeface="Lucida Console" pitchFamily="49" charset="0"/>
                <a:ea typeface="Calibri"/>
                <a:cs typeface="Times New Roman"/>
              </a:rPr>
              <a:t>Convert</a:t>
            </a:r>
            <a:r>
              <a:rPr lang="en-US" sz="1400" dirty="0" smtClean="0">
                <a:latin typeface="Lucida Console" pitchFamily="49" charset="0"/>
                <a:ea typeface="Calibri"/>
                <a:cs typeface="Times New Roman"/>
              </a:rPr>
              <a:t>.ToInt32(</a:t>
            </a:r>
            <a:r>
              <a:rPr lang="en-US" sz="1400" dirty="0" err="1" smtClean="0">
                <a:latin typeface="Lucida Console" pitchFamily="49" charset="0"/>
                <a:ea typeface="Calibri"/>
                <a:cs typeface="Times New Roman"/>
              </a:rPr>
              <a:t>listItemId</a:t>
            </a:r>
            <a:r>
              <a:rPr lang="en-US" sz="1400" dirty="0" smtClean="0">
                <a:latin typeface="Lucida Console" pitchFamily="49" charset="0"/>
                <a:ea typeface="Calibri"/>
                <a:cs typeface="Times New Roman"/>
              </a:rPr>
              <a:t>));</a:t>
            </a:r>
          </a:p>
          <a:p>
            <a:pPr>
              <a:lnSpc>
                <a:spcPct val="115000"/>
              </a:lnSpc>
            </a:pPr>
            <a:r>
              <a:rPr lang="en-US" sz="1400" dirty="0" smtClean="0">
                <a:latin typeface="Lucida Console" pitchFamily="49" charset="0"/>
                <a:ea typeface="Calibri"/>
                <a:cs typeface="Times New Roman"/>
              </a:rPr>
              <a:t>    _workflow = _</a:t>
            </a:r>
            <a:r>
              <a:rPr lang="en-US" sz="1400" dirty="0" err="1" smtClean="0">
                <a:latin typeface="Lucida Console" pitchFamily="49" charset="0"/>
                <a:ea typeface="Calibri"/>
                <a:cs typeface="Times New Roman"/>
              </a:rPr>
              <a:t>listItem.Workflows</a:t>
            </a:r>
            <a:r>
              <a:rPr lang="en-US" sz="1400" dirty="0" smtClean="0">
                <a:latin typeface="Lucida Console" pitchFamily="49" charset="0"/>
                <a:ea typeface="Calibri"/>
                <a:cs typeface="Times New Roman"/>
              </a:rPr>
              <a:t>[</a:t>
            </a:r>
            <a:r>
              <a:rPr lang="en-US" sz="1400" dirty="0" smtClean="0">
                <a:solidFill>
                  <a:srgbClr val="0000FF"/>
                </a:solidFill>
                <a:latin typeface="Lucida Console" pitchFamily="49" charset="0"/>
                <a:ea typeface="Calibri"/>
                <a:cs typeface="Times New Roman"/>
              </a:rPr>
              <a:t>new</a:t>
            </a:r>
            <a:r>
              <a:rPr lang="en-US" sz="1400" dirty="0" smtClean="0">
                <a:latin typeface="Lucida Console" pitchFamily="49" charset="0"/>
                <a:ea typeface="Calibri"/>
                <a:cs typeface="Times New Roman"/>
              </a:rPr>
              <a:t> </a:t>
            </a:r>
            <a:r>
              <a:rPr lang="en-US" sz="1400" dirty="0" err="1" smtClean="0">
                <a:solidFill>
                  <a:srgbClr val="2B91AF"/>
                </a:solidFill>
                <a:latin typeface="Lucida Console" pitchFamily="49" charset="0"/>
                <a:ea typeface="Calibri"/>
                <a:cs typeface="Times New Roman"/>
              </a:rPr>
              <a:t>Guid</a:t>
            </a:r>
            <a:r>
              <a:rPr lang="en-US" sz="1400" dirty="0" smtClean="0">
                <a:latin typeface="Lucida Console" pitchFamily="49" charset="0"/>
                <a:ea typeface="Calibri"/>
                <a:cs typeface="Times New Roman"/>
              </a:rPr>
              <a:t>(</a:t>
            </a:r>
            <a:r>
              <a:rPr lang="en-US" sz="1400" dirty="0" err="1" smtClean="0">
                <a:latin typeface="Lucida Console" pitchFamily="49" charset="0"/>
                <a:ea typeface="Calibri"/>
                <a:cs typeface="Times New Roman"/>
              </a:rPr>
              <a:t>workflowId</a:t>
            </a:r>
            <a:r>
              <a:rPr lang="en-US" sz="1400" dirty="0" smtClean="0">
                <a:latin typeface="Lucida Console" pitchFamily="49" charset="0"/>
                <a:ea typeface="Calibri"/>
                <a:cs typeface="Times New Roman"/>
              </a:rPr>
              <a:t>)];</a:t>
            </a:r>
          </a:p>
          <a:p>
            <a:pPr>
              <a:lnSpc>
                <a:spcPct val="115000"/>
              </a:lnSpc>
              <a:spcAft>
                <a:spcPts val="1000"/>
              </a:spcAft>
            </a:pPr>
            <a:r>
              <a:rPr lang="en-US" sz="1400" dirty="0" smtClean="0">
                <a:latin typeface="Lucida Console" pitchFamily="49" charset="0"/>
                <a:ea typeface="Calibri"/>
                <a:cs typeface="Times New Roman"/>
              </a:rPr>
              <a:t>    _modification = _</a:t>
            </a:r>
            <a:r>
              <a:rPr lang="en-US" sz="1400" dirty="0" err="1" smtClean="0">
                <a:latin typeface="Lucida Console" pitchFamily="49" charset="0"/>
                <a:ea typeface="Calibri"/>
                <a:cs typeface="Times New Roman"/>
              </a:rPr>
              <a:t>workflow.Modifications</a:t>
            </a:r>
            <a:r>
              <a:rPr lang="en-US" sz="1400" dirty="0" smtClean="0">
                <a:latin typeface="Lucida Console" pitchFamily="49" charset="0"/>
                <a:ea typeface="Calibri"/>
                <a:cs typeface="Times New Roman"/>
              </a:rPr>
              <a:t>[</a:t>
            </a:r>
            <a:r>
              <a:rPr lang="en-US" sz="1400" dirty="0" smtClean="0">
                <a:solidFill>
                  <a:srgbClr val="0000FF"/>
                </a:solidFill>
                <a:latin typeface="Lucida Console" pitchFamily="49" charset="0"/>
                <a:ea typeface="Calibri"/>
                <a:cs typeface="Times New Roman"/>
              </a:rPr>
              <a:t>new</a:t>
            </a:r>
            <a:r>
              <a:rPr lang="en-US" sz="1400" dirty="0" smtClean="0">
                <a:latin typeface="Lucida Console" pitchFamily="49" charset="0"/>
                <a:ea typeface="Calibri"/>
                <a:cs typeface="Times New Roman"/>
              </a:rPr>
              <a:t> </a:t>
            </a:r>
            <a:r>
              <a:rPr lang="en-US" sz="1400" dirty="0" err="1" smtClean="0">
                <a:solidFill>
                  <a:srgbClr val="2B91AF"/>
                </a:solidFill>
                <a:latin typeface="Lucida Console" pitchFamily="49" charset="0"/>
                <a:ea typeface="Calibri"/>
                <a:cs typeface="Times New Roman"/>
              </a:rPr>
              <a:t>Guid</a:t>
            </a:r>
            <a:r>
              <a:rPr lang="en-US" sz="1400" dirty="0" smtClean="0">
                <a:latin typeface="Lucida Console" pitchFamily="49" charset="0"/>
                <a:ea typeface="Calibri"/>
                <a:cs typeface="Times New Roman"/>
              </a:rPr>
              <a:t>(</a:t>
            </a:r>
            <a:r>
              <a:rPr lang="en-US" sz="1400" dirty="0" err="1" smtClean="0">
                <a:latin typeface="Lucida Console" pitchFamily="49" charset="0"/>
                <a:ea typeface="Calibri"/>
                <a:cs typeface="Times New Roman"/>
              </a:rPr>
              <a:t>modificationId</a:t>
            </a:r>
            <a:r>
              <a:rPr lang="en-US" sz="1400" dirty="0" smtClean="0">
                <a:latin typeface="Lucida Console" pitchFamily="49" charset="0"/>
                <a:ea typeface="Calibri"/>
                <a:cs typeface="Times New Roman"/>
              </a:rPr>
              <a:t>)];</a:t>
            </a:r>
            <a:endParaRPr lang="en-US" sz="1400" dirty="0">
              <a:latin typeface="Lucida Console" pitchFamily="49" charset="0"/>
              <a:ea typeface="Calibri"/>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the UI</a:t>
            </a:r>
            <a:endParaRPr lang="en-US" dirty="0"/>
          </a:p>
        </p:txBody>
      </p:sp>
      <p:sp>
        <p:nvSpPr>
          <p:cNvPr id="3" name="Content Placeholder 2"/>
          <p:cNvSpPr>
            <a:spLocks noGrp="1"/>
          </p:cNvSpPr>
          <p:nvPr>
            <p:ph idx="1"/>
          </p:nvPr>
        </p:nvSpPr>
        <p:spPr>
          <a:xfrm>
            <a:off x="381000" y="1447800"/>
            <a:ext cx="8382000" cy="1905000"/>
          </a:xfrm>
        </p:spPr>
        <p:txBody>
          <a:bodyPr>
            <a:normAutofit/>
          </a:bodyPr>
          <a:lstStyle/>
          <a:p>
            <a:r>
              <a:rPr lang="en-US" dirty="0" smtClean="0"/>
              <a:t>The</a:t>
            </a:r>
            <a:r>
              <a:rPr lang="en-US" baseline="0" dirty="0" smtClean="0"/>
              <a:t> initial page load is not caused by a </a:t>
            </a:r>
            <a:r>
              <a:rPr lang="en-US" baseline="0" dirty="0" err="1" smtClean="0"/>
              <a:t>postback</a:t>
            </a:r>
            <a:endParaRPr lang="en-US" baseline="0" dirty="0" smtClean="0"/>
          </a:p>
          <a:p>
            <a:pPr lvl="1"/>
            <a:r>
              <a:rPr lang="en-US" dirty="0" smtClean="0"/>
              <a:t>Override </a:t>
            </a:r>
            <a:r>
              <a:rPr lang="en-US" dirty="0" err="1" smtClean="0"/>
              <a:t>OnLoad</a:t>
            </a:r>
            <a:r>
              <a:rPr lang="en-US" dirty="0" smtClean="0"/>
              <a:t> event and load when !</a:t>
            </a:r>
            <a:r>
              <a:rPr lang="en-US" dirty="0" err="1" smtClean="0"/>
              <a:t>IsPostBack</a:t>
            </a:r>
            <a:endParaRPr lang="en-US" dirty="0" smtClean="0"/>
          </a:p>
          <a:p>
            <a:pPr lvl="1"/>
            <a:r>
              <a:rPr lang="en-US" dirty="0" smtClean="0"/>
              <a:t>Use </a:t>
            </a:r>
            <a:r>
              <a:rPr lang="en-US" dirty="0" err="1" smtClean="0"/>
              <a:t>SPWorkflowModification.ContextData</a:t>
            </a:r>
            <a:r>
              <a:rPr lang="en-US" dirty="0" smtClean="0"/>
              <a:t> to load UI</a:t>
            </a:r>
          </a:p>
          <a:p>
            <a:pPr lvl="2"/>
            <a:r>
              <a:rPr lang="en-US" dirty="0" smtClean="0"/>
              <a:t>Often </a:t>
            </a:r>
            <a:r>
              <a:rPr lang="en-US" dirty="0" err="1" smtClean="0"/>
              <a:t>ContextData</a:t>
            </a:r>
            <a:r>
              <a:rPr lang="en-US" dirty="0" smtClean="0"/>
              <a:t> is XML created by </a:t>
            </a:r>
            <a:r>
              <a:rPr lang="en-US" dirty="0" err="1" smtClean="0"/>
              <a:t>XmlSerializer</a:t>
            </a:r>
            <a:endParaRPr lang="en-US" dirty="0" smtClean="0"/>
          </a:p>
        </p:txBody>
      </p:sp>
      <p:sp>
        <p:nvSpPr>
          <p:cNvPr id="17409" name="Rectangle 1"/>
          <p:cNvSpPr>
            <a:spLocks noChangeArrowheads="1"/>
          </p:cNvSpPr>
          <p:nvPr/>
        </p:nvSpPr>
        <p:spPr bwMode="auto">
          <a:xfrm>
            <a:off x="304800" y="3276600"/>
            <a:ext cx="8534400" cy="3431709"/>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protected</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override</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void</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OnLoad</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4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EventArgs</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e)</a:t>
            </a:r>
            <a:endParaRPr kumimoji="0" lang="en-US" sz="14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Lucida Console" pitchFamily="49" charset="0"/>
            </a:endParaRPr>
          </a:p>
          <a:p>
            <a:pPr>
              <a:lnSpc>
                <a:spcPct val="115000"/>
              </a:lnSpc>
            </a:pPr>
            <a:r>
              <a:rPr lang="en-US" sz="1400" dirty="0" smtClean="0">
                <a:latin typeface="Lucida Console" pitchFamily="49" charset="0"/>
                <a:ea typeface="Calibri"/>
                <a:cs typeface="Times New Roman"/>
              </a:rPr>
              <a:t>    </a:t>
            </a:r>
            <a:r>
              <a:rPr lang="en-US" sz="1400" dirty="0" smtClean="0">
                <a:solidFill>
                  <a:srgbClr val="008000"/>
                </a:solidFill>
                <a:latin typeface="Lucida Console" pitchFamily="49" charset="0"/>
                <a:ea typeface="Calibri"/>
                <a:cs typeface="Times New Roman"/>
              </a:rPr>
              <a:t>// populate the controls</a:t>
            </a:r>
            <a:endParaRPr lang="en-US" sz="1400" dirty="0" smtClean="0">
              <a:latin typeface="Lucida Console" pitchFamily="49" charset="0"/>
              <a:ea typeface="Calibri"/>
              <a:cs typeface="Times New Roman"/>
            </a:endParaRPr>
          </a:p>
          <a:p>
            <a:pPr>
              <a:lnSpc>
                <a:spcPct val="115000"/>
              </a:lnSpc>
            </a:pPr>
            <a:r>
              <a:rPr lang="en-US" sz="1400" dirty="0" smtClean="0">
                <a:latin typeface="Lucida Console" pitchFamily="49" charset="0"/>
                <a:ea typeface="Calibri"/>
                <a:cs typeface="Times New Roman"/>
              </a:rPr>
              <a:t>    </a:t>
            </a:r>
            <a:r>
              <a:rPr lang="en-US" sz="1400" dirty="0" smtClean="0">
                <a:solidFill>
                  <a:srgbClr val="0000FF"/>
                </a:solidFill>
                <a:latin typeface="Lucida Console" pitchFamily="49" charset="0"/>
                <a:ea typeface="Calibri"/>
                <a:cs typeface="Times New Roman"/>
              </a:rPr>
              <a:t>if</a:t>
            </a:r>
            <a:r>
              <a:rPr lang="en-US" sz="1400" dirty="0" smtClean="0">
                <a:latin typeface="Lucida Console" pitchFamily="49" charset="0"/>
                <a:ea typeface="Calibri"/>
                <a:cs typeface="Times New Roman"/>
              </a:rPr>
              <a:t> (!</a:t>
            </a:r>
            <a:r>
              <a:rPr lang="en-US" sz="1400" dirty="0" err="1" smtClean="0">
                <a:latin typeface="Lucida Console" pitchFamily="49" charset="0"/>
                <a:ea typeface="Calibri"/>
                <a:cs typeface="Times New Roman"/>
              </a:rPr>
              <a:t>IsPostBack</a:t>
            </a:r>
            <a:r>
              <a:rPr lang="en-US" sz="1400" dirty="0" smtClean="0">
                <a:latin typeface="Lucida Console" pitchFamily="49" charset="0"/>
                <a:ea typeface="Calibri"/>
                <a:cs typeface="Times New Roman"/>
              </a:rPr>
              <a:t>)</a:t>
            </a:r>
          </a:p>
          <a:p>
            <a:pPr>
              <a:lnSpc>
                <a:spcPct val="115000"/>
              </a:lnSpc>
            </a:pPr>
            <a:r>
              <a:rPr lang="en-US" sz="1400" dirty="0" smtClean="0">
                <a:latin typeface="Lucida Console" pitchFamily="49" charset="0"/>
                <a:ea typeface="Calibri"/>
                <a:cs typeface="Times New Roman"/>
              </a:rPr>
              <a:t>    {</a:t>
            </a:r>
          </a:p>
          <a:p>
            <a:pPr>
              <a:lnSpc>
                <a:spcPct val="115000"/>
              </a:lnSpc>
            </a:pPr>
            <a:r>
              <a:rPr lang="en-US" sz="1400" dirty="0" smtClean="0">
                <a:latin typeface="Lucida Console" pitchFamily="49" charset="0"/>
                <a:ea typeface="Calibri"/>
                <a:cs typeface="Times New Roman"/>
              </a:rPr>
              <a:t>        </a:t>
            </a:r>
            <a:r>
              <a:rPr lang="en-US" sz="1400" dirty="0" smtClean="0">
                <a:solidFill>
                  <a:srgbClr val="008000"/>
                </a:solidFill>
                <a:latin typeface="Lucida Console" pitchFamily="49" charset="0"/>
                <a:ea typeface="Calibri"/>
                <a:cs typeface="Times New Roman"/>
              </a:rPr>
              <a:t>// </a:t>
            </a:r>
            <a:r>
              <a:rPr lang="en-US" sz="1400" dirty="0" err="1" smtClean="0">
                <a:solidFill>
                  <a:srgbClr val="008000"/>
                </a:solidFill>
                <a:latin typeface="Lucida Console" pitchFamily="49" charset="0"/>
                <a:ea typeface="Calibri"/>
                <a:cs typeface="Times New Roman"/>
              </a:rPr>
              <a:t>deserialize</a:t>
            </a:r>
            <a:r>
              <a:rPr lang="en-US" sz="1400" dirty="0" smtClean="0">
                <a:solidFill>
                  <a:srgbClr val="008000"/>
                </a:solidFill>
                <a:latin typeface="Lucida Console" pitchFamily="49" charset="0"/>
                <a:ea typeface="Calibri"/>
                <a:cs typeface="Times New Roman"/>
              </a:rPr>
              <a:t> the association data</a:t>
            </a:r>
            <a:endParaRPr lang="en-US" sz="1400" dirty="0" smtClean="0">
              <a:latin typeface="Lucida Console" pitchFamily="49" charset="0"/>
              <a:ea typeface="Calibri"/>
              <a:cs typeface="Times New Roman"/>
            </a:endParaRPr>
          </a:p>
          <a:p>
            <a:pPr>
              <a:lnSpc>
                <a:spcPct val="115000"/>
              </a:lnSpc>
            </a:pPr>
            <a:r>
              <a:rPr lang="en-US" sz="1400" dirty="0" smtClean="0">
                <a:latin typeface="Lucida Console" pitchFamily="49" charset="0"/>
                <a:ea typeface="Calibri"/>
                <a:cs typeface="Times New Roman"/>
              </a:rPr>
              <a:t>        </a:t>
            </a:r>
            <a:r>
              <a:rPr lang="en-US" sz="1400" dirty="0" err="1" smtClean="0">
                <a:solidFill>
                  <a:srgbClr val="2B91AF"/>
                </a:solidFill>
                <a:latin typeface="Lucida Console" pitchFamily="49" charset="0"/>
                <a:ea typeface="Calibri"/>
                <a:cs typeface="Times New Roman"/>
              </a:rPr>
              <a:t>ModificationData</a:t>
            </a:r>
            <a:r>
              <a:rPr lang="en-US" sz="1400" dirty="0" smtClean="0">
                <a:latin typeface="Lucida Console" pitchFamily="49" charset="0"/>
                <a:ea typeface="Calibri"/>
                <a:cs typeface="Times New Roman"/>
              </a:rPr>
              <a:t> </a:t>
            </a:r>
            <a:r>
              <a:rPr lang="en-US" sz="1400" dirty="0" err="1" smtClean="0">
                <a:latin typeface="Lucida Console" pitchFamily="49" charset="0"/>
                <a:ea typeface="Calibri"/>
                <a:cs typeface="Times New Roman"/>
              </a:rPr>
              <a:t>modData</a:t>
            </a:r>
            <a:r>
              <a:rPr lang="en-US" sz="1400" dirty="0" smtClean="0">
                <a:latin typeface="Lucida Console" pitchFamily="49" charset="0"/>
                <a:ea typeface="Calibri"/>
                <a:cs typeface="Times New Roman"/>
              </a:rPr>
              <a:t> =    </a:t>
            </a:r>
          </a:p>
          <a:p>
            <a:pPr>
              <a:lnSpc>
                <a:spcPct val="115000"/>
              </a:lnSpc>
            </a:pPr>
            <a:r>
              <a:rPr lang="en-US" sz="1400" dirty="0" smtClean="0">
                <a:solidFill>
                  <a:srgbClr val="2B91AF"/>
                </a:solidFill>
                <a:latin typeface="Lucida Console" pitchFamily="49" charset="0"/>
                <a:ea typeface="Calibri"/>
                <a:cs typeface="Times New Roman"/>
              </a:rPr>
              <a:t>            </a:t>
            </a:r>
            <a:r>
              <a:rPr lang="en-US" sz="1400" dirty="0" err="1" smtClean="0">
                <a:solidFill>
                  <a:srgbClr val="2B91AF"/>
                </a:solidFill>
                <a:latin typeface="Lucida Console" pitchFamily="49" charset="0"/>
                <a:ea typeface="Calibri"/>
                <a:cs typeface="Times New Roman"/>
              </a:rPr>
              <a:t>ModificationData</a:t>
            </a:r>
            <a:r>
              <a:rPr lang="en-US" sz="1400" dirty="0" err="1" smtClean="0">
                <a:latin typeface="Lucida Console" pitchFamily="49" charset="0"/>
                <a:ea typeface="Calibri"/>
                <a:cs typeface="Times New Roman"/>
              </a:rPr>
              <a:t>.Deserialize</a:t>
            </a:r>
            <a:r>
              <a:rPr lang="en-US" sz="1400" dirty="0" smtClean="0">
                <a:latin typeface="Lucida Console" pitchFamily="49" charset="0"/>
                <a:ea typeface="Calibri"/>
                <a:cs typeface="Times New Roman"/>
              </a:rPr>
              <a:t>(_</a:t>
            </a:r>
            <a:r>
              <a:rPr lang="en-US" sz="1400" dirty="0" err="1" smtClean="0">
                <a:latin typeface="Lucida Console" pitchFamily="49" charset="0"/>
                <a:ea typeface="Calibri"/>
                <a:cs typeface="Times New Roman"/>
              </a:rPr>
              <a:t>modification.ContextData</a:t>
            </a:r>
            <a:r>
              <a:rPr lang="en-US" sz="1400" dirty="0" smtClean="0">
                <a:latin typeface="Lucida Console" pitchFamily="49" charset="0"/>
                <a:ea typeface="Calibri"/>
                <a:cs typeface="Times New Roman"/>
              </a:rPr>
              <a:t>);</a:t>
            </a:r>
          </a:p>
          <a:p>
            <a:pPr>
              <a:lnSpc>
                <a:spcPct val="115000"/>
              </a:lnSpc>
            </a:pPr>
            <a:r>
              <a:rPr lang="en-US" sz="1400" dirty="0" smtClean="0">
                <a:latin typeface="Lucida Console" pitchFamily="49" charset="0"/>
                <a:ea typeface="Calibri"/>
                <a:cs typeface="Times New Roman"/>
              </a:rPr>
              <a:t> </a:t>
            </a:r>
          </a:p>
          <a:p>
            <a:pPr>
              <a:lnSpc>
                <a:spcPct val="115000"/>
              </a:lnSpc>
            </a:pPr>
            <a:r>
              <a:rPr lang="en-US" sz="1400" dirty="0" smtClean="0">
                <a:latin typeface="Lucida Console" pitchFamily="49" charset="0"/>
                <a:ea typeface="Calibri"/>
                <a:cs typeface="Times New Roman"/>
              </a:rPr>
              <a:t>        </a:t>
            </a:r>
            <a:r>
              <a:rPr lang="en-US" sz="1400" dirty="0" smtClean="0">
                <a:solidFill>
                  <a:srgbClr val="008000"/>
                </a:solidFill>
                <a:latin typeface="Lucida Console" pitchFamily="49" charset="0"/>
                <a:ea typeface="Calibri"/>
                <a:cs typeface="Times New Roman"/>
              </a:rPr>
              <a:t>// bind the controls to the association data</a:t>
            </a:r>
            <a:endParaRPr lang="en-US" sz="1400" dirty="0" smtClean="0">
              <a:latin typeface="Lucida Console" pitchFamily="49" charset="0"/>
              <a:ea typeface="Calibri"/>
              <a:cs typeface="Times New Roman"/>
            </a:endParaRPr>
          </a:p>
          <a:p>
            <a:pPr>
              <a:lnSpc>
                <a:spcPct val="115000"/>
              </a:lnSpc>
            </a:pPr>
            <a:r>
              <a:rPr lang="en-US" sz="1400" dirty="0" smtClean="0">
                <a:latin typeface="Lucida Console" pitchFamily="49" charset="0"/>
                <a:ea typeface="Calibri"/>
                <a:cs typeface="Times New Roman"/>
              </a:rPr>
              <a:t>        </a:t>
            </a:r>
            <a:r>
              <a:rPr lang="en-US" sz="1400" dirty="0" err="1" smtClean="0">
                <a:latin typeface="Lucida Console" pitchFamily="49" charset="0"/>
                <a:ea typeface="Calibri"/>
                <a:cs typeface="Times New Roman"/>
              </a:rPr>
              <a:t>txtCustomData.Text</a:t>
            </a:r>
            <a:r>
              <a:rPr lang="en-US" sz="1400" dirty="0" smtClean="0">
                <a:latin typeface="Lucida Console" pitchFamily="49" charset="0"/>
                <a:ea typeface="Calibri"/>
                <a:cs typeface="Times New Roman"/>
              </a:rPr>
              <a:t> = </a:t>
            </a:r>
            <a:r>
              <a:rPr lang="en-US" sz="1400" dirty="0" err="1" smtClean="0">
                <a:latin typeface="Lucida Console" pitchFamily="49" charset="0"/>
                <a:ea typeface="Calibri"/>
                <a:cs typeface="Times New Roman"/>
              </a:rPr>
              <a:t>modData.CustomData</a:t>
            </a:r>
            <a:r>
              <a:rPr lang="en-US" sz="1400" dirty="0" smtClean="0">
                <a:latin typeface="Lucida Console" pitchFamily="49" charset="0"/>
                <a:ea typeface="Calibri"/>
                <a:cs typeface="Times New Roman"/>
              </a:rPr>
              <a:t>;</a:t>
            </a:r>
          </a:p>
          <a:p>
            <a:pPr>
              <a:lnSpc>
                <a:spcPct val="115000"/>
              </a:lnSpc>
              <a:spcAft>
                <a:spcPts val="1000"/>
              </a:spcAft>
            </a:pPr>
            <a:r>
              <a:rPr lang="en-US" sz="1400" dirty="0" smtClean="0">
                <a:latin typeface="Lucida Console" pitchFamily="49" charset="0"/>
                <a:ea typeface="Calibri"/>
                <a:cs typeface="Times New Roman"/>
              </a:rPr>
              <a:t>    }</a:t>
            </a:r>
            <a:endParaRPr kumimoji="0" lang="en-US" sz="1400" b="0" i="0" u="none" strike="noStrike" cap="none" normalizeH="0" baseline="0" dirty="0" smtClean="0">
              <a:ln>
                <a:noFill/>
              </a:ln>
              <a:solidFill>
                <a:schemeClr val="tx1"/>
              </a:solidFill>
              <a:effectLst/>
              <a:latin typeface="Lucida Console"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Button Events</a:t>
            </a:r>
            <a:endParaRPr lang="en-US" dirty="0"/>
          </a:p>
        </p:txBody>
      </p:sp>
      <p:sp>
        <p:nvSpPr>
          <p:cNvPr id="3" name="Content Placeholder 2"/>
          <p:cNvSpPr>
            <a:spLocks noGrp="1"/>
          </p:cNvSpPr>
          <p:nvPr>
            <p:ph idx="1"/>
          </p:nvPr>
        </p:nvSpPr>
        <p:spPr/>
        <p:txBody>
          <a:bodyPr/>
          <a:lstStyle/>
          <a:p>
            <a:r>
              <a:rPr lang="en-US" dirty="0" smtClean="0"/>
              <a:t>The user can click OK or Cancel to submit form</a:t>
            </a:r>
          </a:p>
          <a:p>
            <a:pPr lvl="1"/>
            <a:r>
              <a:rPr lang="en-US" dirty="0" smtClean="0"/>
              <a:t>OK applies modifications to workflow</a:t>
            </a:r>
          </a:p>
          <a:p>
            <a:pPr lvl="1"/>
            <a:r>
              <a:rPr lang="en-US" dirty="0" smtClean="0"/>
              <a:t>Cancel causes no modifications to be made</a:t>
            </a:r>
          </a:p>
          <a:p>
            <a:pPr lvl="1"/>
            <a:r>
              <a:rPr lang="en-US" dirty="0" smtClean="0"/>
              <a:t>Both end up redirecting back to the list’s default view</a:t>
            </a:r>
          </a:p>
        </p:txBody>
      </p:sp>
      <p:sp>
        <p:nvSpPr>
          <p:cNvPr id="5" name="Down Arrow 4"/>
          <p:cNvSpPr/>
          <p:nvPr/>
        </p:nvSpPr>
        <p:spPr>
          <a:xfrm rot="18896585">
            <a:off x="4377778" y="4529963"/>
            <a:ext cx="381000" cy="6858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40961" name="Picture 1"/>
          <p:cNvPicPr>
            <a:picLocks noChangeAspect="1" noChangeArrowheads="1"/>
          </p:cNvPicPr>
          <p:nvPr/>
        </p:nvPicPr>
        <p:blipFill>
          <a:blip r:embed="rId2" cstate="print"/>
          <a:srcRect/>
          <a:stretch>
            <a:fillRect/>
          </a:stretch>
        </p:blipFill>
        <p:spPr bwMode="auto">
          <a:xfrm>
            <a:off x="5105400" y="4648200"/>
            <a:ext cx="3516923" cy="1905000"/>
          </a:xfrm>
          <a:prstGeom prst="rect">
            <a:avLst/>
          </a:prstGeom>
          <a:noFill/>
          <a:ln w="9525">
            <a:noFill/>
            <a:miter lim="800000"/>
            <a:headEnd/>
            <a:tailEnd/>
          </a:ln>
          <a:effectLst/>
        </p:spPr>
      </p:pic>
      <p:pic>
        <p:nvPicPr>
          <p:cNvPr id="7" name="Picture 1"/>
          <p:cNvPicPr>
            <a:picLocks noChangeAspect="1" noChangeArrowheads="1"/>
          </p:cNvPicPr>
          <p:nvPr/>
        </p:nvPicPr>
        <p:blipFill>
          <a:blip r:embed="rId3" cstate="print"/>
          <a:srcRect/>
          <a:stretch>
            <a:fillRect/>
          </a:stretch>
        </p:blipFill>
        <p:spPr bwMode="auto">
          <a:xfrm>
            <a:off x="685800" y="3429000"/>
            <a:ext cx="3185742" cy="190298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a:t>
            </a:r>
            <a:r>
              <a:rPr lang="en-US" baseline="0" dirty="0" smtClean="0"/>
              <a:t> OK Button Click</a:t>
            </a:r>
            <a:endParaRPr lang="en-US" dirty="0"/>
          </a:p>
        </p:txBody>
      </p:sp>
      <p:sp>
        <p:nvSpPr>
          <p:cNvPr id="3" name="Content Placeholder 2"/>
          <p:cNvSpPr>
            <a:spLocks noGrp="1"/>
          </p:cNvSpPr>
          <p:nvPr>
            <p:ph idx="1"/>
          </p:nvPr>
        </p:nvSpPr>
        <p:spPr>
          <a:xfrm>
            <a:off x="381000" y="1447800"/>
            <a:ext cx="8382000" cy="2057400"/>
          </a:xfrm>
        </p:spPr>
        <p:txBody>
          <a:bodyPr>
            <a:normAutofit/>
          </a:bodyPr>
          <a:lstStyle/>
          <a:p>
            <a:r>
              <a:rPr lang="en-US" dirty="0" smtClean="0"/>
              <a:t>Changes applied using </a:t>
            </a:r>
            <a:r>
              <a:rPr lang="en-US" dirty="0" err="1" smtClean="0"/>
              <a:t>ModifyWorkflow</a:t>
            </a:r>
            <a:r>
              <a:rPr lang="en-US" dirty="0" smtClean="0"/>
              <a:t> method</a:t>
            </a:r>
          </a:p>
          <a:p>
            <a:pPr lvl="1"/>
            <a:r>
              <a:rPr lang="en-US" dirty="0" smtClean="0"/>
              <a:t>Modification data gathered from UI and serialized</a:t>
            </a:r>
          </a:p>
          <a:p>
            <a:pPr lvl="1"/>
            <a:r>
              <a:rPr lang="en-US" dirty="0" smtClean="0"/>
              <a:t>Workflow is modified using the site’s workflow manager</a:t>
            </a:r>
          </a:p>
          <a:p>
            <a:pPr lvl="2"/>
            <a:r>
              <a:rPr lang="en-US" dirty="0" smtClean="0"/>
              <a:t>Requires </a:t>
            </a:r>
            <a:r>
              <a:rPr lang="en-US" dirty="0" err="1" smtClean="0"/>
              <a:t>SPWorkflow</a:t>
            </a:r>
            <a:r>
              <a:rPr lang="en-US" dirty="0" smtClean="0"/>
              <a:t> and </a:t>
            </a:r>
            <a:r>
              <a:rPr lang="en-US" dirty="0" err="1" smtClean="0"/>
              <a:t>SPWorkflowModification</a:t>
            </a:r>
            <a:endParaRPr lang="en-US" dirty="0"/>
          </a:p>
        </p:txBody>
      </p:sp>
      <p:sp>
        <p:nvSpPr>
          <p:cNvPr id="37889" name="Rectangle 1"/>
          <p:cNvSpPr>
            <a:spLocks noChangeArrowheads="1"/>
          </p:cNvSpPr>
          <p:nvPr/>
        </p:nvSpPr>
        <p:spPr bwMode="auto">
          <a:xfrm>
            <a:off x="685800" y="3657600"/>
            <a:ext cx="7848600" cy="2529923"/>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protected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void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Start_Click</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object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sender,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EventArgs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e)</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a:lnSpc>
                <a:spcPct val="115000"/>
              </a:lnSpc>
            </a:pPr>
            <a:r>
              <a:rPr lang="en-US" sz="1600" dirty="0" smtClean="0">
                <a:latin typeface="Courier New"/>
                <a:ea typeface="Calibri"/>
                <a:cs typeface="Times New Roman"/>
              </a:rPr>
              <a:t>    </a:t>
            </a:r>
            <a:r>
              <a:rPr lang="en-US" sz="1600" dirty="0" smtClean="0">
                <a:solidFill>
                  <a:srgbClr val="008000"/>
                </a:solidFill>
                <a:latin typeface="Lucida Console" pitchFamily="49" charset="0"/>
                <a:ea typeface="Calibri"/>
                <a:cs typeface="Times New Roman"/>
              </a:rPr>
              <a:t>// populate the modification data using the UI</a:t>
            </a:r>
            <a:endParaRPr lang="en-US" sz="1600" dirty="0" smtClean="0">
              <a:latin typeface="Lucida Console" pitchFamily="49" charset="0"/>
              <a:ea typeface="Calibri"/>
              <a:cs typeface="Times New Roman"/>
            </a:endParaRPr>
          </a:p>
          <a:p>
            <a:pPr>
              <a:lnSpc>
                <a:spcPct val="115000"/>
              </a:lnSpc>
            </a:pPr>
            <a:r>
              <a:rPr lang="en-US" sz="1600" dirty="0" smtClean="0">
                <a:latin typeface="Lucida Console" pitchFamily="49" charset="0"/>
                <a:ea typeface="Calibri"/>
                <a:cs typeface="Times New Roman"/>
              </a:rPr>
              <a:t>    </a:t>
            </a:r>
            <a:r>
              <a:rPr lang="en-US" sz="1600" dirty="0" err="1" smtClean="0">
                <a:solidFill>
                  <a:srgbClr val="2B91AF"/>
                </a:solidFill>
                <a:latin typeface="Lucida Console" pitchFamily="49" charset="0"/>
                <a:ea typeface="Calibri"/>
                <a:cs typeface="Times New Roman"/>
              </a:rPr>
              <a:t>ModificationData</a:t>
            </a:r>
            <a:r>
              <a:rPr lang="en-US" sz="1600" dirty="0" smtClean="0">
                <a:latin typeface="Lucida Console" pitchFamily="49" charset="0"/>
                <a:ea typeface="Calibri"/>
                <a:cs typeface="Times New Roman"/>
              </a:rPr>
              <a:t> </a:t>
            </a:r>
            <a:r>
              <a:rPr lang="en-US" sz="1600" dirty="0" err="1" smtClean="0">
                <a:latin typeface="Lucida Console" pitchFamily="49" charset="0"/>
                <a:ea typeface="Calibri"/>
                <a:cs typeface="Times New Roman"/>
              </a:rPr>
              <a:t>modData</a:t>
            </a:r>
            <a:r>
              <a:rPr lang="en-US" sz="1600" dirty="0" smtClean="0">
                <a:latin typeface="Lucida Console" pitchFamily="49" charset="0"/>
                <a:ea typeface="Calibri"/>
                <a:cs typeface="Times New Roman"/>
              </a:rPr>
              <a:t> = </a:t>
            </a:r>
            <a:r>
              <a:rPr lang="en-US" sz="1600" dirty="0" smtClean="0">
                <a:solidFill>
                  <a:srgbClr val="0000FF"/>
                </a:solidFill>
                <a:latin typeface="Lucida Console" pitchFamily="49" charset="0"/>
                <a:ea typeface="Calibri"/>
                <a:cs typeface="Times New Roman"/>
              </a:rPr>
              <a:t>new</a:t>
            </a:r>
            <a:r>
              <a:rPr lang="en-US" sz="1600" dirty="0" smtClean="0">
                <a:latin typeface="Lucida Console" pitchFamily="49" charset="0"/>
                <a:ea typeface="Calibri"/>
                <a:cs typeface="Times New Roman"/>
              </a:rPr>
              <a:t> </a:t>
            </a:r>
            <a:r>
              <a:rPr lang="en-US" sz="1600" dirty="0" err="1" smtClean="0">
                <a:solidFill>
                  <a:srgbClr val="2B91AF"/>
                </a:solidFill>
                <a:latin typeface="Lucida Console" pitchFamily="49" charset="0"/>
                <a:ea typeface="Calibri"/>
                <a:cs typeface="Times New Roman"/>
              </a:rPr>
              <a:t>ModificationData</a:t>
            </a:r>
            <a:r>
              <a:rPr lang="en-US" sz="1600" dirty="0" smtClean="0">
                <a:latin typeface="Lucida Console" pitchFamily="49" charset="0"/>
                <a:ea typeface="Calibri"/>
                <a:cs typeface="Times New Roman"/>
              </a:rPr>
              <a:t>();</a:t>
            </a:r>
          </a:p>
          <a:p>
            <a:pPr>
              <a:lnSpc>
                <a:spcPct val="115000"/>
              </a:lnSpc>
            </a:pPr>
            <a:r>
              <a:rPr lang="en-US" sz="1600" dirty="0" smtClean="0">
                <a:latin typeface="Lucida Console" pitchFamily="49" charset="0"/>
                <a:ea typeface="Calibri"/>
                <a:cs typeface="Times New Roman"/>
              </a:rPr>
              <a:t>    </a:t>
            </a:r>
            <a:r>
              <a:rPr lang="en-US" sz="1600" dirty="0" err="1" smtClean="0">
                <a:latin typeface="Lucida Console" pitchFamily="49" charset="0"/>
                <a:ea typeface="Calibri"/>
                <a:cs typeface="Times New Roman"/>
              </a:rPr>
              <a:t>modData.CustomData</a:t>
            </a:r>
            <a:r>
              <a:rPr lang="en-US" sz="1600" dirty="0" smtClean="0">
                <a:latin typeface="Lucida Console" pitchFamily="49" charset="0"/>
                <a:ea typeface="Calibri"/>
                <a:cs typeface="Times New Roman"/>
              </a:rPr>
              <a:t> = </a:t>
            </a:r>
            <a:r>
              <a:rPr lang="en-US" sz="1600" dirty="0" err="1" smtClean="0">
                <a:latin typeface="Lucida Console" pitchFamily="49" charset="0"/>
                <a:ea typeface="Calibri"/>
                <a:cs typeface="Times New Roman"/>
              </a:rPr>
              <a:t>txtCustomData.Text</a:t>
            </a:r>
            <a:r>
              <a:rPr lang="en-US" sz="1600" dirty="0" smtClean="0">
                <a:latin typeface="Lucida Console" pitchFamily="49" charset="0"/>
                <a:ea typeface="Calibri"/>
                <a:cs typeface="Times New Roman"/>
              </a:rPr>
              <a:t>;</a:t>
            </a:r>
          </a:p>
          <a:p>
            <a:pPr>
              <a:lnSpc>
                <a:spcPct val="115000"/>
              </a:lnSpc>
            </a:pPr>
            <a:r>
              <a:rPr lang="en-US" sz="1600" dirty="0" smtClean="0">
                <a:latin typeface="Lucida Console" pitchFamily="49" charset="0"/>
                <a:ea typeface="Calibri"/>
                <a:cs typeface="Times New Roman"/>
              </a:rPr>
              <a:t> </a:t>
            </a:r>
          </a:p>
          <a:p>
            <a:pPr>
              <a:lnSpc>
                <a:spcPct val="115000"/>
              </a:lnSpc>
            </a:pPr>
            <a:r>
              <a:rPr lang="en-US" sz="1600" dirty="0" smtClean="0">
                <a:latin typeface="Lucida Console" pitchFamily="49" charset="0"/>
                <a:ea typeface="Calibri"/>
                <a:cs typeface="Times New Roman"/>
              </a:rPr>
              <a:t>    </a:t>
            </a:r>
            <a:r>
              <a:rPr lang="en-US" sz="1600" dirty="0" smtClean="0">
                <a:solidFill>
                  <a:srgbClr val="008000"/>
                </a:solidFill>
                <a:latin typeface="Lucida Console" pitchFamily="49" charset="0"/>
                <a:ea typeface="Calibri"/>
                <a:cs typeface="Times New Roman"/>
              </a:rPr>
              <a:t>// modify the workflow</a:t>
            </a:r>
            <a:endParaRPr lang="en-US" sz="1600" dirty="0" smtClean="0">
              <a:latin typeface="Lucida Console" pitchFamily="49" charset="0"/>
              <a:ea typeface="Calibri"/>
              <a:cs typeface="Times New Roman"/>
            </a:endParaRPr>
          </a:p>
          <a:p>
            <a:pPr>
              <a:lnSpc>
                <a:spcPct val="115000"/>
              </a:lnSpc>
            </a:pPr>
            <a:r>
              <a:rPr lang="en-US" sz="1600" dirty="0" smtClean="0">
                <a:latin typeface="Lucida Console" pitchFamily="49" charset="0"/>
                <a:ea typeface="Calibri"/>
                <a:cs typeface="Times New Roman"/>
              </a:rPr>
              <a:t>    </a:t>
            </a:r>
            <a:r>
              <a:rPr lang="en-US" sz="1600" dirty="0" err="1" smtClean="0">
                <a:latin typeface="Lucida Console" pitchFamily="49" charset="0"/>
                <a:ea typeface="Calibri"/>
                <a:cs typeface="Times New Roman"/>
              </a:rPr>
              <a:t>Web.Site.WorkflowManager.ModifyWorkflow</a:t>
            </a:r>
            <a:r>
              <a:rPr lang="en-US" sz="1600" dirty="0" smtClean="0">
                <a:latin typeface="Lucida Console" pitchFamily="49" charset="0"/>
                <a:ea typeface="Calibri"/>
                <a:cs typeface="Times New Roman"/>
              </a:rPr>
              <a:t>(</a:t>
            </a:r>
          </a:p>
          <a:p>
            <a:r>
              <a:rPr lang="en-US" sz="1600" dirty="0" smtClean="0">
                <a:latin typeface="Lucida Console" pitchFamily="49" charset="0"/>
                <a:ea typeface="Calibri"/>
              </a:rPr>
              <a:t>        _workflow, _modification, </a:t>
            </a:r>
            <a:r>
              <a:rPr lang="en-US" sz="1600" dirty="0" err="1" smtClean="0">
                <a:latin typeface="Lucida Console" pitchFamily="49" charset="0"/>
                <a:ea typeface="Calibri"/>
              </a:rPr>
              <a:t>modData.Serialize</a:t>
            </a:r>
            <a:r>
              <a:rPr lang="en-US" sz="1600" dirty="0" smtClean="0">
                <a:latin typeface="Lucida Console" pitchFamily="49" charset="0"/>
                <a:ea typeface="Calibri"/>
              </a:rPr>
              <a:t>());</a:t>
            </a:r>
            <a:endParaRPr kumimoji="0" lang="en-US" sz="1600" b="0" i="0" u="none" strike="noStrike" cap="none" normalizeH="0" baseline="0" dirty="0" smtClean="0">
              <a:ln>
                <a:noFill/>
              </a:ln>
              <a:solidFill>
                <a:schemeClr val="tx1"/>
              </a:solidFill>
              <a:effectLst/>
              <a:latin typeface="Lucida Console"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Create and Register Initiation Forms</a:t>
            </a:r>
          </a:p>
          <a:p>
            <a:r>
              <a:rPr lang="en-US" dirty="0" smtClean="0"/>
              <a:t>Create Modification</a:t>
            </a:r>
            <a:r>
              <a:rPr lang="en-US" baseline="0" dirty="0" smtClean="0"/>
              <a:t> Forms</a:t>
            </a:r>
          </a:p>
          <a:p>
            <a:r>
              <a:rPr lang="en-US" baseline="0" dirty="0" smtClean="0"/>
              <a:t>Register and Enable Modification Forms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Redirecting</a:t>
            </a:r>
            <a:r>
              <a:rPr lang="en-US" baseline="0" dirty="0" smtClean="0"/>
              <a:t> to List Default View</a:t>
            </a:r>
            <a:endParaRPr lang="en-US" dirty="0"/>
          </a:p>
        </p:txBody>
      </p:sp>
      <p:sp>
        <p:nvSpPr>
          <p:cNvPr id="3" name="Content Placeholder 2"/>
          <p:cNvSpPr>
            <a:spLocks noGrp="1"/>
          </p:cNvSpPr>
          <p:nvPr>
            <p:ph idx="1"/>
          </p:nvPr>
        </p:nvSpPr>
        <p:spPr/>
        <p:txBody>
          <a:bodyPr/>
          <a:lstStyle/>
          <a:p>
            <a:pPr lvl="0"/>
            <a:r>
              <a:rPr lang="en-US" dirty="0" smtClean="0"/>
              <a:t>Just like instantiation form, close redirects to list</a:t>
            </a:r>
            <a:endParaRPr lang="en-US" baseline="0" dirty="0" smtClean="0"/>
          </a:p>
          <a:p>
            <a:pPr lvl="1"/>
            <a:r>
              <a:rPr lang="en-US" dirty="0" smtClean="0"/>
              <a:t>Redirects to list’s default </a:t>
            </a:r>
            <a:r>
              <a:rPr lang="en-US" smtClean="0"/>
              <a:t>view url</a:t>
            </a:r>
            <a:endParaRPr lang="en-US" dirty="0" err="1" smtClean="0"/>
          </a:p>
        </p:txBody>
      </p:sp>
      <p:sp>
        <p:nvSpPr>
          <p:cNvPr id="36865" name="Rectangle 1"/>
          <p:cNvSpPr>
            <a:spLocks noChangeArrowheads="1"/>
          </p:cNvSpPr>
          <p:nvPr/>
        </p:nvSpPr>
        <p:spPr bwMode="auto">
          <a:xfrm>
            <a:off x="457200" y="2819400"/>
            <a:ext cx="8153400" cy="1569660"/>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protected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void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Cancel_Click</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object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sender,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EventArgs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e)</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8000"/>
                </a:solidFill>
                <a:effectLst/>
                <a:latin typeface="Lucida Console" pitchFamily="49" charset="0"/>
                <a:ea typeface="Calibri" pitchFamily="34" charset="0"/>
                <a:cs typeface="Courier New" pitchFamily="49" charset="0"/>
              </a:rPr>
              <a:t>// redirect to the list default view</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SPUtility</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.Redirect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list.DefaultViewUrl</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SPRedirectFlags</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.Default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0000FF"/>
                </a:solidFill>
                <a:effectLst/>
                <a:latin typeface="Lucida Console" pitchFamily="49" charset="0"/>
                <a:ea typeface="Calibri" pitchFamily="34" charset="0"/>
                <a:cs typeface="Courier New" pitchFamily="49" charset="0"/>
              </a:rPr>
              <a:t>this</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.Context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Modification Form</a:t>
            </a:r>
            <a:endParaRPr lang="en-US" dirty="0"/>
          </a:p>
        </p:txBody>
      </p:sp>
      <p:sp>
        <p:nvSpPr>
          <p:cNvPr id="3" name="Content Placeholder 2"/>
          <p:cNvSpPr>
            <a:spLocks noGrp="1"/>
          </p:cNvSpPr>
          <p:nvPr>
            <p:ph idx="1"/>
          </p:nvPr>
        </p:nvSpPr>
        <p:spPr/>
        <p:txBody>
          <a:bodyPr/>
          <a:lstStyle/>
          <a:p>
            <a:r>
              <a:rPr lang="en-US" dirty="0" smtClean="0"/>
              <a:t>Each type of modification identified by an ID</a:t>
            </a:r>
          </a:p>
          <a:p>
            <a:pPr lvl="1"/>
            <a:r>
              <a:rPr lang="en-US" dirty="0" smtClean="0"/>
              <a:t>Used when modifications are enabled in the workflow</a:t>
            </a:r>
          </a:p>
          <a:p>
            <a:pPr lvl="1"/>
            <a:r>
              <a:rPr lang="en-US" dirty="0" smtClean="0"/>
              <a:t>Specified in the </a:t>
            </a:r>
            <a:r>
              <a:rPr lang="en-US" dirty="0" err="1" smtClean="0"/>
              <a:t>EnableWorkflowModification</a:t>
            </a:r>
            <a:r>
              <a:rPr lang="en-US" dirty="0" smtClean="0"/>
              <a:t> activity</a:t>
            </a:r>
          </a:p>
          <a:p>
            <a:pPr lvl="1"/>
            <a:r>
              <a:rPr lang="en-US" dirty="0" smtClean="0"/>
              <a:t>Related to a new modification correlation token</a:t>
            </a:r>
          </a:p>
        </p:txBody>
      </p:sp>
      <p:pic>
        <p:nvPicPr>
          <p:cNvPr id="1026" name="Picture 2"/>
          <p:cNvPicPr>
            <a:picLocks noChangeAspect="1" noChangeArrowheads="1"/>
          </p:cNvPicPr>
          <p:nvPr/>
        </p:nvPicPr>
        <p:blipFill>
          <a:blip r:embed="rId3" cstate="print"/>
          <a:srcRect/>
          <a:stretch>
            <a:fillRect/>
          </a:stretch>
        </p:blipFill>
        <p:spPr bwMode="auto">
          <a:xfrm>
            <a:off x="838200" y="3429000"/>
            <a:ext cx="1504950" cy="23812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581400" y="3962400"/>
            <a:ext cx="4067175" cy="2152650"/>
          </a:xfrm>
          <a:prstGeom prst="rect">
            <a:avLst/>
          </a:prstGeom>
          <a:noFill/>
          <a:ln w="9525">
            <a:noFill/>
            <a:miter lim="800000"/>
            <a:headEnd/>
            <a:tailEnd/>
          </a:ln>
          <a:effectLst/>
        </p:spPr>
      </p:pic>
      <p:cxnSp>
        <p:nvCxnSpPr>
          <p:cNvPr id="7" name="Straight Arrow Connector 6"/>
          <p:cNvCxnSpPr>
            <a:endCxn id="1027" idx="1"/>
          </p:cNvCxnSpPr>
          <p:nvPr/>
        </p:nvCxnSpPr>
        <p:spPr>
          <a:xfrm>
            <a:off x="2286000" y="4800600"/>
            <a:ext cx="1295400" cy="2381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1143000" y="6019800"/>
            <a:ext cx="1710725" cy="369332"/>
          </a:xfrm>
          <a:prstGeom prst="rect">
            <a:avLst/>
          </a:prstGeom>
          <a:noFill/>
        </p:spPr>
        <p:txBody>
          <a:bodyPr wrap="none" rtlCol="0">
            <a:spAutoFit/>
          </a:bodyPr>
          <a:lstStyle/>
          <a:p>
            <a:r>
              <a:rPr lang="en-US" dirty="0" smtClean="0"/>
              <a:t>Modification ID</a:t>
            </a:r>
            <a:endParaRPr lang="en-US" dirty="0"/>
          </a:p>
        </p:txBody>
      </p:sp>
      <p:cxnSp>
        <p:nvCxnSpPr>
          <p:cNvPr id="10" name="Straight Arrow Connector 9"/>
          <p:cNvCxnSpPr>
            <a:stCxn id="8" idx="3"/>
          </p:cNvCxnSpPr>
          <p:nvPr/>
        </p:nvCxnSpPr>
        <p:spPr>
          <a:xfrm flipV="1">
            <a:off x="2853725" y="6019800"/>
            <a:ext cx="2023075" cy="1846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a:t>
            </a:r>
            <a:r>
              <a:rPr lang="en-US" baseline="0" dirty="0" smtClean="0"/>
              <a:t> Workflow Modifications</a:t>
            </a:r>
            <a:endParaRPr lang="en-US" dirty="0"/>
          </a:p>
        </p:txBody>
      </p:sp>
      <p:sp>
        <p:nvSpPr>
          <p:cNvPr id="3" name="Content Placeholder 2"/>
          <p:cNvSpPr>
            <a:spLocks noGrp="1"/>
          </p:cNvSpPr>
          <p:nvPr>
            <p:ph idx="1"/>
          </p:nvPr>
        </p:nvSpPr>
        <p:spPr>
          <a:xfrm>
            <a:off x="381000" y="1447800"/>
            <a:ext cx="8382000" cy="2514600"/>
          </a:xfrm>
        </p:spPr>
        <p:txBody>
          <a:bodyPr>
            <a:normAutofit/>
          </a:bodyPr>
          <a:lstStyle/>
          <a:p>
            <a:r>
              <a:rPr lang="en-US" dirty="0" smtClean="0"/>
              <a:t>Modification form needs data to populate form</a:t>
            </a:r>
          </a:p>
          <a:p>
            <a:pPr lvl="1"/>
            <a:r>
              <a:rPr lang="en-US" dirty="0" smtClean="0"/>
              <a:t>Association or Initiation data may be out dated</a:t>
            </a:r>
          </a:p>
          <a:p>
            <a:pPr lvl="1"/>
            <a:r>
              <a:rPr lang="en-US" dirty="0" smtClean="0"/>
              <a:t>Better solution is to store data in modification object</a:t>
            </a:r>
          </a:p>
          <a:p>
            <a:pPr lvl="2"/>
            <a:r>
              <a:rPr lang="en-US" dirty="0" smtClean="0"/>
              <a:t>Use </a:t>
            </a:r>
            <a:r>
              <a:rPr lang="en-US" dirty="0" err="1" smtClean="0"/>
              <a:t>SPWorkflowModification.ContextData</a:t>
            </a:r>
            <a:r>
              <a:rPr lang="en-US" dirty="0" smtClean="0"/>
              <a:t> property		</a:t>
            </a:r>
          </a:p>
        </p:txBody>
      </p:sp>
      <p:sp>
        <p:nvSpPr>
          <p:cNvPr id="4098" name="Rectangle 2"/>
          <p:cNvSpPr>
            <a:spLocks noChangeArrowheads="1"/>
          </p:cNvSpPr>
          <p:nvPr/>
        </p:nvSpPr>
        <p:spPr bwMode="auto">
          <a:xfrm>
            <a:off x="457200" y="3733800"/>
            <a:ext cx="8229600" cy="2308324"/>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void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EnableModification_Invoking</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object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sender,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EventArgs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e)</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ModificationData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modData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new</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ModificationData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modData.CustomData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600" b="0" i="0" u="none" strike="noStrike" cap="none" normalizeH="0" baseline="0" dirty="0" err="1" smtClean="0">
                <a:ln>
                  <a:noFill/>
                </a:ln>
                <a:solidFill>
                  <a:srgbClr val="0000FF"/>
                </a:solidFill>
                <a:effectLst/>
                <a:latin typeface="Lucida Console" pitchFamily="49" charset="0"/>
                <a:ea typeface="Calibri" pitchFamily="34" charset="0"/>
                <a:cs typeface="Courier New" pitchFamily="49" charset="0"/>
              </a:rPr>
              <a:t>this</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.CustomData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EnableWorkflowModification</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enableModification</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sender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as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EnableWorkflowModification</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enableModification.ContextData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modData.Serialize</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Workflow Modifications</a:t>
            </a:r>
            <a:endParaRPr lang="en-US" dirty="0"/>
          </a:p>
        </p:txBody>
      </p:sp>
      <p:sp>
        <p:nvSpPr>
          <p:cNvPr id="3" name="Content Placeholder 2"/>
          <p:cNvSpPr>
            <a:spLocks noGrp="1"/>
          </p:cNvSpPr>
          <p:nvPr>
            <p:ph idx="1"/>
          </p:nvPr>
        </p:nvSpPr>
        <p:spPr/>
        <p:txBody>
          <a:bodyPr/>
          <a:lstStyle/>
          <a:p>
            <a:r>
              <a:rPr lang="en-US" dirty="0" smtClean="0"/>
              <a:t>Registration of custom forms done in feature</a:t>
            </a:r>
          </a:p>
          <a:p>
            <a:pPr lvl="1"/>
            <a:r>
              <a:rPr lang="en-US" dirty="0" smtClean="0"/>
              <a:t>Form registration isn’t only change required</a:t>
            </a:r>
          </a:p>
          <a:p>
            <a:pPr lvl="1"/>
            <a:r>
              <a:rPr lang="en-US" dirty="0" smtClean="0"/>
              <a:t>The name of the modification is needed as well</a:t>
            </a:r>
          </a:p>
          <a:p>
            <a:pPr lvl="2"/>
            <a:r>
              <a:rPr lang="en-US" dirty="0" smtClean="0"/>
              <a:t>Used when displaying the modification link</a:t>
            </a:r>
          </a:p>
          <a:p>
            <a:pPr lvl="1"/>
            <a:r>
              <a:rPr lang="en-US" dirty="0" smtClean="0"/>
              <a:t>Name identified by Modification ID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Responding to Modifications</a:t>
            </a:r>
            <a:endParaRPr lang="en-US" dirty="0"/>
          </a:p>
        </p:txBody>
      </p:sp>
      <p:sp>
        <p:nvSpPr>
          <p:cNvPr id="3" name="Content Placeholder 2"/>
          <p:cNvSpPr>
            <a:spLocks noGrp="1"/>
          </p:cNvSpPr>
          <p:nvPr>
            <p:ph idx="1"/>
          </p:nvPr>
        </p:nvSpPr>
        <p:spPr>
          <a:xfrm>
            <a:off x="381000" y="1447800"/>
            <a:ext cx="8382000" cy="2209800"/>
          </a:xfrm>
        </p:spPr>
        <p:txBody>
          <a:bodyPr/>
          <a:lstStyle/>
          <a:p>
            <a:r>
              <a:rPr lang="en-US" dirty="0" smtClean="0"/>
              <a:t>Modifications are received via event</a:t>
            </a:r>
            <a:endParaRPr lang="en-US" baseline="0" dirty="0" smtClean="0"/>
          </a:p>
          <a:p>
            <a:pPr lvl="1"/>
            <a:r>
              <a:rPr lang="en-US" dirty="0" smtClean="0"/>
              <a:t>Received using </a:t>
            </a:r>
            <a:r>
              <a:rPr lang="en-US" dirty="0" err="1" smtClean="0"/>
              <a:t>OnWorkflowModified</a:t>
            </a:r>
            <a:r>
              <a:rPr lang="en-US" dirty="0" smtClean="0"/>
              <a:t> activity</a:t>
            </a:r>
          </a:p>
          <a:p>
            <a:pPr lvl="1"/>
            <a:r>
              <a:rPr lang="en-US" baseline="0" dirty="0" smtClean="0"/>
              <a:t>Uses</a:t>
            </a:r>
            <a:r>
              <a:rPr lang="en-US" dirty="0" smtClean="0"/>
              <a:t> modification correlation token and modification ID</a:t>
            </a:r>
            <a:endParaRPr lang="en-US" baseline="0" dirty="0" smtClean="0"/>
          </a:p>
          <a:p>
            <a:pPr lvl="1"/>
            <a:r>
              <a:rPr lang="en-US" baseline="0" dirty="0" smtClean="0"/>
              <a:t>Provides the context</a:t>
            </a:r>
            <a:r>
              <a:rPr lang="en-US" dirty="0" smtClean="0"/>
              <a:t> data returned from the form</a:t>
            </a:r>
            <a:endParaRPr lang="en-US" baseline="0" dirty="0" smtClean="0"/>
          </a:p>
        </p:txBody>
      </p:sp>
      <p:pic>
        <p:nvPicPr>
          <p:cNvPr id="13313" name="Picture 1"/>
          <p:cNvPicPr>
            <a:picLocks noChangeAspect="1" noChangeArrowheads="1"/>
          </p:cNvPicPr>
          <p:nvPr/>
        </p:nvPicPr>
        <p:blipFill>
          <a:blip r:embed="rId3" cstate="print"/>
          <a:srcRect/>
          <a:stretch>
            <a:fillRect/>
          </a:stretch>
        </p:blipFill>
        <p:spPr bwMode="auto">
          <a:xfrm>
            <a:off x="381000" y="3352800"/>
            <a:ext cx="2711450" cy="1600200"/>
          </a:xfrm>
          <a:prstGeom prst="rect">
            <a:avLst/>
          </a:prstGeom>
          <a:noFill/>
          <a:ln w="9525">
            <a:noFill/>
            <a:miter lim="800000"/>
            <a:headEnd/>
            <a:tailEnd/>
          </a:ln>
          <a:effectLst/>
        </p:spPr>
      </p:pic>
      <p:pic>
        <p:nvPicPr>
          <p:cNvPr id="13314" name="Picture 2"/>
          <p:cNvPicPr>
            <a:picLocks noChangeAspect="1" noChangeArrowheads="1"/>
          </p:cNvPicPr>
          <p:nvPr/>
        </p:nvPicPr>
        <p:blipFill>
          <a:blip r:embed="rId4" cstate="print"/>
          <a:srcRect/>
          <a:stretch>
            <a:fillRect/>
          </a:stretch>
        </p:blipFill>
        <p:spPr bwMode="auto">
          <a:xfrm>
            <a:off x="3352800" y="3276600"/>
            <a:ext cx="1533525" cy="19431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5" cstate="print"/>
          <a:srcRect/>
          <a:stretch>
            <a:fillRect/>
          </a:stretch>
        </p:blipFill>
        <p:spPr bwMode="auto">
          <a:xfrm>
            <a:off x="5257800" y="4495800"/>
            <a:ext cx="3552825" cy="2168391"/>
          </a:xfrm>
          <a:prstGeom prst="rect">
            <a:avLst/>
          </a:prstGeom>
          <a:noFill/>
          <a:ln w="9525">
            <a:noFill/>
            <a:miter lim="800000"/>
            <a:headEnd/>
            <a:tailEnd/>
          </a:ln>
          <a:effectLst/>
        </p:spPr>
      </p:pic>
      <p:cxnSp>
        <p:nvCxnSpPr>
          <p:cNvPr id="8" name="Straight Arrow Connector 7"/>
          <p:cNvCxnSpPr/>
          <p:nvPr/>
        </p:nvCxnSpPr>
        <p:spPr>
          <a:xfrm>
            <a:off x="1295400" y="3429000"/>
            <a:ext cx="20574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13314" idx="3"/>
          </p:cNvCxnSpPr>
          <p:nvPr/>
        </p:nvCxnSpPr>
        <p:spPr>
          <a:xfrm>
            <a:off x="4886325" y="4248150"/>
            <a:ext cx="600075" cy="171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Modified Data</a:t>
            </a:r>
            <a:endParaRPr lang="en-US" dirty="0"/>
          </a:p>
        </p:txBody>
      </p:sp>
      <p:sp>
        <p:nvSpPr>
          <p:cNvPr id="3" name="Content Placeholder 2"/>
          <p:cNvSpPr>
            <a:spLocks noGrp="1"/>
          </p:cNvSpPr>
          <p:nvPr>
            <p:ph idx="1"/>
          </p:nvPr>
        </p:nvSpPr>
        <p:spPr>
          <a:xfrm>
            <a:off x="381000" y="1447800"/>
            <a:ext cx="8382000" cy="1828800"/>
          </a:xfrm>
        </p:spPr>
        <p:txBody>
          <a:bodyPr/>
          <a:lstStyle/>
          <a:p>
            <a:r>
              <a:rPr lang="en-US" dirty="0" err="1" smtClean="0"/>
              <a:t>OnWorkflowModified</a:t>
            </a:r>
            <a:r>
              <a:rPr lang="en-US" baseline="0" dirty="0" smtClean="0"/>
              <a:t> event returns form data</a:t>
            </a:r>
          </a:p>
          <a:p>
            <a:pPr lvl="1"/>
            <a:r>
              <a:rPr lang="en-US" dirty="0" smtClean="0"/>
              <a:t>Available in the </a:t>
            </a:r>
            <a:r>
              <a:rPr lang="en-US" dirty="0" err="1" smtClean="0"/>
              <a:t>SPModificationEventArgs.data</a:t>
            </a:r>
            <a:r>
              <a:rPr lang="en-US" dirty="0" smtClean="0"/>
              <a:t> property</a:t>
            </a:r>
          </a:p>
          <a:p>
            <a:pPr lvl="1"/>
            <a:r>
              <a:rPr lang="en-US" dirty="0" smtClean="0"/>
              <a:t>Can be processed in the </a:t>
            </a:r>
            <a:r>
              <a:rPr lang="en-US" dirty="0" err="1" smtClean="0"/>
              <a:t>MethodInvoked</a:t>
            </a:r>
            <a:r>
              <a:rPr lang="en-US" dirty="0" smtClean="0"/>
              <a:t> handler</a:t>
            </a:r>
            <a:endParaRPr lang="en-US" dirty="0"/>
          </a:p>
        </p:txBody>
      </p:sp>
      <p:sp>
        <p:nvSpPr>
          <p:cNvPr id="48129" name="Rectangle 1"/>
          <p:cNvSpPr>
            <a:spLocks noChangeArrowheads="1"/>
          </p:cNvSpPr>
          <p:nvPr/>
        </p:nvSpPr>
        <p:spPr bwMode="auto">
          <a:xfrm>
            <a:off x="533400" y="3657600"/>
            <a:ext cx="8153400" cy="2308324"/>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private</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void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OnWorkflowModified_Invoked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object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sender,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ExternalDataEventArgs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e)</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SPModificationEventArgs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args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e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as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SPModificationEventArgs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ModificationData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modData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dirty="0" smtClean="0">
                <a:ln>
                  <a:noFill/>
                </a:ln>
                <a:solidFill>
                  <a:schemeClr val="tx1"/>
                </a:solidFill>
                <a:effectLst/>
                <a:latin typeface="Lucida Console"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ModificationData</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.Deserialize</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args.data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0000FF"/>
                </a:solidFill>
                <a:effectLst/>
                <a:latin typeface="Lucida Console" pitchFamily="49" charset="0"/>
                <a:ea typeface="Calibri" pitchFamily="34" charset="0"/>
                <a:cs typeface="Courier New" pitchFamily="49" charset="0"/>
              </a:rPr>
              <a:t>this</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.CustomData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modData.CustomData</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Resetting Workflow State</a:t>
            </a:r>
            <a:endParaRPr lang="en-US" dirty="0"/>
          </a:p>
        </p:txBody>
      </p:sp>
      <p:sp>
        <p:nvSpPr>
          <p:cNvPr id="3" name="Content Placeholder 2"/>
          <p:cNvSpPr>
            <a:spLocks noGrp="1"/>
          </p:cNvSpPr>
          <p:nvPr>
            <p:ph idx="1"/>
          </p:nvPr>
        </p:nvSpPr>
        <p:spPr/>
        <p:txBody>
          <a:bodyPr/>
          <a:lstStyle/>
          <a:p>
            <a:r>
              <a:rPr lang="en-US" dirty="0" smtClean="0"/>
              <a:t>Modifications often made as workflow</a:t>
            </a:r>
            <a:r>
              <a:rPr lang="en-US" baseline="0" dirty="0" smtClean="0"/>
              <a:t> is waiting</a:t>
            </a:r>
            <a:endParaRPr lang="en-US" dirty="0" smtClean="0"/>
          </a:p>
          <a:p>
            <a:pPr lvl="1"/>
            <a:r>
              <a:rPr lang="en-US" dirty="0" smtClean="0"/>
              <a:t>Tasks will most likely need to be updated</a:t>
            </a:r>
          </a:p>
          <a:p>
            <a:pPr lvl="1"/>
            <a:r>
              <a:rPr lang="en-US" dirty="0" smtClean="0"/>
              <a:t>Two options</a:t>
            </a:r>
          </a:p>
          <a:p>
            <a:pPr lvl="2"/>
            <a:r>
              <a:rPr lang="en-US" dirty="0" smtClean="0"/>
              <a:t>Update Task</a:t>
            </a:r>
          </a:p>
          <a:p>
            <a:pPr lvl="2"/>
            <a:r>
              <a:rPr lang="en-US" dirty="0" smtClean="0"/>
              <a:t>Delete and Create Task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a:t>
            </a:r>
            <a:r>
              <a:rPr lang="en-US" baseline="0" dirty="0" smtClean="0"/>
              <a:t> Tasks</a:t>
            </a:r>
            <a:endParaRPr lang="en-US" dirty="0"/>
          </a:p>
        </p:txBody>
      </p:sp>
      <p:sp>
        <p:nvSpPr>
          <p:cNvPr id="3" name="Content Placeholder 2"/>
          <p:cNvSpPr>
            <a:spLocks noGrp="1"/>
          </p:cNvSpPr>
          <p:nvPr>
            <p:ph idx="1"/>
          </p:nvPr>
        </p:nvSpPr>
        <p:spPr/>
        <p:txBody>
          <a:bodyPr/>
          <a:lstStyle/>
          <a:p>
            <a:r>
              <a:rPr lang="en-US" dirty="0" smtClean="0"/>
              <a:t>Done using the </a:t>
            </a:r>
            <a:r>
              <a:rPr lang="en-US" dirty="0" err="1" smtClean="0"/>
              <a:t>UpdateTask</a:t>
            </a:r>
            <a:r>
              <a:rPr lang="en-US" dirty="0" smtClean="0"/>
              <a:t> activities</a:t>
            </a:r>
          </a:p>
          <a:p>
            <a:pPr lvl="1"/>
            <a:r>
              <a:rPr lang="en-US" dirty="0" smtClean="0"/>
              <a:t>Requires task correlation token</a:t>
            </a:r>
          </a:p>
          <a:p>
            <a:pPr lvl="1"/>
            <a:r>
              <a:rPr lang="en-US" dirty="0" smtClean="0"/>
              <a:t>Can’t be done outside the token’s scope</a:t>
            </a:r>
          </a:p>
          <a:p>
            <a:pPr lvl="1"/>
            <a:r>
              <a:rPr lang="en-US" dirty="0" smtClean="0"/>
              <a:t>Task updated with </a:t>
            </a:r>
            <a:r>
              <a:rPr lang="en-US" dirty="0" err="1" smtClean="0"/>
              <a:t>SPWorkflowTaskProperties</a:t>
            </a:r>
            <a:r>
              <a:rPr lang="en-US" dirty="0" smtClean="0"/>
              <a:t> object</a:t>
            </a:r>
          </a:p>
        </p:txBody>
      </p:sp>
      <p:pic>
        <p:nvPicPr>
          <p:cNvPr id="45057" name="Picture 1"/>
          <p:cNvPicPr>
            <a:picLocks noChangeAspect="1" noChangeArrowheads="1"/>
          </p:cNvPicPr>
          <p:nvPr/>
        </p:nvPicPr>
        <p:blipFill>
          <a:blip r:embed="rId3" cstate="print"/>
          <a:srcRect/>
          <a:stretch>
            <a:fillRect/>
          </a:stretch>
        </p:blipFill>
        <p:spPr bwMode="auto">
          <a:xfrm>
            <a:off x="4114800" y="3657600"/>
            <a:ext cx="4057650" cy="2190750"/>
          </a:xfrm>
          <a:prstGeom prst="rect">
            <a:avLst/>
          </a:prstGeom>
          <a:noFill/>
          <a:ln w="9525">
            <a:noFill/>
            <a:miter lim="800000"/>
            <a:headEnd/>
            <a:tailEnd/>
          </a:ln>
          <a:effectLst/>
        </p:spPr>
      </p:pic>
      <p:pic>
        <p:nvPicPr>
          <p:cNvPr id="45058" name="Picture 2"/>
          <p:cNvPicPr>
            <a:picLocks noChangeAspect="1" noChangeArrowheads="1"/>
          </p:cNvPicPr>
          <p:nvPr/>
        </p:nvPicPr>
        <p:blipFill>
          <a:blip r:embed="rId4" cstate="print"/>
          <a:srcRect/>
          <a:stretch>
            <a:fillRect/>
          </a:stretch>
        </p:blipFill>
        <p:spPr bwMode="auto">
          <a:xfrm>
            <a:off x="831003" y="3581400"/>
            <a:ext cx="1588347" cy="533400"/>
          </a:xfrm>
          <a:prstGeom prst="rect">
            <a:avLst/>
          </a:prstGeom>
          <a:noFill/>
          <a:ln w="9525">
            <a:noFill/>
            <a:miter lim="800000"/>
            <a:headEnd/>
            <a:tailEnd/>
          </a:ln>
          <a:effectLst/>
        </p:spPr>
      </p:pic>
      <p:cxnSp>
        <p:nvCxnSpPr>
          <p:cNvPr id="7" name="Straight Arrow Connector 6"/>
          <p:cNvCxnSpPr/>
          <p:nvPr/>
        </p:nvCxnSpPr>
        <p:spPr>
          <a:xfrm>
            <a:off x="2514600" y="3886200"/>
            <a:ext cx="1543050" cy="419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and Re-create Task</a:t>
            </a:r>
            <a:endParaRPr lang="en-US" dirty="0"/>
          </a:p>
        </p:txBody>
      </p:sp>
      <p:sp>
        <p:nvSpPr>
          <p:cNvPr id="3" name="Content Placeholder 2"/>
          <p:cNvSpPr>
            <a:spLocks noGrp="1"/>
          </p:cNvSpPr>
          <p:nvPr>
            <p:ph idx="1"/>
          </p:nvPr>
        </p:nvSpPr>
        <p:spPr>
          <a:xfrm>
            <a:off x="381000" y="1447800"/>
            <a:ext cx="8382000" cy="2438400"/>
          </a:xfrm>
        </p:spPr>
        <p:txBody>
          <a:bodyPr/>
          <a:lstStyle/>
          <a:p>
            <a:r>
              <a:rPr lang="en-US" dirty="0" smtClean="0"/>
              <a:t>Can use state </a:t>
            </a:r>
            <a:r>
              <a:rPr lang="en-US" dirty="0" err="1" smtClean="0"/>
              <a:t>initializer</a:t>
            </a:r>
            <a:r>
              <a:rPr lang="en-US" dirty="0" smtClean="0"/>
              <a:t> and </a:t>
            </a:r>
            <a:r>
              <a:rPr lang="en-US" dirty="0" err="1" smtClean="0"/>
              <a:t>finalizer</a:t>
            </a:r>
            <a:r>
              <a:rPr lang="en-US" dirty="0" smtClean="0"/>
              <a:t> </a:t>
            </a:r>
          </a:p>
          <a:p>
            <a:pPr lvl="1"/>
            <a:r>
              <a:rPr lang="en-US" dirty="0" smtClean="0"/>
              <a:t>Create task in </a:t>
            </a:r>
            <a:r>
              <a:rPr lang="en-US" dirty="0" err="1" smtClean="0"/>
              <a:t>initializer</a:t>
            </a:r>
            <a:endParaRPr lang="en-US" dirty="0" smtClean="0"/>
          </a:p>
          <a:p>
            <a:pPr lvl="1"/>
            <a:r>
              <a:rPr lang="en-US" dirty="0" smtClean="0"/>
              <a:t>Complete or delete task in </a:t>
            </a:r>
            <a:r>
              <a:rPr lang="en-US" dirty="0" err="1" smtClean="0"/>
              <a:t>finalizer</a:t>
            </a:r>
            <a:r>
              <a:rPr lang="en-US" dirty="0" smtClean="0"/>
              <a:t> based on result</a:t>
            </a:r>
          </a:p>
          <a:p>
            <a:pPr lvl="2"/>
            <a:r>
              <a:rPr lang="en-US" dirty="0" smtClean="0"/>
              <a:t>Store result when task is complete</a:t>
            </a:r>
          </a:p>
          <a:p>
            <a:pPr lvl="1"/>
            <a:r>
              <a:rPr lang="en-US" dirty="0" smtClean="0"/>
              <a:t>State transition causes </a:t>
            </a:r>
            <a:r>
              <a:rPr lang="en-US" dirty="0" err="1" smtClean="0"/>
              <a:t>initializer</a:t>
            </a:r>
            <a:r>
              <a:rPr lang="en-US" dirty="0" smtClean="0"/>
              <a:t> and </a:t>
            </a:r>
            <a:r>
              <a:rPr lang="en-US" dirty="0" err="1" smtClean="0"/>
              <a:t>finalizer</a:t>
            </a:r>
            <a:r>
              <a:rPr lang="en-US" dirty="0" smtClean="0"/>
              <a:t> execution</a:t>
            </a:r>
          </a:p>
        </p:txBody>
      </p:sp>
      <p:pic>
        <p:nvPicPr>
          <p:cNvPr id="49154" name="Picture 2"/>
          <p:cNvPicPr>
            <a:picLocks noChangeAspect="1" noChangeArrowheads="1"/>
          </p:cNvPicPr>
          <p:nvPr/>
        </p:nvPicPr>
        <p:blipFill>
          <a:blip r:embed="rId3" cstate="print"/>
          <a:srcRect/>
          <a:stretch>
            <a:fillRect/>
          </a:stretch>
        </p:blipFill>
        <p:spPr bwMode="auto">
          <a:xfrm>
            <a:off x="5562600" y="3581400"/>
            <a:ext cx="3355694" cy="2705100"/>
          </a:xfrm>
          <a:prstGeom prst="rect">
            <a:avLst/>
          </a:prstGeom>
          <a:noFill/>
          <a:ln w="9525">
            <a:noFill/>
            <a:miter lim="800000"/>
            <a:headEnd/>
            <a:tailEnd/>
          </a:ln>
          <a:effectLst/>
        </p:spPr>
      </p:pic>
      <p:pic>
        <p:nvPicPr>
          <p:cNvPr id="49155" name="Picture 3"/>
          <p:cNvPicPr>
            <a:picLocks noChangeAspect="1" noChangeArrowheads="1"/>
          </p:cNvPicPr>
          <p:nvPr/>
        </p:nvPicPr>
        <p:blipFill>
          <a:blip r:embed="rId4" cstate="print"/>
          <a:srcRect/>
          <a:stretch>
            <a:fillRect/>
          </a:stretch>
        </p:blipFill>
        <p:spPr bwMode="auto">
          <a:xfrm>
            <a:off x="838200" y="4191000"/>
            <a:ext cx="4391025" cy="2160037"/>
          </a:xfrm>
          <a:prstGeom prst="rect">
            <a:avLst/>
          </a:prstGeom>
          <a:noFill/>
          <a:ln w="9525">
            <a:noFill/>
            <a:miter lim="800000"/>
            <a:headEnd/>
            <a:tailEnd/>
          </a:ln>
          <a:effectLst/>
        </p:spPr>
      </p:pic>
      <p:cxnSp>
        <p:nvCxnSpPr>
          <p:cNvPr id="7" name="Straight Arrow Connector 6"/>
          <p:cNvCxnSpPr/>
          <p:nvPr/>
        </p:nvCxnSpPr>
        <p:spPr>
          <a:xfrm>
            <a:off x="5257800" y="4267200"/>
            <a:ext cx="9144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Custom Modification Forms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Initiation Forms</a:t>
            </a:r>
            <a:endParaRPr lang="en-US" dirty="0"/>
          </a:p>
        </p:txBody>
      </p:sp>
      <p:sp>
        <p:nvSpPr>
          <p:cNvPr id="3" name="Content Placeholder 2"/>
          <p:cNvSpPr>
            <a:spLocks noGrp="1"/>
          </p:cNvSpPr>
          <p:nvPr>
            <p:ph idx="1"/>
          </p:nvPr>
        </p:nvSpPr>
        <p:spPr/>
        <p:txBody>
          <a:bodyPr/>
          <a:lstStyle/>
          <a:p>
            <a:pPr lvl="0"/>
            <a:r>
              <a:rPr lang="en-US" dirty="0" smtClean="0"/>
              <a:t>Steps for building initiation forms:</a:t>
            </a:r>
          </a:p>
          <a:p>
            <a:pPr lvl="1" rtl="0" eaLnBrk="1" latinLnBrk="0" hangingPunct="1"/>
            <a:r>
              <a:rPr lang="en-US" sz="2400" kern="1200" dirty="0" smtClean="0">
                <a:solidFill>
                  <a:schemeClr val="tx1"/>
                </a:solidFill>
                <a:latin typeface="Arial" pitchFamily="34" charset="0"/>
                <a:ea typeface="+mn-ea"/>
                <a:cs typeface="Arial" pitchFamily="34" charset="0"/>
              </a:rPr>
              <a:t>Design </a:t>
            </a:r>
            <a:r>
              <a:rPr lang="en-US" sz="2400" kern="1200" dirty="0" err="1" smtClean="0">
                <a:solidFill>
                  <a:schemeClr val="tx1"/>
                </a:solidFill>
                <a:latin typeface="Arial" pitchFamily="34" charset="0"/>
                <a:ea typeface="+mn-ea"/>
                <a:cs typeface="Arial" pitchFamily="34" charset="0"/>
              </a:rPr>
              <a:t>aspx</a:t>
            </a:r>
            <a:r>
              <a:rPr lang="en-US" sz="2400" kern="1200" dirty="0" smtClean="0">
                <a:solidFill>
                  <a:schemeClr val="tx1"/>
                </a:solidFill>
                <a:latin typeface="Arial" pitchFamily="34" charset="0"/>
                <a:ea typeface="+mn-ea"/>
                <a:cs typeface="Arial" pitchFamily="34" charset="0"/>
              </a:rPr>
              <a:t> page</a:t>
            </a:r>
            <a:endParaRPr lang="en-US" sz="2400" dirty="0" smtClean="0"/>
          </a:p>
          <a:p>
            <a:pPr lvl="1" rtl="0" eaLnBrk="1" latinLnBrk="0" hangingPunct="1"/>
            <a:r>
              <a:rPr lang="en-US" sz="2400" kern="1200" dirty="0" smtClean="0">
                <a:solidFill>
                  <a:schemeClr val="tx1"/>
                </a:solidFill>
                <a:latin typeface="Arial" pitchFamily="34" charset="0"/>
                <a:ea typeface="+mn-ea"/>
                <a:cs typeface="Arial" pitchFamily="34" charset="0"/>
              </a:rPr>
              <a:t>Create code-behind class</a:t>
            </a:r>
            <a:endParaRPr lang="en-US" dirty="0" smtClean="0"/>
          </a:p>
          <a:p>
            <a:pPr lvl="2" rtl="0" eaLnBrk="1" latinLnBrk="0" hangingPunct="1"/>
            <a:r>
              <a:rPr lang="en-US" sz="2000" b="1" kern="1200" dirty="0" smtClean="0">
                <a:solidFill>
                  <a:schemeClr val="tx1"/>
                </a:solidFill>
                <a:latin typeface="Arial" pitchFamily="34" charset="0"/>
                <a:ea typeface="+mn-ea"/>
                <a:cs typeface="Arial" pitchFamily="34" charset="0"/>
              </a:rPr>
              <a:t>Initialize the UI elements</a:t>
            </a:r>
            <a:endParaRPr lang="en-US" dirty="0" smtClean="0"/>
          </a:p>
          <a:p>
            <a:pPr lvl="2" rtl="0" eaLnBrk="1" latinLnBrk="0" hangingPunct="1"/>
            <a:r>
              <a:rPr lang="en-US" sz="2000" b="1" kern="1200" dirty="0" smtClean="0">
                <a:solidFill>
                  <a:schemeClr val="tx1"/>
                </a:solidFill>
                <a:latin typeface="Arial" pitchFamily="34" charset="0"/>
                <a:ea typeface="+mn-ea"/>
                <a:cs typeface="Arial" pitchFamily="34" charset="0"/>
              </a:rPr>
              <a:t>Load any existing association data</a:t>
            </a:r>
            <a:endParaRPr lang="en-US" dirty="0" smtClean="0"/>
          </a:p>
          <a:p>
            <a:pPr lvl="2" rtl="0" eaLnBrk="1" latinLnBrk="0" hangingPunct="1"/>
            <a:r>
              <a:rPr lang="en-US" sz="2000" b="1" kern="1200" dirty="0" smtClean="0">
                <a:solidFill>
                  <a:schemeClr val="tx1"/>
                </a:solidFill>
                <a:latin typeface="Arial" pitchFamily="34" charset="0"/>
                <a:ea typeface="+mn-ea"/>
                <a:cs typeface="Arial" pitchFamily="34" charset="0"/>
              </a:rPr>
              <a:t>Start the workflow instance</a:t>
            </a:r>
            <a:endParaRPr lang="en-US" dirty="0" smtClean="0"/>
          </a:p>
          <a:p>
            <a:pPr lvl="1"/>
            <a:r>
              <a:rPr lang="en-US" sz="2400" kern="1200" dirty="0" smtClean="0">
                <a:solidFill>
                  <a:schemeClr val="tx1"/>
                </a:solidFill>
                <a:latin typeface="Arial" pitchFamily="34" charset="0"/>
                <a:ea typeface="+mn-ea"/>
                <a:cs typeface="Arial" pitchFamily="34" charset="0"/>
              </a:rPr>
              <a:t>Register the new custom form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latinLnBrk="0" hangingPunct="1"/>
            <a:r>
              <a:rPr lang="en-US" sz="2800" kern="1200" dirty="0" smtClean="0">
                <a:solidFill>
                  <a:schemeClr val="tx1"/>
                </a:solidFill>
                <a:latin typeface="Arial" pitchFamily="34" charset="0"/>
                <a:ea typeface="+mn-ea"/>
                <a:cs typeface="Arial" pitchFamily="34" charset="0"/>
              </a:rPr>
              <a:t>Create and Register Initiation Forms</a:t>
            </a:r>
            <a:endParaRPr lang="en-US" sz="2800" dirty="0" smtClean="0"/>
          </a:p>
          <a:p>
            <a:pPr rtl="0" eaLnBrk="1" latinLnBrk="0" hangingPunct="1"/>
            <a:r>
              <a:rPr lang="en-US" sz="2800" kern="1200" dirty="0" smtClean="0">
                <a:solidFill>
                  <a:schemeClr val="tx1"/>
                </a:solidFill>
                <a:latin typeface="Arial" pitchFamily="34" charset="0"/>
                <a:ea typeface="+mn-ea"/>
                <a:cs typeface="Arial" pitchFamily="34" charset="0"/>
              </a:rPr>
              <a:t>Create Modification</a:t>
            </a:r>
            <a:r>
              <a:rPr lang="en-US" sz="2800" kern="1200" baseline="0" dirty="0" smtClean="0">
                <a:solidFill>
                  <a:schemeClr val="tx1"/>
                </a:solidFill>
                <a:latin typeface="Arial" pitchFamily="34" charset="0"/>
                <a:ea typeface="+mn-ea"/>
                <a:cs typeface="Arial" pitchFamily="34" charset="0"/>
              </a:rPr>
              <a:t> Forms</a:t>
            </a:r>
            <a:endParaRPr lang="en-US" dirty="0" smtClean="0"/>
          </a:p>
          <a:p>
            <a:pPr rtl="0" eaLnBrk="1" latinLnBrk="0" hangingPunct="1"/>
            <a:r>
              <a:rPr lang="en-US" sz="2800" kern="1200" baseline="0" dirty="0" smtClean="0">
                <a:solidFill>
                  <a:schemeClr val="tx1"/>
                </a:solidFill>
                <a:latin typeface="Arial" pitchFamily="34" charset="0"/>
                <a:ea typeface="+mn-ea"/>
                <a:cs typeface="Arial" pitchFamily="34" charset="0"/>
              </a:rPr>
              <a:t>Register and Enable Modification Forms</a:t>
            </a:r>
            <a:endParaRPr lang="en-US" sz="2800" kern="1200" dirty="0" smtClean="0">
              <a:solidFill>
                <a:schemeClr val="tx1"/>
              </a:solidFill>
              <a:latin typeface="Arial" pitchFamily="34" charset="0"/>
              <a:ea typeface="+mn-ea"/>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3" cstate="print"/>
          <a:srcRect/>
          <a:stretch>
            <a:fillRect/>
          </a:stretch>
        </p:blipFill>
        <p:spPr bwMode="auto">
          <a:xfrm>
            <a:off x="2057400" y="3048000"/>
            <a:ext cx="6610350" cy="3554241"/>
          </a:xfrm>
          <a:prstGeom prst="rect">
            <a:avLst/>
          </a:prstGeom>
          <a:noFill/>
          <a:ln w="9525">
            <a:noFill/>
            <a:miter lim="800000"/>
            <a:headEnd/>
            <a:tailEnd/>
          </a:ln>
          <a:effectLst/>
        </p:spPr>
      </p:pic>
      <p:sp>
        <p:nvSpPr>
          <p:cNvPr id="152578" name="Title 152577"/>
          <p:cNvSpPr>
            <a:spLocks noGrp="1" noChangeArrowheads="1"/>
          </p:cNvSpPr>
          <p:nvPr>
            <p:ph type="title"/>
          </p:nvPr>
        </p:nvSpPr>
        <p:spPr/>
        <p:txBody>
          <a:bodyPr/>
          <a:lstStyle/>
          <a:p>
            <a:r>
              <a:rPr lang="en-US" dirty="0" smtClean="0"/>
              <a:t>Designing Initiation Form ASPX</a:t>
            </a:r>
          </a:p>
        </p:txBody>
      </p:sp>
      <p:sp>
        <p:nvSpPr>
          <p:cNvPr id="6146" name="Shape 152578"/>
          <p:cNvSpPr>
            <a:spLocks noGrp="1" noChangeArrowheads="1"/>
          </p:cNvSpPr>
          <p:nvPr>
            <p:ph idx="1"/>
          </p:nvPr>
        </p:nvSpPr>
        <p:spPr>
          <a:xfrm>
            <a:off x="381000" y="1447800"/>
            <a:ext cx="8382000" cy="1524000"/>
          </a:xfrm>
        </p:spPr>
        <p:txBody>
          <a:bodyPr/>
          <a:lstStyle/>
          <a:p>
            <a:r>
              <a:rPr lang="en-US" dirty="0" smtClean="0"/>
              <a:t>Uses same layout</a:t>
            </a:r>
            <a:r>
              <a:rPr lang="en-US" baseline="0" dirty="0" smtClean="0"/>
              <a:t> concepts as association form</a:t>
            </a:r>
          </a:p>
          <a:p>
            <a:pPr lvl="1"/>
            <a:r>
              <a:rPr lang="en-US" dirty="0" smtClean="0"/>
              <a:t>Uses same master page</a:t>
            </a:r>
          </a:p>
          <a:p>
            <a:pPr lvl="1"/>
            <a:r>
              <a:rPr lang="en-US" dirty="0" smtClean="0"/>
              <a:t>Uses</a:t>
            </a:r>
            <a:r>
              <a:rPr lang="en-US" baseline="0" dirty="0" smtClean="0"/>
              <a:t> same WSS layout </a:t>
            </a:r>
            <a:r>
              <a:rPr lang="en-US" baseline="0" dirty="0" err="1" smtClean="0"/>
              <a:t>UserControls</a:t>
            </a:r>
            <a:endParaRPr lang="en-US" baseline="0" dirty="0" smtClean="0"/>
          </a:p>
        </p:txBody>
      </p:sp>
      <p:sp>
        <p:nvSpPr>
          <p:cNvPr id="5" name="TextBox 4"/>
          <p:cNvSpPr txBox="1"/>
          <p:nvPr/>
        </p:nvSpPr>
        <p:spPr>
          <a:xfrm>
            <a:off x="3276600" y="6096000"/>
            <a:ext cx="1829347" cy="276999"/>
          </a:xfrm>
          <a:prstGeom prst="rect">
            <a:avLst/>
          </a:prstGeom>
          <a:noFill/>
        </p:spPr>
        <p:txBody>
          <a:bodyPr wrap="none" rtlCol="0">
            <a:spAutoFit/>
          </a:bodyPr>
          <a:lstStyle/>
          <a:p>
            <a:r>
              <a:rPr lang="en-US" sz="1200" b="1" dirty="0" err="1" smtClean="0">
                <a:ln w="1905"/>
                <a:solidFill>
                  <a:schemeClr val="tx2">
                    <a:lumMod val="75000"/>
                  </a:schemeClr>
                </a:solidFill>
                <a:effectLst>
                  <a:innerShdw blurRad="69850" dist="43180" dir="5400000">
                    <a:srgbClr val="000000">
                      <a:alpha val="65000"/>
                    </a:srgbClr>
                  </a:innerShdw>
                </a:effectLst>
              </a:rPr>
              <a:t>ButtonSection</a:t>
            </a:r>
            <a:r>
              <a:rPr lang="en-US" sz="1200" b="1" dirty="0" smtClean="0">
                <a:ln w="1905"/>
                <a:solidFill>
                  <a:schemeClr val="tx2">
                    <a:lumMod val="75000"/>
                  </a:schemeClr>
                </a:solidFill>
                <a:effectLst>
                  <a:innerShdw blurRad="69850" dist="43180" dir="5400000">
                    <a:srgbClr val="000000">
                      <a:alpha val="65000"/>
                    </a:srgbClr>
                  </a:innerShdw>
                </a:effectLst>
              </a:rPr>
              <a:t> Control</a:t>
            </a:r>
          </a:p>
        </p:txBody>
      </p:sp>
      <p:cxnSp>
        <p:nvCxnSpPr>
          <p:cNvPr id="6" name="Straight Arrow Connector 5"/>
          <p:cNvCxnSpPr>
            <a:stCxn id="5" idx="3"/>
          </p:cNvCxnSpPr>
          <p:nvPr/>
        </p:nvCxnSpPr>
        <p:spPr>
          <a:xfrm flipV="1">
            <a:off x="5105947" y="5638800"/>
            <a:ext cx="1371053" cy="595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flipV="1">
            <a:off x="2705045" y="4828401"/>
            <a:ext cx="876355" cy="367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685800" y="3962400"/>
            <a:ext cx="1358064" cy="276999"/>
          </a:xfrm>
          <a:prstGeom prst="rect">
            <a:avLst/>
          </a:prstGeom>
          <a:noFill/>
        </p:spPr>
        <p:txBody>
          <a:bodyPr wrap="none" rtlCol="0">
            <a:spAutoFit/>
          </a:bodyPr>
          <a:lstStyle/>
          <a:p>
            <a:r>
              <a:rPr lang="en-US" sz="1200" b="1" dirty="0" smtClean="0">
                <a:ln w="1905"/>
                <a:solidFill>
                  <a:schemeClr val="tx2">
                    <a:lumMod val="75000"/>
                  </a:schemeClr>
                </a:solidFill>
                <a:effectLst>
                  <a:innerShdw blurRad="69850" dist="43180" dir="5400000">
                    <a:srgbClr val="000000">
                      <a:alpha val="65000"/>
                    </a:srgbClr>
                  </a:innerShdw>
                </a:effectLst>
              </a:rPr>
              <a:t>Content Control</a:t>
            </a:r>
          </a:p>
        </p:txBody>
      </p:sp>
      <p:sp>
        <p:nvSpPr>
          <p:cNvPr id="9" name="TextBox 8"/>
          <p:cNvSpPr txBox="1"/>
          <p:nvPr/>
        </p:nvSpPr>
        <p:spPr>
          <a:xfrm>
            <a:off x="685800" y="3657600"/>
            <a:ext cx="1358064" cy="276999"/>
          </a:xfrm>
          <a:prstGeom prst="rect">
            <a:avLst/>
          </a:prstGeom>
          <a:noFill/>
        </p:spPr>
        <p:txBody>
          <a:bodyPr wrap="none" rtlCol="0">
            <a:spAutoFit/>
          </a:bodyPr>
          <a:lstStyle/>
          <a:p>
            <a:r>
              <a:rPr lang="en-US" sz="1200" b="1" dirty="0" smtClean="0">
                <a:ln w="1905"/>
                <a:solidFill>
                  <a:schemeClr val="tx2">
                    <a:lumMod val="75000"/>
                  </a:schemeClr>
                </a:solidFill>
                <a:effectLst>
                  <a:innerShdw blurRad="69850" dist="43180" dir="5400000">
                    <a:srgbClr val="000000">
                      <a:alpha val="65000"/>
                    </a:srgbClr>
                  </a:innerShdw>
                </a:effectLst>
              </a:rPr>
              <a:t>Content Control</a:t>
            </a:r>
          </a:p>
        </p:txBody>
      </p:sp>
      <p:sp>
        <p:nvSpPr>
          <p:cNvPr id="10" name="Rectangle 9"/>
          <p:cNvSpPr/>
          <p:nvPr/>
        </p:nvSpPr>
        <p:spPr>
          <a:xfrm>
            <a:off x="3063711" y="3930977"/>
            <a:ext cx="5571241" cy="2639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063711" y="3525625"/>
            <a:ext cx="5571241" cy="405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8" idx="3"/>
          </p:cNvCxnSpPr>
          <p:nvPr/>
        </p:nvCxnSpPr>
        <p:spPr>
          <a:xfrm>
            <a:off x="2043864" y="4100900"/>
            <a:ext cx="1004136" cy="13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9" idx="3"/>
          </p:cNvCxnSpPr>
          <p:nvPr/>
        </p:nvCxnSpPr>
        <p:spPr>
          <a:xfrm>
            <a:off x="2043864" y="3796100"/>
            <a:ext cx="1004136" cy="13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609600" y="5057001"/>
            <a:ext cx="2095445" cy="276999"/>
          </a:xfrm>
          <a:prstGeom prst="rect">
            <a:avLst/>
          </a:prstGeom>
          <a:noFill/>
        </p:spPr>
        <p:txBody>
          <a:bodyPr wrap="none" rtlCol="0">
            <a:spAutoFit/>
          </a:bodyPr>
          <a:lstStyle/>
          <a:p>
            <a:r>
              <a:rPr lang="en-US" sz="1200" b="1" dirty="0" err="1" smtClean="0">
                <a:ln w="1905"/>
                <a:solidFill>
                  <a:schemeClr val="tx2">
                    <a:lumMod val="75000"/>
                  </a:schemeClr>
                </a:solidFill>
                <a:effectLst>
                  <a:innerShdw blurRad="69850" dist="43180" dir="5400000">
                    <a:srgbClr val="000000">
                      <a:alpha val="65000"/>
                    </a:srgbClr>
                  </a:innerShdw>
                </a:effectLst>
              </a:rPr>
              <a:t>InputFormSection</a:t>
            </a:r>
            <a:r>
              <a:rPr lang="en-US" sz="1200" b="1" dirty="0" smtClean="0">
                <a:ln w="1905"/>
                <a:solidFill>
                  <a:schemeClr val="tx2">
                    <a:lumMod val="75000"/>
                  </a:schemeClr>
                </a:solidFill>
                <a:effectLst>
                  <a:innerShdw blurRad="69850" dist="43180" dir="5400000">
                    <a:srgbClr val="000000">
                      <a:alpha val="65000"/>
                    </a:srgbClr>
                  </a:innerShdw>
                </a:effectLst>
              </a:rPr>
              <a:t> Control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Code-Behind</a:t>
            </a:r>
            <a:r>
              <a:rPr lang="en-US" baseline="0" dirty="0" smtClean="0"/>
              <a:t> Class</a:t>
            </a:r>
            <a:endParaRPr lang="en-US" dirty="0"/>
          </a:p>
        </p:txBody>
      </p:sp>
      <p:sp>
        <p:nvSpPr>
          <p:cNvPr id="3" name="Content Placeholder 2"/>
          <p:cNvSpPr>
            <a:spLocks noGrp="1"/>
          </p:cNvSpPr>
          <p:nvPr>
            <p:ph idx="1"/>
          </p:nvPr>
        </p:nvSpPr>
        <p:spPr/>
        <p:txBody>
          <a:bodyPr/>
          <a:lstStyle/>
          <a:p>
            <a:r>
              <a:rPr lang="en-US" dirty="0" smtClean="0"/>
              <a:t>Code behind pages</a:t>
            </a:r>
            <a:r>
              <a:rPr lang="en-US" baseline="0" dirty="0" smtClean="0"/>
              <a:t> derive from </a:t>
            </a:r>
            <a:r>
              <a:rPr lang="en-US" baseline="0" dirty="0" err="1" smtClean="0"/>
              <a:t>LayoutPageBase</a:t>
            </a:r>
            <a:endParaRPr lang="en-US" baseline="0" dirty="0" smtClean="0"/>
          </a:p>
          <a:p>
            <a:pPr lvl="1"/>
            <a:r>
              <a:rPr lang="en-US" dirty="0" smtClean="0"/>
              <a:t>Provides base application page functionality</a:t>
            </a:r>
          </a:p>
        </p:txBody>
      </p:sp>
      <p:sp>
        <p:nvSpPr>
          <p:cNvPr id="4" name="Rectangle 3"/>
          <p:cNvSpPr>
            <a:spLocks noChangeArrowheads="1"/>
          </p:cNvSpPr>
          <p:nvPr/>
        </p:nvSpPr>
        <p:spPr bwMode="auto">
          <a:xfrm>
            <a:off x="838200" y="3048000"/>
            <a:ext cx="4504759" cy="1077218"/>
          </a:xfrm>
          <a:prstGeom prst="rect">
            <a:avLst/>
          </a:prstGeom>
          <a:no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public</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class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CustomFormsInitForm</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LayoutsPageBase</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b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b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p:txBody>
      </p:sp>
      <p:pic>
        <p:nvPicPr>
          <p:cNvPr id="5" name="Picture 4"/>
          <p:cNvPicPr>
            <a:picLocks noChangeAspect="1" noChangeArrowheads="1"/>
          </p:cNvPicPr>
          <p:nvPr/>
        </p:nvPicPr>
        <p:blipFill>
          <a:blip r:embed="rId2" cstate="print"/>
          <a:srcRect/>
          <a:stretch>
            <a:fillRect/>
          </a:stretch>
        </p:blipFill>
        <p:spPr bwMode="auto">
          <a:xfrm>
            <a:off x="6096000" y="2971800"/>
            <a:ext cx="2009775" cy="3438525"/>
          </a:xfrm>
          <a:prstGeom prst="rect">
            <a:avLst/>
          </a:prstGeom>
          <a:noFill/>
          <a:ln w="9525">
            <a:noFill/>
            <a:miter lim="800000"/>
            <a:headEnd/>
            <a:tailEnd/>
          </a:ln>
          <a:effectLst/>
        </p:spPr>
      </p:pic>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Page Parameters</a:t>
            </a:r>
            <a:endParaRPr lang="en-US" dirty="0"/>
          </a:p>
        </p:txBody>
      </p:sp>
      <p:sp>
        <p:nvSpPr>
          <p:cNvPr id="3" name="Content Placeholder 2"/>
          <p:cNvSpPr>
            <a:spLocks noGrp="1"/>
          </p:cNvSpPr>
          <p:nvPr>
            <p:ph idx="1"/>
          </p:nvPr>
        </p:nvSpPr>
        <p:spPr>
          <a:xfrm>
            <a:off x="381000" y="1447800"/>
            <a:ext cx="8382000" cy="2286000"/>
          </a:xfrm>
        </p:spPr>
        <p:txBody>
          <a:bodyPr/>
          <a:lstStyle/>
          <a:p>
            <a:r>
              <a:rPr lang="en-US" dirty="0" smtClean="0"/>
              <a:t>Page parameters come from URL</a:t>
            </a:r>
          </a:p>
          <a:p>
            <a:pPr lvl="1"/>
            <a:r>
              <a:rPr lang="en-US" dirty="0" smtClean="0"/>
              <a:t>List and </a:t>
            </a:r>
            <a:r>
              <a:rPr lang="en-US" dirty="0" err="1" smtClean="0"/>
              <a:t>ctype</a:t>
            </a:r>
            <a:r>
              <a:rPr lang="en-US" dirty="0" smtClean="0"/>
              <a:t> define the parent of the association</a:t>
            </a:r>
          </a:p>
          <a:p>
            <a:pPr lvl="1"/>
            <a:r>
              <a:rPr lang="en-US" dirty="0" smtClean="0"/>
              <a:t>ID identifies the list item the workflow instance is for</a:t>
            </a:r>
          </a:p>
          <a:p>
            <a:pPr lvl="1"/>
            <a:r>
              <a:rPr lang="en-US" dirty="0" err="1" smtClean="0"/>
              <a:t>TemplateId</a:t>
            </a:r>
            <a:r>
              <a:rPr lang="en-US" dirty="0" smtClean="0"/>
              <a:t> identifies the workflow association</a:t>
            </a:r>
          </a:p>
        </p:txBody>
      </p:sp>
      <p:sp>
        <p:nvSpPr>
          <p:cNvPr id="1025" name="Rectangle 1"/>
          <p:cNvSpPr>
            <a:spLocks noChangeArrowheads="1"/>
          </p:cNvSpPr>
          <p:nvPr/>
        </p:nvSpPr>
        <p:spPr bwMode="auto">
          <a:xfrm>
            <a:off x="533400" y="3733800"/>
            <a:ext cx="8077200" cy="2800767"/>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protected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override</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void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OnLoad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EventArgs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e)</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8000"/>
                </a:solidFill>
                <a:effectLst/>
                <a:latin typeface="Lucida Console" pitchFamily="49" charset="0"/>
                <a:ea typeface="Calibri" pitchFamily="34" charset="0"/>
                <a:cs typeface="Courier New" pitchFamily="49" charset="0"/>
              </a:rPr>
              <a:t>// read the form level parameters</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string</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listId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Request.Params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rgbClr val="A31515"/>
                </a:solidFill>
                <a:effectLst/>
                <a:latin typeface="Lucida Console" pitchFamily="49" charset="0"/>
                <a:ea typeface="Calibri" pitchFamily="34" charset="0"/>
                <a:cs typeface="Courier New" pitchFamily="49" charset="0"/>
              </a:rPr>
              <a:t>"List"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string</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listItemId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Request.Params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rgbClr val="A31515"/>
                </a:solidFill>
                <a:effectLst/>
                <a:latin typeface="Lucida Console" pitchFamily="49" charset="0"/>
                <a:ea typeface="Calibri" pitchFamily="34" charset="0"/>
                <a:cs typeface="Courier New" pitchFamily="49" charset="0"/>
              </a:rPr>
              <a:t>"ID"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string</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ctypeId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Request.Params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rgbClr val="A31515"/>
                </a:solidFill>
                <a:effectLst/>
                <a:latin typeface="Lucida Console" pitchFamily="49" charset="0"/>
                <a:ea typeface="Calibri" pitchFamily="34" charset="0"/>
                <a:cs typeface="Courier New" pitchFamily="49" charset="0"/>
              </a:rPr>
              <a:t>"</a:t>
            </a:r>
            <a:r>
              <a:rPr kumimoji="0" lang="en-US" sz="1600" b="0" i="0" u="none" strike="noStrike" cap="none" normalizeH="0" baseline="0" dirty="0" err="1" smtClean="0">
                <a:ln>
                  <a:noFill/>
                </a:ln>
                <a:solidFill>
                  <a:srgbClr val="A31515"/>
                </a:solidFill>
                <a:effectLst/>
                <a:latin typeface="Lucida Console" pitchFamily="49" charset="0"/>
                <a:ea typeface="Calibri" pitchFamily="34" charset="0"/>
                <a:cs typeface="Courier New" pitchFamily="49" charset="0"/>
              </a:rPr>
              <a:t>ctype</a:t>
            </a:r>
            <a:r>
              <a:rPr kumimoji="0" lang="en-US" sz="1600" b="0" i="0" u="none" strike="noStrike" cap="none" normalizeH="0" baseline="0" dirty="0" smtClean="0">
                <a:ln>
                  <a:noFill/>
                </a:ln>
                <a:solidFill>
                  <a:srgbClr val="A31515"/>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string</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templateId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Request.Params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rgbClr val="A31515"/>
                </a:solidFill>
                <a:effectLst/>
                <a:latin typeface="Lucida Console" pitchFamily="49" charset="0"/>
                <a:ea typeface="Calibri" pitchFamily="34" charset="0"/>
                <a:cs typeface="Courier New" pitchFamily="49" charset="0"/>
              </a:rPr>
              <a:t>"</a:t>
            </a:r>
            <a:r>
              <a:rPr kumimoji="0" lang="en-US" sz="1600" b="0" i="0" u="none" strike="noStrike" cap="none" normalizeH="0" baseline="0" dirty="0" err="1" smtClean="0">
                <a:ln>
                  <a:noFill/>
                </a:ln>
                <a:solidFill>
                  <a:srgbClr val="A31515"/>
                </a:solidFill>
                <a:effectLst/>
                <a:latin typeface="Lucida Console" pitchFamily="49" charset="0"/>
                <a:ea typeface="Calibri" pitchFamily="34" charset="0"/>
                <a:cs typeface="Courier New" pitchFamily="49" charset="0"/>
              </a:rPr>
              <a:t>TemplateId</a:t>
            </a:r>
            <a:r>
              <a:rPr kumimoji="0" lang="en-US" sz="1600" b="0" i="0" u="none" strike="noStrike" cap="none" normalizeH="0" baseline="0" dirty="0" smtClean="0">
                <a:ln>
                  <a:noFill/>
                </a:ln>
                <a:solidFill>
                  <a:srgbClr val="A31515"/>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smtClean="0">
              <a:latin typeface="Lucida Console" pitchFamily="49" charset="0"/>
              <a:cs typeface="Courier New" pitchFamily="49" charset="0"/>
            </a:endParaRPr>
          </a:p>
          <a:p>
            <a:pPr eaLnBrk="0" fontAlgn="base" hangingPunct="0">
              <a:spcBef>
                <a:spcPct val="0"/>
              </a:spcBef>
              <a:spcAft>
                <a:spcPct val="0"/>
              </a:spcAft>
            </a:pPr>
            <a:r>
              <a:rPr lang="en-US" sz="1600" dirty="0" smtClean="0">
                <a:solidFill>
                  <a:srgbClr val="008000"/>
                </a:solidFill>
                <a:latin typeface="Lucida Console" pitchFamily="49" charset="0"/>
              </a:rPr>
              <a:t>    // find the list and list item</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_list = </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Web.Lists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new</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Guid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listId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listItem</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list.GetItemById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err="1" smtClean="0">
                <a:ln>
                  <a:noFill/>
                </a:ln>
                <a:solidFill>
                  <a:srgbClr val="0000FF"/>
                </a:solidFill>
                <a:effectLst/>
                <a:latin typeface="Lucida Console" pitchFamily="49" charset="0"/>
                <a:ea typeface="Calibri" pitchFamily="34" charset="0"/>
                <a:cs typeface="Courier New" pitchFamily="49" charset="0"/>
              </a:rPr>
              <a:t>int</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.Parse</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listItemId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the Workflow Association</a:t>
            </a:r>
            <a:endParaRPr lang="en-US" dirty="0"/>
          </a:p>
        </p:txBody>
      </p:sp>
      <p:sp>
        <p:nvSpPr>
          <p:cNvPr id="3" name="Content Placeholder 2"/>
          <p:cNvSpPr>
            <a:spLocks noGrp="1"/>
          </p:cNvSpPr>
          <p:nvPr>
            <p:ph idx="1"/>
          </p:nvPr>
        </p:nvSpPr>
        <p:spPr>
          <a:xfrm>
            <a:off x="381000" y="1447800"/>
            <a:ext cx="8382000" cy="2133600"/>
          </a:xfrm>
        </p:spPr>
        <p:txBody>
          <a:bodyPr/>
          <a:lstStyle/>
          <a:p>
            <a:r>
              <a:rPr lang="en-US" dirty="0" smtClean="0"/>
              <a:t>Workflow association may be in two locations</a:t>
            </a:r>
          </a:p>
          <a:p>
            <a:pPr lvl="1"/>
            <a:r>
              <a:rPr lang="en-US" dirty="0" smtClean="0"/>
              <a:t>Could be associated with the list</a:t>
            </a:r>
          </a:p>
          <a:p>
            <a:pPr lvl="1"/>
            <a:r>
              <a:rPr lang="en-US" dirty="0" smtClean="0"/>
              <a:t>Could be associated with the content type</a:t>
            </a:r>
          </a:p>
          <a:p>
            <a:pPr lvl="1"/>
            <a:r>
              <a:rPr lang="en-US" dirty="0" smtClean="0"/>
              <a:t>Easiest way to find it is check both locations</a:t>
            </a:r>
          </a:p>
        </p:txBody>
      </p:sp>
      <p:sp>
        <p:nvSpPr>
          <p:cNvPr id="16385" name="Rectangle 1"/>
          <p:cNvSpPr>
            <a:spLocks noChangeArrowheads="1"/>
          </p:cNvSpPr>
          <p:nvPr/>
        </p:nvSpPr>
        <p:spPr bwMode="auto">
          <a:xfrm>
            <a:off x="381000" y="3505200"/>
            <a:ext cx="8382000" cy="3046988"/>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000"/>
                </a:solidFill>
                <a:effectLst/>
                <a:latin typeface="Lucida Console" pitchFamily="49" charset="0"/>
                <a:ea typeface="Calibri" pitchFamily="34" charset="0"/>
                <a:cs typeface="Courier New" pitchFamily="49" charset="0"/>
              </a:rPr>
              <a:t>// check for the workflow association in the list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workflowAssociation</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list.WorkflowAssociations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new</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Guid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templateId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b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b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000"/>
                </a:solidFill>
                <a:effectLst/>
                <a:latin typeface="Lucida Console" pitchFamily="49" charset="0"/>
                <a:ea typeface="Calibri" pitchFamily="34" charset="0"/>
                <a:cs typeface="Courier New" pitchFamily="49" charset="0"/>
              </a:rPr>
              <a:t>// if the association wasn't found, check the content type</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if</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workflowAssociation</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null</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SPContentType</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contentType</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list.ContentTypes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new</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SPContentTypeId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ctypeId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workflowAssociation</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_</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contentType.WorkflowAssociations</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latin typeface="Lucida Console" pitchFamily="49" charset="0"/>
                <a:ea typeface="Calibri" pitchFamily="34" charset="0"/>
                <a:cs typeface="Courier New" pitchFamily="49" charset="0"/>
              </a:rPr>
              <a:t>        </a:t>
            </a:r>
            <a:r>
              <a:rPr kumimoji="0" lang="en-US" sz="16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new</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Guid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6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templateId</a:t>
            </a: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Lucida Console"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the UI</a:t>
            </a:r>
            <a:endParaRPr lang="en-US" dirty="0"/>
          </a:p>
        </p:txBody>
      </p:sp>
      <p:sp>
        <p:nvSpPr>
          <p:cNvPr id="3" name="Content Placeholder 2"/>
          <p:cNvSpPr>
            <a:spLocks noGrp="1"/>
          </p:cNvSpPr>
          <p:nvPr>
            <p:ph idx="1"/>
          </p:nvPr>
        </p:nvSpPr>
        <p:spPr>
          <a:xfrm>
            <a:off x="381000" y="1447800"/>
            <a:ext cx="8382000" cy="1905000"/>
          </a:xfrm>
        </p:spPr>
        <p:txBody>
          <a:bodyPr/>
          <a:lstStyle/>
          <a:p>
            <a:r>
              <a:rPr lang="en-US" dirty="0" smtClean="0"/>
              <a:t>The</a:t>
            </a:r>
            <a:r>
              <a:rPr lang="en-US" baseline="0" dirty="0" smtClean="0"/>
              <a:t> initial page load is not caused by a </a:t>
            </a:r>
            <a:r>
              <a:rPr lang="en-US" baseline="0" dirty="0" err="1" smtClean="0"/>
              <a:t>postback</a:t>
            </a:r>
            <a:endParaRPr lang="en-US" baseline="0" dirty="0" smtClean="0"/>
          </a:p>
          <a:p>
            <a:pPr lvl="1"/>
            <a:r>
              <a:rPr lang="en-US" dirty="0" smtClean="0"/>
              <a:t>Much simpler than Association form</a:t>
            </a:r>
          </a:p>
          <a:p>
            <a:pPr lvl="1"/>
            <a:r>
              <a:rPr lang="en-US" dirty="0" smtClean="0"/>
              <a:t>Override </a:t>
            </a:r>
            <a:r>
              <a:rPr lang="en-US" dirty="0" err="1" smtClean="0"/>
              <a:t>OnLoad</a:t>
            </a:r>
            <a:r>
              <a:rPr lang="en-US" dirty="0" smtClean="0"/>
              <a:t> event and load when !</a:t>
            </a:r>
            <a:r>
              <a:rPr lang="en-US" dirty="0" err="1" smtClean="0"/>
              <a:t>IsPostBack</a:t>
            </a:r>
            <a:endParaRPr lang="en-US" dirty="0" smtClean="0"/>
          </a:p>
        </p:txBody>
      </p:sp>
      <p:sp>
        <p:nvSpPr>
          <p:cNvPr id="17409" name="Rectangle 1"/>
          <p:cNvSpPr>
            <a:spLocks noChangeArrowheads="1"/>
          </p:cNvSpPr>
          <p:nvPr/>
        </p:nvSpPr>
        <p:spPr bwMode="auto">
          <a:xfrm>
            <a:off x="304800" y="3429000"/>
            <a:ext cx="8534400" cy="2677656"/>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protected</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override</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void</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OnLoad</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r>
              <a:rPr kumimoji="0" lang="en-US" sz="14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EventArgs</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e)</a:t>
            </a:r>
            <a:endParaRPr kumimoji="0" lang="en-US" sz="14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smtClean="0">
                <a:ln>
                  <a:noFill/>
                </a:ln>
                <a:solidFill>
                  <a:srgbClr val="008000"/>
                </a:solidFill>
                <a:effectLst/>
                <a:latin typeface="Lucida Console" pitchFamily="49" charset="0"/>
                <a:ea typeface="Calibri" pitchFamily="34" charset="0"/>
                <a:cs typeface="Courier New" pitchFamily="49" charset="0"/>
              </a:rPr>
              <a:t>// bind the association data (if any)</a:t>
            </a:r>
            <a:endParaRPr kumimoji="0" lang="en-US" sz="14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if</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IsPostBack</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&amp;&amp; (_</a:t>
            </a:r>
            <a:r>
              <a:rPr kumimoji="0" lang="en-US" sz="14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workflowAssociation</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400" b="0" i="0" u="none" strike="noStrike" cap="none" normalizeH="0" baseline="0" dirty="0" smtClean="0">
                <a:ln>
                  <a:noFill/>
                </a:ln>
                <a:solidFill>
                  <a:srgbClr val="0000FF"/>
                </a:solidFill>
                <a:effectLst/>
                <a:latin typeface="Lucida Console" pitchFamily="49" charset="0"/>
                <a:ea typeface="Calibri" pitchFamily="34" charset="0"/>
                <a:cs typeface="Courier New" pitchFamily="49" charset="0"/>
              </a:rPr>
              <a:t>null</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smtClean="0">
                <a:ln>
                  <a:noFill/>
                </a:ln>
                <a:solidFill>
                  <a:srgbClr val="008000"/>
                </a:solidFill>
                <a:effectLst/>
                <a:latin typeface="Lucida Console" pitchFamily="49" charset="0"/>
                <a:ea typeface="Calibri" pitchFamily="34" charset="0"/>
                <a:cs typeface="Courier New" pitchFamily="49" charset="0"/>
              </a:rPr>
              <a:t>// bind the controls to the association data</a:t>
            </a:r>
            <a:endParaRPr kumimoji="0" lang="en-US" sz="14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AssociationData</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assocData</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Lucida Console"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2B91AF"/>
                </a:solidFill>
                <a:effectLst/>
                <a:latin typeface="Lucida Console" pitchFamily="49" charset="0"/>
                <a:ea typeface="Calibri" pitchFamily="34" charset="0"/>
                <a:cs typeface="Courier New" pitchFamily="49" charset="0"/>
              </a:rPr>
              <a:t>AssociationData</a:t>
            </a:r>
            <a:r>
              <a:rPr kumimoji="0" lang="en-US" sz="14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.Deserialize</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(_</a:t>
            </a:r>
            <a:r>
              <a:rPr kumimoji="0" lang="en-US" sz="14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workflowAssociation.AssociationData</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r>
              <a:rPr kumimoji="0" lang="en-US" sz="14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txtCustomData.Text</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 </a:t>
            </a:r>
            <a:r>
              <a:rPr kumimoji="0" lang="en-US" sz="1400" b="0" i="0" u="none" strike="noStrike" cap="none" normalizeH="0" baseline="0" dirty="0" err="1" smtClean="0">
                <a:ln>
                  <a:noFill/>
                </a:ln>
                <a:solidFill>
                  <a:schemeClr val="tx1"/>
                </a:solidFill>
                <a:effectLst/>
                <a:latin typeface="Lucida Console" pitchFamily="49" charset="0"/>
                <a:ea typeface="Calibri" pitchFamily="34" charset="0"/>
                <a:cs typeface="Courier New" pitchFamily="49" charset="0"/>
              </a:rPr>
              <a:t>assocData.DefaultCustomData</a:t>
            </a: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Lucida Console"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Lucida Console"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Lucida Console"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Button Events</a:t>
            </a:r>
            <a:endParaRPr lang="en-US" dirty="0"/>
          </a:p>
        </p:txBody>
      </p:sp>
      <p:sp>
        <p:nvSpPr>
          <p:cNvPr id="3" name="Content Placeholder 2"/>
          <p:cNvSpPr>
            <a:spLocks noGrp="1"/>
          </p:cNvSpPr>
          <p:nvPr>
            <p:ph idx="1"/>
          </p:nvPr>
        </p:nvSpPr>
        <p:spPr/>
        <p:txBody>
          <a:bodyPr/>
          <a:lstStyle/>
          <a:p>
            <a:r>
              <a:rPr lang="en-US" dirty="0" smtClean="0"/>
              <a:t>The user can click Start or Cancel to submit form</a:t>
            </a:r>
          </a:p>
          <a:p>
            <a:pPr lvl="1"/>
            <a:r>
              <a:rPr lang="en-US" dirty="0" smtClean="0"/>
              <a:t>Start causes the workflow instance to start</a:t>
            </a:r>
          </a:p>
          <a:p>
            <a:pPr lvl="1"/>
            <a:r>
              <a:rPr lang="en-US" dirty="0" smtClean="0"/>
              <a:t>Cancel causes no workflows to start</a:t>
            </a:r>
          </a:p>
          <a:p>
            <a:pPr lvl="1"/>
            <a:r>
              <a:rPr lang="en-US" dirty="0" smtClean="0"/>
              <a:t>Both end up redirecting back to the list’s default view</a:t>
            </a:r>
          </a:p>
        </p:txBody>
      </p:sp>
      <p:pic>
        <p:nvPicPr>
          <p:cNvPr id="4" name="Picture 2"/>
          <p:cNvPicPr>
            <a:picLocks noChangeAspect="1" noChangeArrowheads="1"/>
          </p:cNvPicPr>
          <p:nvPr/>
        </p:nvPicPr>
        <p:blipFill>
          <a:blip r:embed="rId2" cstate="print"/>
          <a:srcRect/>
          <a:stretch>
            <a:fillRect/>
          </a:stretch>
        </p:blipFill>
        <p:spPr bwMode="auto">
          <a:xfrm>
            <a:off x="609600" y="3429000"/>
            <a:ext cx="3316588" cy="1905000"/>
          </a:xfrm>
          <a:prstGeom prst="rect">
            <a:avLst/>
          </a:prstGeom>
          <a:noFill/>
          <a:ln w="9525">
            <a:noFill/>
            <a:miter lim="800000"/>
            <a:headEnd/>
            <a:tailEnd/>
          </a:ln>
          <a:effectLst/>
        </p:spPr>
      </p:pic>
      <p:sp>
        <p:nvSpPr>
          <p:cNvPr id="5" name="Down Arrow 4"/>
          <p:cNvSpPr/>
          <p:nvPr/>
        </p:nvSpPr>
        <p:spPr>
          <a:xfrm rot="18896585">
            <a:off x="4377778" y="4529963"/>
            <a:ext cx="381000" cy="6858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40961" name="Picture 1"/>
          <p:cNvPicPr>
            <a:picLocks noChangeAspect="1" noChangeArrowheads="1"/>
          </p:cNvPicPr>
          <p:nvPr/>
        </p:nvPicPr>
        <p:blipFill>
          <a:blip r:embed="rId3" cstate="print"/>
          <a:srcRect/>
          <a:stretch>
            <a:fillRect/>
          </a:stretch>
        </p:blipFill>
        <p:spPr bwMode="auto">
          <a:xfrm>
            <a:off x="5105400" y="4648200"/>
            <a:ext cx="3516923" cy="1905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Url xmlns="c83d3ea4-1015-4b4b-bfa9-09fbcd7aa64d">
      <Url>http://intranet.sharepointblackops.com/Courses/SPW401/_layouts/DocIdRedir.aspx?ID=3CC2HQU7XWNV-76-10</Url>
      <Description>3CC2HQU7XWNV-76-10</Description>
    </_dlc_DocIdUrl>
    <_dlc_DocId xmlns="c83d3ea4-1015-4b4b-bfa9-09fbcd7aa64d">3CC2HQU7XWNV-76-10</_dlc_Doc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227674DEC4494696E73A79800929B3" ma:contentTypeVersion="1" ma:contentTypeDescription="Create a new document." ma:contentTypeScope="" ma:versionID="aebdd69b22cd0f8232a75de2818d5459">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3A497866-2B25-4F25-8B28-9CBB04F8104F}"/>
</file>

<file path=customXml/itemProps4.xml><?xml version="1.0" encoding="utf-8"?>
<ds:datastoreItem xmlns:ds="http://schemas.openxmlformats.org/officeDocument/2006/customXml" ds:itemID="{834DEC9F-D1CA-47B7-9476-9E37048EC5C4}"/>
</file>

<file path=docProps/app.xml><?xml version="1.0" encoding="utf-8"?>
<Properties xmlns="http://schemas.openxmlformats.org/officeDocument/2006/extended-properties" xmlns:vt="http://schemas.openxmlformats.org/officeDocument/2006/docPropsVTypes">
  <Template>CPT_TEMPLATE</Template>
  <TotalTime>1</TotalTime>
  <Words>1628</Words>
  <Application>Microsoft Office PowerPoint</Application>
  <PresentationFormat>On-screen Show (4:3)</PresentationFormat>
  <Paragraphs>313</Paragraphs>
  <Slides>30</Slides>
  <Notes>9</Notes>
  <HiddenSlides>2</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CPT_TEMPLATE</vt:lpstr>
      <vt:lpstr>Creating Workflow Instantiation and Modification Forms</vt:lpstr>
      <vt:lpstr>Agenda</vt:lpstr>
      <vt:lpstr>Building Custom Initiation Forms</vt:lpstr>
      <vt:lpstr>Designing Initiation Form ASPX</vt:lpstr>
      <vt:lpstr>Creating Code-Behind Class</vt:lpstr>
      <vt:lpstr>Processing Page Parameters</vt:lpstr>
      <vt:lpstr>Locating the Workflow Association</vt:lpstr>
      <vt:lpstr>Initializing the UI</vt:lpstr>
      <vt:lpstr>Handling Button Events</vt:lpstr>
      <vt:lpstr>Handling Start Button Click</vt:lpstr>
      <vt:lpstr>Redirecting to List Default View</vt:lpstr>
      <vt:lpstr>Registering Instantiation Forms</vt:lpstr>
      <vt:lpstr>Demo: Custom Initiation Forms</vt:lpstr>
      <vt:lpstr>Building Custom Modification Forms</vt:lpstr>
      <vt:lpstr>Designing Modification Form ASPX</vt:lpstr>
      <vt:lpstr>Processing Page Parameters</vt:lpstr>
      <vt:lpstr>Initializing the UI</vt:lpstr>
      <vt:lpstr>Handling Button Events</vt:lpstr>
      <vt:lpstr>Handling OK Button Click</vt:lpstr>
      <vt:lpstr>Redirecting to List Default View</vt:lpstr>
      <vt:lpstr>Using the Modification Form</vt:lpstr>
      <vt:lpstr>Enabling Workflow Modifications</vt:lpstr>
      <vt:lpstr>Registering Workflow Modifications</vt:lpstr>
      <vt:lpstr>Responding to Modifications</vt:lpstr>
      <vt:lpstr>Integrating Modified Data</vt:lpstr>
      <vt:lpstr>Resetting Workflow State</vt:lpstr>
      <vt:lpstr>Updating Tasks</vt:lpstr>
      <vt:lpstr>Delete and Re-create Task</vt:lpstr>
      <vt:lpstr>Demo: Custom Modification Forms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Workflow Instantiation and Modification Forms</dc:title>
  <dc:creator>TedP</dc:creator>
  <cp:lastModifiedBy>TedP</cp:lastModifiedBy>
  <cp:revision>2</cp:revision>
  <dcterms:created xsi:type="dcterms:W3CDTF">2009-07-09T04:34:30Z</dcterms:created>
  <dcterms:modified xsi:type="dcterms:W3CDTF">2009-07-09T04:36:27Z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0x0101006F227674DEC4494696E73A79800929B3</vt:lpwstr>
  </property>
  <property fmtid="{D5CDD505-2E9C-101B-9397-08002B2CF9AE}" pid="4" name="_dlc_DocIdItemGuid">
    <vt:lpwstr>4240f9d3-6d59-48c0-9ad6-2acf1b1f7e2b</vt:lpwstr>
  </property>
</Properties>
</file>