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34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0033" autoAdjust="0"/>
  </p:normalViewPr>
  <p:slideViewPr>
    <p:cSldViewPr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10 - Integrating InfoPath Forms into SharePoint Workflow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10 - Integrating InfoPath Forms into SharePoint Workflow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10 - Integrating InfoPath Forms into SharePoint Workflow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10 - Integrating InfoPath Forms into SharePoint Workflow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5462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4627" name="Rectangle 1546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10 - Integrating InfoPath Forms into SharePoint Workflow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</a:t>
            </a:r>
            <a:r>
              <a:rPr lang="en-US" baseline="0" dirty="0" smtClean="0"/>
              <a:t> on the metadata part here.  In the previous lab, they did the base class approach.  In this lecture we’ll focus on the metadata.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Integrating InfoPath Forms into SharePoint Workflow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Transition into next slide talking about adding an external data source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Integrating InfoPath Forms into SharePoint Workflow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</a:t>
            </a:r>
            <a:r>
              <a:rPr lang="en-US" baseline="0" dirty="0" smtClean="0"/>
              <a:t> cancel buttons rules are same without submit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Integrating InfoPath Forms into SharePoint Workflow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10 - Integrating InfoPath Forms into SharePoint Workflow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2" name="Picture 11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7" name="Rectangle 16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Integrating InfoPath Forms into SharePoint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Developing SharePoint Workflow Templates with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InfoPath Forms ASPX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438400"/>
          </a:xfrm>
        </p:spPr>
        <p:txBody>
          <a:bodyPr/>
          <a:lstStyle/>
          <a:p>
            <a:r>
              <a:rPr lang="en-US" dirty="0" smtClean="0"/>
              <a:t>Page</a:t>
            </a:r>
            <a:r>
              <a:rPr lang="en-US" baseline="0" dirty="0" smtClean="0"/>
              <a:t> markup contains a special web control</a:t>
            </a:r>
          </a:p>
          <a:p>
            <a:pPr lvl="1"/>
            <a:r>
              <a:rPr lang="en-US" dirty="0" err="1" smtClean="0"/>
              <a:t>XmlFormView</a:t>
            </a:r>
            <a:r>
              <a:rPr lang="en-US" dirty="0" smtClean="0"/>
              <a:t> control renders the InfoPath form</a:t>
            </a:r>
          </a:p>
          <a:p>
            <a:pPr lvl="1"/>
            <a:r>
              <a:rPr lang="en-US" dirty="0" smtClean="0"/>
              <a:t>Control requires two pieces</a:t>
            </a:r>
            <a:r>
              <a:rPr lang="en-US" baseline="0" dirty="0" smtClean="0"/>
              <a:t> of information</a:t>
            </a:r>
          </a:p>
          <a:p>
            <a:pPr lvl="2"/>
            <a:r>
              <a:rPr lang="en-US" dirty="0" smtClean="0"/>
              <a:t>The InfoPath form to host</a:t>
            </a:r>
          </a:p>
          <a:p>
            <a:pPr lvl="2"/>
            <a:r>
              <a:rPr lang="en-US" dirty="0" smtClean="0"/>
              <a:t>The XML</a:t>
            </a:r>
            <a:r>
              <a:rPr lang="en-US" baseline="0" dirty="0" smtClean="0"/>
              <a:t> data used to initialize the form</a:t>
            </a: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81000" y="4191000"/>
            <a:ext cx="8454559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highlight>
                  <a:srgbClr val="FFFF00"/>
                </a:highlight>
                <a:latin typeface="Lucida Console" pitchFamily="49" charset="0"/>
                <a:ea typeface="Calibri"/>
              </a:rPr>
              <a:t>&lt;%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Register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Tagprefix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="InfoPath"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Namespace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Microsoft.Office.InfoPath.Server.Controls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Assembly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Microsoft.Office.InfoPath.Server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..."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highlight>
                  <a:srgbClr val="FFFF00"/>
                </a:highlight>
                <a:latin typeface="Lucida Console" pitchFamily="49" charset="0"/>
                <a:ea typeface="Calibri"/>
              </a:rPr>
              <a:t>%&gt;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ContentPlaceHolderId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PlaceHolderMain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runat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="server"&gt;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InfoPath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XmlFormView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XmlFormView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runat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="server"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...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InfoPath and Workflow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Workflow Features can have metadata</a:t>
            </a:r>
          </a:p>
          <a:p>
            <a:pPr lvl="1"/>
            <a:r>
              <a:rPr lang="en-US" dirty="0" smtClean="0"/>
              <a:t>This metadata is accessible via an API</a:t>
            </a:r>
          </a:p>
          <a:p>
            <a:pPr lvl="1"/>
            <a:r>
              <a:rPr lang="en-US" dirty="0" smtClean="0"/>
              <a:t>Forms Services pages access standard metadata tags</a:t>
            </a:r>
          </a:p>
          <a:p>
            <a:pPr lvl="1"/>
            <a:r>
              <a:rPr lang="en-US" dirty="0" smtClean="0"/>
              <a:t>These tags define a URN for each type of form</a:t>
            </a: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381000" y="3429000"/>
            <a:ext cx="8305800" cy="3293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66dd3439-b412-423e-8e15-cc972c9eb36a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“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AssociationUrl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_layouts/CstWrkflIP.aspx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InstantiationUrl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_layouts/IniWrkflIP.aspx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“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MetaData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Association_FormURN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urn:...:AssociationForm:urn-WssInfoPathFormsWorkflow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Association_FormURN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Instantiation_FormURN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urn:...:InstantiationForm:urn-WssInfoPathFormsWorkflow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Instantiation_FormURN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MetaData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of InfoPath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Locating forms by URN requires</a:t>
            </a:r>
            <a:r>
              <a:rPr lang="en-US" baseline="0" dirty="0" smtClean="0"/>
              <a:t> form registration</a:t>
            </a:r>
          </a:p>
          <a:p>
            <a:pPr lvl="1"/>
            <a:r>
              <a:rPr lang="en-US" dirty="0" smtClean="0"/>
              <a:t>On feature activation event receiver registers forms</a:t>
            </a:r>
          </a:p>
          <a:p>
            <a:pPr lvl="2"/>
            <a:r>
              <a:rPr lang="en-US" sz="1600" dirty="0" err="1" smtClean="0"/>
              <a:t>Microsoft.Office.Workflow.Feature.WorkflowFeatureReceiver</a:t>
            </a:r>
            <a:endParaRPr lang="en-US" sz="1600" dirty="0" smtClean="0"/>
          </a:p>
          <a:p>
            <a:pPr lvl="1"/>
            <a:r>
              <a:rPr lang="en-US" dirty="0" smtClean="0"/>
              <a:t>Event receiver uses path in feature properties element</a:t>
            </a: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457200" y="3810000"/>
            <a:ext cx="8239756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Feature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695fb738-da73-438d-aa10-d50669dc3457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ReceiverAssembly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Microsoft.Office.Workflow.Feature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ReceiverClass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Microsoft.Office.Workflow.Feature.WorkflowFeatureReceiver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xmlns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http://schemas.microsoft.com/sharepoint/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Properties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RegisterForms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Forms\*.xsn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/&gt;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Properties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Feature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Registration with Central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r>
              <a:rPr lang="en-US" dirty="0" smtClean="0"/>
              <a:t>Central Admin allows form management</a:t>
            </a:r>
          </a:p>
          <a:p>
            <a:pPr lvl="1"/>
            <a:r>
              <a:rPr lang="en-US" dirty="0" smtClean="0"/>
              <a:t>Accessed from Application Management tab</a:t>
            </a:r>
          </a:p>
          <a:p>
            <a:pPr lvl="1"/>
            <a:r>
              <a:rPr lang="en-US" dirty="0" smtClean="0"/>
              <a:t>Allows upload and installation of custom forms</a:t>
            </a:r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95600"/>
            <a:ext cx="517625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InfoPath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form by designing a blank form</a:t>
            </a:r>
          </a:p>
          <a:p>
            <a:pPr lvl="1"/>
            <a:r>
              <a:rPr lang="en-US" dirty="0" smtClean="0"/>
              <a:t>Some actions are not supported in Form Services</a:t>
            </a:r>
          </a:p>
          <a:p>
            <a:pPr lvl="1"/>
            <a:r>
              <a:rPr lang="en-US" dirty="0" smtClean="0"/>
              <a:t>Use </a:t>
            </a:r>
            <a:r>
              <a:rPr lang="en-US" baseline="0" dirty="0" smtClean="0"/>
              <a:t>Tools</a:t>
            </a:r>
            <a:r>
              <a:rPr lang="en-US" dirty="0" smtClean="0"/>
              <a:t> -&gt; </a:t>
            </a:r>
            <a:r>
              <a:rPr lang="en-US" baseline="0" dirty="0" smtClean="0"/>
              <a:t>Form Options to choose web form</a:t>
            </a:r>
          </a:p>
          <a:p>
            <a:pPr lvl="2"/>
            <a:r>
              <a:rPr lang="en-US" dirty="0" smtClean="0"/>
              <a:t>Raises validation error</a:t>
            </a:r>
            <a:r>
              <a:rPr lang="en-US" baseline="0" dirty="0" smtClean="0"/>
              <a:t> if form not supported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52800"/>
            <a:ext cx="4371975" cy="264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733800"/>
            <a:ext cx="3724534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Data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schema can be imported or created</a:t>
            </a:r>
          </a:p>
          <a:p>
            <a:pPr lvl="1"/>
            <a:r>
              <a:rPr lang="en-US" dirty="0" smtClean="0"/>
              <a:t>Created XML schemas use generated namespace</a:t>
            </a:r>
          </a:p>
          <a:p>
            <a:pPr lvl="2"/>
            <a:r>
              <a:rPr lang="en-US" dirty="0" smtClean="0"/>
              <a:t>Complications when sharing schema between forms</a:t>
            </a:r>
          </a:p>
          <a:p>
            <a:pPr lvl="1"/>
            <a:r>
              <a:rPr lang="en-US" dirty="0" smtClean="0"/>
              <a:t>Imported using Tools -&gt; Convert Main Data Source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9000"/>
            <a:ext cx="4408134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276600"/>
            <a:ext cx="1497278" cy="33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</a:t>
            </a:r>
            <a:r>
              <a:rPr lang="en-US" baseline="0" dirty="0" smtClean="0"/>
              <a:t> Input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has a natural relationship to controls</a:t>
            </a:r>
          </a:p>
          <a:p>
            <a:pPr lvl="1"/>
            <a:r>
              <a:rPr lang="en-US" dirty="0" smtClean="0"/>
              <a:t>Controls bound to data elements</a:t>
            </a:r>
          </a:p>
          <a:p>
            <a:pPr lvl="1"/>
            <a:r>
              <a:rPr lang="en-US" dirty="0" smtClean="0"/>
              <a:t>Data can</a:t>
            </a:r>
            <a:r>
              <a:rPr lang="en-US" baseline="0" dirty="0" smtClean="0"/>
              <a:t> be “dragged” onto design service as controls</a:t>
            </a:r>
          </a:p>
          <a:p>
            <a:pPr lvl="2"/>
            <a:r>
              <a:rPr lang="en-US" dirty="0" smtClean="0"/>
              <a:t>Control type and label inferred from data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429000"/>
            <a:ext cx="4800600" cy="311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InfoPath</a:t>
            </a:r>
            <a:r>
              <a:rPr lang="en-US" baseline="0" dirty="0" smtClean="0"/>
              <a:t> provides formatting tools to designer</a:t>
            </a:r>
          </a:p>
          <a:p>
            <a:pPr lvl="1"/>
            <a:r>
              <a:rPr lang="en-US" dirty="0" smtClean="0"/>
              <a:t>Layout tables provides structure</a:t>
            </a:r>
          </a:p>
          <a:p>
            <a:pPr lvl="1"/>
            <a:r>
              <a:rPr lang="en-US" dirty="0" smtClean="0"/>
              <a:t>Text can have</a:t>
            </a:r>
            <a:r>
              <a:rPr lang="en-US" baseline="0" dirty="0" smtClean="0"/>
              <a:t> Word like layout and font applied</a:t>
            </a:r>
          </a:p>
          <a:p>
            <a:pPr lvl="1"/>
            <a:r>
              <a:rPr lang="en-US" baseline="0" dirty="0" smtClean="0"/>
              <a:t>Experience intended to be similar to Word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86200"/>
            <a:ext cx="63627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r>
              <a:rPr lang="en-US" baseline="0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/>
          <a:lstStyle/>
          <a:p>
            <a:pPr lvl="0"/>
            <a:r>
              <a:rPr lang="en-US" dirty="0" smtClean="0"/>
              <a:t>Each InfoPath</a:t>
            </a:r>
            <a:r>
              <a:rPr lang="en-US" baseline="0" dirty="0" smtClean="0"/>
              <a:t> control has specific properties</a:t>
            </a:r>
          </a:p>
          <a:p>
            <a:pPr lvl="1"/>
            <a:r>
              <a:rPr lang="en-US" baseline="0" dirty="0" smtClean="0"/>
              <a:t>Allows restrictions such as read</a:t>
            </a:r>
            <a:r>
              <a:rPr lang="en-US" dirty="0" smtClean="0"/>
              <a:t> only</a:t>
            </a:r>
          </a:p>
          <a:p>
            <a:pPr lvl="1"/>
            <a:r>
              <a:rPr lang="en-US" baseline="0" dirty="0" smtClean="0"/>
              <a:t>Allow</a:t>
            </a:r>
            <a:r>
              <a:rPr lang="en-US" dirty="0" smtClean="0"/>
              <a:t> sizing and formatting options</a:t>
            </a:r>
          </a:p>
          <a:p>
            <a:pPr lvl="1"/>
            <a:r>
              <a:rPr lang="en-US" dirty="0" smtClean="0"/>
              <a:t>Provides custom data validation rules</a:t>
            </a:r>
            <a:endParaRPr lang="en-US" baseline="0" dirty="0" smtClean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52800"/>
            <a:ext cx="2790825" cy="296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581400"/>
            <a:ext cx="2777824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Drop Down</a:t>
            </a:r>
            <a:r>
              <a:rPr lang="en-US" baseline="0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Drop Down Lists allow choosing from a list</a:t>
            </a:r>
          </a:p>
          <a:p>
            <a:pPr lvl="1"/>
            <a:r>
              <a:rPr lang="en-US" dirty="0" err="1" smtClean="0"/>
              <a:t>TextBox</a:t>
            </a:r>
            <a:r>
              <a:rPr lang="en-US" dirty="0" smtClean="0"/>
              <a:t> converted using Change To context menu</a:t>
            </a:r>
          </a:p>
          <a:p>
            <a:pPr lvl="1"/>
            <a:r>
              <a:rPr lang="en-US" dirty="0" smtClean="0"/>
              <a:t>Selected value bound to primary data source</a:t>
            </a:r>
          </a:p>
          <a:p>
            <a:pPr lvl="1"/>
            <a:r>
              <a:rPr lang="en-US" dirty="0" smtClean="0"/>
              <a:t>Options can come from multiple sources</a:t>
            </a:r>
          </a:p>
          <a:p>
            <a:pPr lvl="2"/>
            <a:r>
              <a:rPr lang="en-US" dirty="0" smtClean="0"/>
              <a:t>Fixed list, external data source</a:t>
            </a: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86200"/>
            <a:ext cx="3604494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3200400"/>
            <a:ext cx="257336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InfoPath?</a:t>
            </a:r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Creating workflow forms with InfoPath</a:t>
            </a:r>
          </a:p>
          <a:p>
            <a:r>
              <a:rPr lang="en-US" dirty="0" smtClean="0"/>
              <a:t>Interacting with hosting environment</a:t>
            </a:r>
          </a:p>
          <a:p>
            <a:r>
              <a:rPr lang="en-US" dirty="0" smtClean="0"/>
              <a:t>Custom .NET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to Secondary</a:t>
            </a:r>
            <a:r>
              <a:rPr lang="en-US" baseline="0" dirty="0" smtClean="0"/>
              <a:t>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600200"/>
          </a:xfrm>
        </p:spPr>
        <p:txBody>
          <a:bodyPr/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data can be accessed for list population</a:t>
            </a:r>
          </a:p>
          <a:p>
            <a:pPr lvl="1"/>
            <a:r>
              <a:rPr lang="en-US" dirty="0" smtClean="0"/>
              <a:t>Data can come from multiple locations</a:t>
            </a:r>
          </a:p>
          <a:p>
            <a:pPr lvl="2"/>
            <a:r>
              <a:rPr lang="en-US" dirty="0" smtClean="0"/>
              <a:t>Xml, </a:t>
            </a:r>
            <a:r>
              <a:rPr lang="en-US" dirty="0" err="1" smtClean="0"/>
              <a:t>WebService</a:t>
            </a:r>
            <a:r>
              <a:rPr lang="en-US" dirty="0" smtClean="0"/>
              <a:t>, SharePoint lists, etc…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657600"/>
            <a:ext cx="18859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95600"/>
            <a:ext cx="2793307" cy="380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 rot="2686697">
            <a:off x="4568793" y="3576943"/>
            <a:ext cx="7620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submission initiated by button clicks</a:t>
            </a:r>
          </a:p>
          <a:p>
            <a:pPr lvl="1"/>
            <a:r>
              <a:rPr lang="en-US" dirty="0" smtClean="0"/>
              <a:t>Controls can</a:t>
            </a:r>
            <a:r>
              <a:rPr lang="en-US" baseline="0" dirty="0" smtClean="0"/>
              <a:t> be added without data binding</a:t>
            </a:r>
          </a:p>
          <a:p>
            <a:pPr lvl="2"/>
            <a:r>
              <a:rPr lang="en-US" dirty="0" smtClean="0"/>
              <a:t>Common for controls</a:t>
            </a:r>
            <a:r>
              <a:rPr lang="en-US" baseline="0" dirty="0" smtClean="0"/>
              <a:t> with no display</a:t>
            </a:r>
          </a:p>
          <a:p>
            <a:pPr lvl="1"/>
            <a:r>
              <a:rPr lang="en-US" baseline="0" dirty="0" smtClean="0"/>
              <a:t>Button controls often used to submit or close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00400"/>
            <a:ext cx="5410200" cy="351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Rules to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submission done using InfoPath rules</a:t>
            </a:r>
          </a:p>
          <a:p>
            <a:pPr lvl="1"/>
            <a:r>
              <a:rPr lang="en-US" dirty="0" smtClean="0"/>
              <a:t>Rules are executed</a:t>
            </a:r>
            <a:r>
              <a:rPr lang="en-US" baseline="0" dirty="0" smtClean="0"/>
              <a:t> when button is clicked</a:t>
            </a:r>
          </a:p>
          <a:p>
            <a:pPr lvl="1"/>
            <a:r>
              <a:rPr lang="en-US" baseline="0" dirty="0" smtClean="0"/>
              <a:t>Forms submitted using submit to host</a:t>
            </a:r>
          </a:p>
          <a:p>
            <a:pPr lvl="2"/>
            <a:r>
              <a:rPr lang="en-US" dirty="0" smtClean="0"/>
              <a:t>Special external data source</a:t>
            </a:r>
            <a:endParaRPr lang="en-US" baseline="0" dirty="0" smtClean="0"/>
          </a:p>
          <a:p>
            <a:pPr lvl="1"/>
            <a:r>
              <a:rPr lang="en-US" baseline="0" dirty="0" smtClean="0"/>
              <a:t>Forms closed using Close Form action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0"/>
            <a:ext cx="3352800" cy="233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657600"/>
            <a:ext cx="3663931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Trust</a:t>
            </a:r>
            <a:r>
              <a:rPr lang="en-US" baseline="0" dirty="0" smtClean="0"/>
              <a:t>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InfoPath forms request a level of trust</a:t>
            </a:r>
          </a:p>
          <a:p>
            <a:pPr lvl="1"/>
            <a:r>
              <a:rPr lang="en-US" dirty="0" smtClean="0"/>
              <a:t>InfoPath defaults to Restricted</a:t>
            </a:r>
          </a:p>
          <a:p>
            <a:pPr lvl="2"/>
            <a:r>
              <a:rPr lang="en-US" dirty="0" smtClean="0"/>
              <a:t>Causes InfoPath to fail while installing form</a:t>
            </a:r>
          </a:p>
          <a:p>
            <a:pPr lvl="1"/>
            <a:r>
              <a:rPr lang="en-US" dirty="0" smtClean="0"/>
              <a:t>Most WSS applications require Domain or Full Trust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52800"/>
            <a:ext cx="3875931" cy="330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InfoPath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r>
              <a:rPr lang="en-US" baseline="0" dirty="0" smtClean="0"/>
              <a:t> is required to create a usable form</a:t>
            </a:r>
          </a:p>
          <a:p>
            <a:pPr lvl="1"/>
            <a:r>
              <a:rPr lang="en-US" dirty="0" smtClean="0"/>
              <a:t>Signs form</a:t>
            </a:r>
            <a:r>
              <a:rPr lang="en-US" baseline="0" dirty="0" smtClean="0"/>
              <a:t> if a certificate is attached to the form</a:t>
            </a:r>
          </a:p>
          <a:p>
            <a:pPr lvl="1"/>
            <a:r>
              <a:rPr lang="en-US" baseline="0" dirty="0" smtClean="0"/>
              <a:t>Attaches a publish location</a:t>
            </a:r>
          </a:p>
          <a:p>
            <a:pPr lvl="2"/>
            <a:r>
              <a:rPr lang="en-US" dirty="0" smtClean="0"/>
              <a:t>Publish location must</a:t>
            </a:r>
            <a:r>
              <a:rPr lang="en-US" baseline="0" dirty="0" smtClean="0"/>
              <a:t> be empty for SharePoint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49353"/>
            <a:ext cx="3375216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577953"/>
            <a:ext cx="3367088" cy="251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882753"/>
            <a:ext cx="3367088" cy="251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InfoPath</a:t>
            </a:r>
            <a:r>
              <a:rPr lang="en-US" baseline="0" dirty="0" smtClean="0"/>
              <a:t>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438400"/>
          </a:xfrm>
        </p:spPr>
        <p:txBody>
          <a:bodyPr/>
          <a:lstStyle/>
          <a:p>
            <a:r>
              <a:rPr lang="en-US" dirty="0" smtClean="0"/>
              <a:t>Published forms deployed with feature</a:t>
            </a:r>
          </a:p>
          <a:p>
            <a:pPr lvl="1"/>
            <a:r>
              <a:rPr lang="en-US" dirty="0" smtClean="0"/>
              <a:t>Often located in Forms sub folder</a:t>
            </a:r>
          </a:p>
          <a:p>
            <a:pPr lvl="1"/>
            <a:r>
              <a:rPr lang="en-US" dirty="0" smtClean="0"/>
              <a:t>Copied to the FEATURES folder along with feature xml</a:t>
            </a:r>
          </a:p>
          <a:p>
            <a:pPr lvl="1"/>
            <a:r>
              <a:rPr lang="en-US" dirty="0" smtClean="0"/>
              <a:t>Registered by the feature</a:t>
            </a:r>
            <a:r>
              <a:rPr lang="en-US" baseline="0" dirty="0" smtClean="0"/>
              <a:t> activation event receiver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3657600"/>
            <a:ext cx="8458200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Feature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695fb738-da73-438d-aa10-d50669dc3457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ReceiverAssembly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Microsoft.Office.Workflow.Feature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“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ReceiverClass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Microsoft.Office.Workflow.Feature.WorkflowFeatureReceiver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xmlns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http://schemas.microsoft.com/sharepoint/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Properties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RegisterForms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Forms\*.xsn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/&gt;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Properties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Feature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5181600"/>
            <a:ext cx="2276475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Using InfoPath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Services Host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InfoPath Forms</a:t>
            </a:r>
            <a:r>
              <a:rPr lang="en-US" baseline="0" dirty="0" smtClean="0"/>
              <a:t> have no connection to WSS</a:t>
            </a:r>
          </a:p>
          <a:p>
            <a:pPr lvl="1"/>
            <a:r>
              <a:rPr lang="en-US" dirty="0" smtClean="0"/>
              <a:t>ASPX Forms can access WSS Object Model</a:t>
            </a:r>
          </a:p>
          <a:p>
            <a:pPr lvl="1"/>
            <a:r>
              <a:rPr lang="en-US" dirty="0" smtClean="0"/>
              <a:t>InfoPath Forms are isolated from the Object Model</a:t>
            </a:r>
          </a:p>
          <a:p>
            <a:pPr lvl="1"/>
            <a:r>
              <a:rPr lang="en-US" dirty="0" smtClean="0"/>
              <a:t>InfoPath does have access to Context data source</a:t>
            </a:r>
          </a:p>
          <a:p>
            <a:pPr lvl="1"/>
            <a:r>
              <a:rPr lang="en-US" dirty="0" smtClean="0"/>
              <a:t>Task Forms can request task fields via </a:t>
            </a:r>
            <a:r>
              <a:rPr lang="en-US" dirty="0" err="1" smtClean="0"/>
              <a:t>ItemMetadata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data source based on XML file</a:t>
            </a:r>
          </a:p>
          <a:p>
            <a:pPr lvl="1"/>
            <a:r>
              <a:rPr lang="en-US" dirty="0" smtClean="0"/>
              <a:t>Data automatically populated by ASPX host page</a:t>
            </a:r>
          </a:p>
          <a:p>
            <a:pPr lvl="1"/>
            <a:r>
              <a:rPr lang="en-US" dirty="0" smtClean="0"/>
              <a:t>Allows InfoPath form access to critical context data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349120"/>
            <a:ext cx="4724400" cy="334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971800"/>
            <a:ext cx="37338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isStartWorkflow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isRunAtServer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provideAllFields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siteUrl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/&gt;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People</a:t>
            </a:r>
            <a:r>
              <a:rPr lang="en-US" baseline="0" dirty="0" smtClean="0"/>
              <a:t>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ActiveX control used to pick users</a:t>
            </a:r>
          </a:p>
          <a:p>
            <a:pPr lvl="1"/>
            <a:r>
              <a:rPr lang="en-US" dirty="0" smtClean="0"/>
              <a:t>Added to the Controls list in InfoPath</a:t>
            </a:r>
          </a:p>
          <a:p>
            <a:pPr lvl="1"/>
            <a:r>
              <a:rPr lang="en-US" dirty="0" smtClean="0"/>
              <a:t>Bound to a special data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276600"/>
            <a:ext cx="2781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200400"/>
            <a:ext cx="18097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267200"/>
            <a:ext cx="235131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 rot="2714796">
            <a:off x="5058498" y="3801893"/>
            <a:ext cx="5334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52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Forms hav</a:t>
            </a:r>
            <a:r>
              <a:rPr lang="en-US" baseline="0" dirty="0" smtClean="0"/>
              <a:t>e commonalities</a:t>
            </a:r>
            <a:endParaRPr lang="en-US" dirty="0" smtClean="0"/>
          </a:p>
        </p:txBody>
      </p:sp>
      <p:sp>
        <p:nvSpPr>
          <p:cNvPr id="6146" name="Shape 152578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2286000"/>
          </a:xfrm>
        </p:spPr>
        <p:txBody>
          <a:bodyPr/>
          <a:lstStyle/>
          <a:p>
            <a:r>
              <a:rPr lang="en-US" dirty="0" smtClean="0"/>
              <a:t>Every workflow form type has many similarities</a:t>
            </a:r>
          </a:p>
          <a:p>
            <a:pPr lvl="1"/>
            <a:r>
              <a:rPr lang="en-US" dirty="0" smtClean="0"/>
              <a:t>Essentially accept data, modify it, and pass it on</a:t>
            </a:r>
          </a:p>
          <a:p>
            <a:pPr lvl="1"/>
            <a:r>
              <a:rPr lang="en-US" dirty="0" smtClean="0"/>
              <a:t>Accepting and passing on data is identical across forms</a:t>
            </a:r>
          </a:p>
          <a:p>
            <a:pPr lvl="1"/>
            <a:r>
              <a:rPr lang="en-US" dirty="0" smtClean="0"/>
              <a:t>The modification of data is the unique part</a:t>
            </a: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962400"/>
            <a:ext cx="4019550" cy="1985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Folded Corner 4"/>
          <p:cNvSpPr/>
          <p:nvPr/>
        </p:nvSpPr>
        <p:spPr>
          <a:xfrm>
            <a:off x="533400" y="4495800"/>
            <a:ext cx="9144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Assoc Data</a:t>
            </a:r>
            <a:endParaRPr lang="en-US" sz="1400" dirty="0"/>
          </a:p>
        </p:txBody>
      </p:sp>
      <p:sp>
        <p:nvSpPr>
          <p:cNvPr id="6" name="Folded Corner 5"/>
          <p:cNvSpPr/>
          <p:nvPr/>
        </p:nvSpPr>
        <p:spPr>
          <a:xfrm>
            <a:off x="7772400" y="4495800"/>
            <a:ext cx="9144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 Data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1676400" y="4800600"/>
            <a:ext cx="6858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858000" y="4800600"/>
            <a:ext cx="6858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r>
              <a:rPr lang="en-US" baseline="0" dirty="0" smtClean="0"/>
              <a:t> Using Contact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Accesing</a:t>
            </a:r>
            <a:r>
              <a:rPr lang="en-US" dirty="0" smtClean="0"/>
              <a:t> Task Extended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Task properties provided via </a:t>
            </a:r>
            <a:r>
              <a:rPr lang="en-US" dirty="0" err="1" smtClean="0"/>
              <a:t>ItemMetadata</a:t>
            </a:r>
            <a:endParaRPr lang="en-US" dirty="0" smtClean="0"/>
          </a:p>
          <a:p>
            <a:pPr lvl="1"/>
            <a:r>
              <a:rPr lang="en-US" dirty="0" smtClean="0"/>
              <a:t>ItemMetadata.xml provided by task form designer</a:t>
            </a:r>
          </a:p>
          <a:p>
            <a:pPr lvl="1"/>
            <a:r>
              <a:rPr lang="en-US" dirty="0" smtClean="0"/>
              <a:t>Defines which properties should be provided</a:t>
            </a:r>
          </a:p>
          <a:p>
            <a:pPr lvl="2"/>
            <a:r>
              <a:rPr lang="en-US" dirty="0" err="1" smtClean="0"/>
              <a:t>ows</a:t>
            </a:r>
            <a:r>
              <a:rPr lang="en-US" dirty="0" smtClean="0"/>
              <a:t>_ prefix required</a:t>
            </a:r>
          </a:p>
          <a:p>
            <a:pPr lvl="1"/>
            <a:r>
              <a:rPr lang="en-US" dirty="0" smtClean="0"/>
              <a:t>Accessed as secondary data source by form designer</a:t>
            </a: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685800" y="4191000"/>
            <a:ext cx="38100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z:row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xmlns:z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RowsetSchema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ows_Instructions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/&gt;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4724400"/>
            <a:ext cx="18192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714796">
            <a:off x="4829898" y="4868693"/>
            <a:ext cx="533400" cy="304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InfoPath</a:t>
            </a:r>
            <a:r>
              <a:rPr lang="en-US" baseline="0" dirty="0" smtClean="0"/>
              <a:t> </a:t>
            </a:r>
            <a:r>
              <a:rPr lang="en-US" dirty="0" smtClean="0"/>
              <a:t>Code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057400"/>
          </a:xfrm>
        </p:spPr>
        <p:txBody>
          <a:bodyPr/>
          <a:lstStyle/>
          <a:p>
            <a:r>
              <a:rPr lang="en-US" dirty="0" smtClean="0"/>
              <a:t>InfoPath 2007 Supports</a:t>
            </a:r>
            <a:r>
              <a:rPr lang="en-US" baseline="0" dirty="0" smtClean="0"/>
              <a:t> .NET Code Behind</a:t>
            </a:r>
          </a:p>
          <a:p>
            <a:pPr lvl="1"/>
            <a:r>
              <a:rPr lang="en-US" dirty="0" smtClean="0"/>
              <a:t>Key events</a:t>
            </a:r>
            <a:r>
              <a:rPr lang="en-US" baseline="0" dirty="0" smtClean="0"/>
              <a:t> can be handled using C# or VB Code</a:t>
            </a:r>
          </a:p>
          <a:p>
            <a:pPr lvl="1"/>
            <a:r>
              <a:rPr lang="en-US" baseline="0" dirty="0" smtClean="0"/>
              <a:t>Generates an assembly that is embedded in template</a:t>
            </a:r>
          </a:p>
          <a:p>
            <a:pPr lvl="2"/>
            <a:r>
              <a:rPr lang="en-US" dirty="0" smtClean="0"/>
              <a:t>Template</a:t>
            </a:r>
            <a:r>
              <a:rPr lang="en-US" baseline="0" dirty="0" smtClean="0"/>
              <a:t> is just a CAB file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276600"/>
            <a:ext cx="58388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</a:t>
            </a:r>
            <a:r>
              <a:rPr lang="en-US" baseline="0" dirty="0" smtClean="0"/>
              <a:t> Code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Visual Studio Tools for Applications (VSTA) used</a:t>
            </a:r>
          </a:p>
          <a:p>
            <a:pPr lvl="1"/>
            <a:r>
              <a:rPr lang="en-US" dirty="0" smtClean="0"/>
              <a:t>Deployed as part of InfoPath 2007</a:t>
            </a:r>
          </a:p>
          <a:p>
            <a:pPr lvl="1"/>
            <a:r>
              <a:rPr lang="en-US" dirty="0" smtClean="0"/>
              <a:t>Allows full editing and compilation of C# and VB Code</a:t>
            </a:r>
          </a:p>
          <a:p>
            <a:pPr lvl="1"/>
            <a:r>
              <a:rPr lang="en-US" dirty="0" smtClean="0"/>
              <a:t>Project created automatically when handling events</a:t>
            </a:r>
          </a:p>
          <a:p>
            <a:pPr lvl="2"/>
            <a:r>
              <a:rPr lang="en-US" dirty="0" smtClean="0"/>
              <a:t>Language chosen in </a:t>
            </a:r>
          </a:p>
          <a:p>
            <a:pPr lvl="2"/>
            <a:r>
              <a:rPr lang="en-US" dirty="0" smtClean="0"/>
              <a:t>Form Options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352800"/>
            <a:ext cx="3700463" cy="315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Simple Initialization</a:t>
            </a:r>
            <a:r>
              <a:rPr lang="en-US" baseline="0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Behind has</a:t>
            </a:r>
            <a:r>
              <a:rPr lang="en-US" baseline="0" dirty="0" smtClean="0"/>
              <a:t> direct access to form data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7496175" cy="472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Forms Services and Code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dirty="0" smtClean="0"/>
              <a:t>Forms Services has unique requirements</a:t>
            </a:r>
          </a:p>
          <a:p>
            <a:pPr lvl="1"/>
            <a:r>
              <a:rPr lang="en-US" dirty="0" smtClean="0"/>
              <a:t>Won’t access assembly inside of the XSN</a:t>
            </a:r>
          </a:p>
          <a:p>
            <a:pPr lvl="1"/>
            <a:r>
              <a:rPr lang="en-US" dirty="0" smtClean="0"/>
              <a:t>Requires assembly be placed in same folder as XSN</a:t>
            </a:r>
          </a:p>
          <a:p>
            <a:pPr lvl="2"/>
            <a:r>
              <a:rPr lang="en-US" dirty="0" smtClean="0"/>
              <a:t>Currently no automated way to perform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276600"/>
            <a:ext cx="58388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r>
              <a:rPr lang="en-US" baseline="0" dirty="0" smtClean="0"/>
              <a:t> InfoPath Code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Code Behind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Deploying code behind can be difficult</a:t>
            </a:r>
          </a:p>
          <a:p>
            <a:pPr lvl="1"/>
            <a:r>
              <a:rPr lang="en-US" dirty="0" smtClean="0"/>
              <a:t>Make sure the form’s security level is correct</a:t>
            </a:r>
          </a:p>
          <a:p>
            <a:pPr lvl="1"/>
            <a:r>
              <a:rPr lang="en-US" dirty="0" smtClean="0"/>
              <a:t>Make</a:t>
            </a:r>
            <a:r>
              <a:rPr lang="en-US" baseline="0" dirty="0" smtClean="0"/>
              <a:t> sure the assembly is outside the XSN</a:t>
            </a:r>
          </a:p>
          <a:p>
            <a:pPr lvl="1"/>
            <a:r>
              <a:rPr lang="en-US" baseline="0" dirty="0" smtClean="0"/>
              <a:t>Don’t forget to check LOGS folder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InfoPath?</a:t>
            </a:r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Creating workflow forms with InfoPath</a:t>
            </a:r>
          </a:p>
          <a:p>
            <a:r>
              <a:rPr lang="en-US" dirty="0" smtClean="0"/>
              <a:t>Interacting with hosting environment</a:t>
            </a:r>
          </a:p>
          <a:p>
            <a:r>
              <a:rPr lang="en-US" dirty="0" smtClean="0"/>
              <a:t>Custom .NET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r>
              <a:rPr lang="en-US" baseline="0" dirty="0" smtClean="0"/>
              <a:t> Forms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Abstracting out the modification simplifies forms</a:t>
            </a:r>
          </a:p>
          <a:p>
            <a:pPr lvl="1"/>
            <a:r>
              <a:rPr lang="en-US" dirty="0" smtClean="0"/>
              <a:t>One solution is to create a standard base class</a:t>
            </a:r>
          </a:p>
          <a:p>
            <a:pPr lvl="1"/>
            <a:r>
              <a:rPr lang="en-US" dirty="0" smtClean="0"/>
              <a:t>Another solution is to define forms as metadata</a:t>
            </a:r>
          </a:p>
          <a:p>
            <a:pPr lvl="2"/>
            <a:r>
              <a:rPr lang="en-US" dirty="0" smtClean="0"/>
              <a:t>Layout as well as behavior are needed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3581400" y="4343400"/>
            <a:ext cx="1905000" cy="1143000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CstWrkflIP.aspx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371600" y="5257800"/>
            <a:ext cx="1295400" cy="10668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</a:t>
            </a:r>
          </a:p>
          <a:p>
            <a:pPr algn="ctr"/>
            <a:r>
              <a:rPr lang="en-US" dirty="0" smtClean="0"/>
              <a:t>Init Data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371600" y="3505200"/>
            <a:ext cx="1295400" cy="10668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XSN file</a:t>
            </a:r>
            <a:endParaRPr lang="en-US" dirty="0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114800"/>
            <a:ext cx="2100637" cy="1481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697913">
            <a:off x="2750612" y="4236348"/>
            <a:ext cx="6858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8917288">
            <a:off x="2751203" y="5302549"/>
            <a:ext cx="6858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638800" y="4724400"/>
            <a:ext cx="6858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InfoPath?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362200"/>
          </a:xfrm>
        </p:spPr>
        <p:txBody>
          <a:bodyPr/>
          <a:lstStyle/>
          <a:p>
            <a:r>
              <a:rPr lang="en-US" dirty="0" smtClean="0"/>
              <a:t>InfoPath</a:t>
            </a:r>
            <a:r>
              <a:rPr lang="en-US" baseline="0" dirty="0" smtClean="0"/>
              <a:t> is a tool that stores forms as metadata</a:t>
            </a:r>
          </a:p>
          <a:p>
            <a:pPr lvl="1"/>
            <a:r>
              <a:rPr lang="en-US" dirty="0" smtClean="0"/>
              <a:t>Designer stores </a:t>
            </a:r>
            <a:r>
              <a:rPr lang="en-US" baseline="0" dirty="0" smtClean="0"/>
              <a:t>layout and behavior in a XSN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Viewer opens XSN file and loads/saves data as XML</a:t>
            </a:r>
          </a:p>
          <a:p>
            <a:pPr lvl="1"/>
            <a:r>
              <a:rPr lang="en-US" baseline="0" dirty="0" smtClean="0"/>
              <a:t>Designer intended to be useable</a:t>
            </a:r>
            <a:r>
              <a:rPr lang="en-US" dirty="0" smtClean="0"/>
              <a:t> </a:t>
            </a:r>
            <a:r>
              <a:rPr lang="en-US" baseline="0" dirty="0" smtClean="0"/>
              <a:t>by non-developers</a:t>
            </a:r>
          </a:p>
          <a:p>
            <a:pPr lvl="1"/>
            <a:endParaRPr lang="en-US" baseline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429000"/>
            <a:ext cx="5381625" cy="315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Deploying InfoPath 2003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InfoPath 2003 is a client side only application</a:t>
            </a:r>
          </a:p>
          <a:p>
            <a:pPr lvl="1"/>
            <a:r>
              <a:rPr lang="en-US" dirty="0" smtClean="0"/>
              <a:t>Requires InfoPath</a:t>
            </a:r>
            <a:r>
              <a:rPr lang="en-US" baseline="0" dirty="0" smtClean="0"/>
              <a:t> on the end users machine</a:t>
            </a:r>
          </a:p>
          <a:p>
            <a:pPr lvl="1"/>
            <a:r>
              <a:rPr lang="en-US" dirty="0" smtClean="0"/>
              <a:t>Trust issues required complex signing process</a:t>
            </a:r>
          </a:p>
          <a:p>
            <a:pPr lvl="1"/>
            <a:r>
              <a:rPr lang="en-US" dirty="0" smtClean="0"/>
              <a:t>A better way was needed to deploy InfoPath forms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InfoPath</a:t>
            </a:r>
            <a:r>
              <a:rPr lang="en-US" baseline="0" dirty="0" smtClean="0"/>
              <a:t> Forms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dirty="0" smtClean="0"/>
              <a:t>SharePoint 2007 introduced Forms Services</a:t>
            </a:r>
          </a:p>
          <a:p>
            <a:pPr lvl="1"/>
            <a:r>
              <a:rPr lang="en-US" dirty="0" smtClean="0"/>
              <a:t>Ships as part of MOSS</a:t>
            </a:r>
          </a:p>
          <a:p>
            <a:pPr lvl="1"/>
            <a:r>
              <a:rPr lang="en-US" dirty="0" smtClean="0"/>
              <a:t>Interprets InfoPath files and displays as web page</a:t>
            </a:r>
          </a:p>
          <a:p>
            <a:pPr lvl="1"/>
            <a:r>
              <a:rPr lang="en-US" dirty="0" smtClean="0"/>
              <a:t>InfoPath forms now accessible to anyone via browser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429000"/>
            <a:ext cx="34042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267200"/>
            <a:ext cx="4038601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 rot="2697913">
            <a:off x="4046011" y="4083949"/>
            <a:ext cx="6858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InfoPath Forms in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InfoPath data model imposes some restrictions</a:t>
            </a:r>
          </a:p>
          <a:p>
            <a:pPr lvl="1"/>
            <a:r>
              <a:rPr lang="en-US" dirty="0" smtClean="0"/>
              <a:t>InfoPath forms have same input and output schema</a:t>
            </a:r>
          </a:p>
          <a:p>
            <a:pPr lvl="1"/>
            <a:r>
              <a:rPr lang="en-US" dirty="0" smtClean="0"/>
              <a:t>Requires Association and Initiation data share schema</a:t>
            </a:r>
          </a:p>
          <a:p>
            <a:pPr lvl="2"/>
            <a:r>
              <a:rPr lang="en-US" dirty="0" smtClean="0"/>
              <a:t>Rarely is this a problem</a:t>
            </a:r>
          </a:p>
        </p:txBody>
      </p:sp>
      <p:grpSp>
        <p:nvGrpSpPr>
          <p:cNvPr id="4" name="Group 12"/>
          <p:cNvGrpSpPr/>
          <p:nvPr/>
        </p:nvGrpSpPr>
        <p:grpSpPr>
          <a:xfrm>
            <a:off x="762000" y="3733800"/>
            <a:ext cx="5486400" cy="914400"/>
            <a:chOff x="533400" y="4495800"/>
            <a:chExt cx="5486400" cy="914400"/>
          </a:xfrm>
        </p:grpSpPr>
        <p:sp>
          <p:nvSpPr>
            <p:cNvPr id="9" name="Folded Corner 8"/>
            <p:cNvSpPr/>
            <p:nvPr/>
          </p:nvSpPr>
          <p:spPr>
            <a:xfrm>
              <a:off x="533400" y="4495800"/>
              <a:ext cx="914400" cy="9144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Assoc</a:t>
              </a:r>
            </a:p>
            <a:p>
              <a:pPr algn="ctr"/>
              <a:r>
                <a:rPr lang="en-US" sz="1400" dirty="0" smtClean="0"/>
                <a:t>/Init</a:t>
              </a:r>
            </a:p>
            <a:p>
              <a:pPr algn="ctr"/>
              <a:r>
                <a:rPr lang="en-US" sz="1400" dirty="0" smtClean="0"/>
                <a:t>Schema</a:t>
              </a:r>
              <a:endParaRPr lang="en-US" sz="1400" dirty="0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5105400" y="4495800"/>
              <a:ext cx="914400" cy="9144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Assoc /Init Schema</a:t>
              </a:r>
              <a:endParaRPr lang="en-US" sz="14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600200" y="4800600"/>
              <a:ext cx="685800" cy="3048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343400" y="4800600"/>
              <a:ext cx="685800" cy="3048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750" y="3810000"/>
            <a:ext cx="165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105400"/>
            <a:ext cx="1752600" cy="865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Folded Corner 15"/>
          <p:cNvSpPr/>
          <p:nvPr/>
        </p:nvSpPr>
        <p:spPr>
          <a:xfrm>
            <a:off x="1066800" y="5105400"/>
            <a:ext cx="9144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Assoc</a:t>
            </a:r>
          </a:p>
          <a:p>
            <a:pPr algn="ctr"/>
            <a:r>
              <a:rPr lang="en-US" sz="1400" dirty="0" smtClean="0"/>
              <a:t>/Init</a:t>
            </a:r>
          </a:p>
          <a:p>
            <a:pPr algn="ctr"/>
            <a:r>
              <a:rPr lang="en-US" sz="1400" dirty="0" smtClean="0"/>
              <a:t>Schema</a:t>
            </a:r>
            <a:endParaRPr lang="en-US" sz="1400" dirty="0"/>
          </a:p>
        </p:txBody>
      </p:sp>
      <p:sp>
        <p:nvSpPr>
          <p:cNvPr id="17" name="Folded Corner 16"/>
          <p:cNvSpPr/>
          <p:nvPr/>
        </p:nvSpPr>
        <p:spPr>
          <a:xfrm>
            <a:off x="5638800" y="5105400"/>
            <a:ext cx="9144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Assoc /Init Schema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>
            <a:off x="2133600" y="5410200"/>
            <a:ext cx="6858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876800" y="5410200"/>
            <a:ext cx="6858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733800"/>
            <a:ext cx="1752600" cy="8526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r>
              <a:rPr lang="en-US" baseline="0" dirty="0" smtClean="0"/>
              <a:t> Services and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MOSS defines standard workflow ASPX pages</a:t>
            </a:r>
            <a:endParaRPr lang="en-US" baseline="0" dirty="0" smtClean="0"/>
          </a:p>
          <a:p>
            <a:pPr lvl="1"/>
            <a:r>
              <a:rPr lang="en-US" dirty="0" smtClean="0"/>
              <a:t>One ASPX page for each type of form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Pages automatically load the correct InfoPath form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772025"/>
            <a:ext cx="7541497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438400"/>
          <a:ext cx="6096000" cy="148336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Association Form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_layouts/CstWrkflIP.aspx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Instantiation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_layouts/IniWrkflIP.aspx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Modification Form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_layouts/ModWrkflIP.aspx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Form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_layouts/WrkTaskIP.aspx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PT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http://intranet.sharepointblackops.com/Courses/SPW401/_layouts/DocIdRedir.aspx?ID=3CC2HQU7XWNV-76-11</Url>
      <Description>3CC2HQU7XWNV-76-11</Description>
    </_dlc_DocIdUrl>
    <_dlc_DocId xmlns="c83d3ea4-1015-4b4b-bfa9-09fbcd7aa64d">3CC2HQU7XWNV-76-11</_dlc_Doc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27674DEC4494696E73A79800929B3" ma:contentTypeVersion="1" ma:contentTypeDescription="Create a new document." ma:contentTypeScope="" ma:versionID="aebdd69b22cd0f8232a75de2818d5459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BBCE2CCE-9380-4673-921E-97150A158AE6}"/>
</file>

<file path=customXml/itemProps4.xml><?xml version="1.0" encoding="utf-8"?>
<ds:datastoreItem xmlns:ds="http://schemas.openxmlformats.org/officeDocument/2006/customXml" ds:itemID="{A7749133-FE8C-4DA9-AE89-FA6FBCD20A7C}"/>
</file>

<file path=docProps/app.xml><?xml version="1.0" encoding="utf-8"?>
<Properties xmlns="http://schemas.openxmlformats.org/officeDocument/2006/extended-properties" xmlns:vt="http://schemas.openxmlformats.org/officeDocument/2006/docPropsVTypes">
  <Template>CPT_TEMPLATE</Template>
  <TotalTime>2</TotalTime>
  <Words>1497</Words>
  <Application>Microsoft Office PowerPoint</Application>
  <PresentationFormat>On-screen Show (4:3)</PresentationFormat>
  <Paragraphs>276</Paragraphs>
  <Slides>38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CPT_TEMPLATE</vt:lpstr>
      <vt:lpstr>Integrating InfoPath Forms into SharePoint Workflow</vt:lpstr>
      <vt:lpstr>Agenda</vt:lpstr>
      <vt:lpstr>Workflow Forms have commonalities</vt:lpstr>
      <vt:lpstr>Common Forms Framework</vt:lpstr>
      <vt:lpstr>What is InfoPath?</vt:lpstr>
      <vt:lpstr>Difficulties Deploying InfoPath 2003</vt:lpstr>
      <vt:lpstr>InfoPath Forms Services</vt:lpstr>
      <vt:lpstr>Using InfoPath Forms in Workflow</vt:lpstr>
      <vt:lpstr>Forms Services and Workflow</vt:lpstr>
      <vt:lpstr>InfoPath Forms ASPX Pages</vt:lpstr>
      <vt:lpstr>InfoPath and Workflow Metadata</vt:lpstr>
      <vt:lpstr>Registration of InfoPath Forms</vt:lpstr>
      <vt:lpstr>Form Registration with Central Admin</vt:lpstr>
      <vt:lpstr>Creating custom InfoPath Forms</vt:lpstr>
      <vt:lpstr>Importing Data Schema</vt:lpstr>
      <vt:lpstr>Adding Input Controls</vt:lpstr>
      <vt:lpstr>Layout Tables</vt:lpstr>
      <vt:lpstr>Control Properties</vt:lpstr>
      <vt:lpstr>Using Drop Down Lists</vt:lpstr>
      <vt:lpstr>Binding to Secondary Data Sources</vt:lpstr>
      <vt:lpstr>Submitting the Data</vt:lpstr>
      <vt:lpstr>Applying Rules to Buttons</vt:lpstr>
      <vt:lpstr>Choosing Trust Level</vt:lpstr>
      <vt:lpstr>Publishing InfoPath Forms</vt:lpstr>
      <vt:lpstr>Deploying InfoPath Forms</vt:lpstr>
      <vt:lpstr>Demo: Using InfoPath Forms</vt:lpstr>
      <vt:lpstr>Forms Services Host Interaction</vt:lpstr>
      <vt:lpstr>Context Data Source</vt:lpstr>
      <vt:lpstr>Using People Picker</vt:lpstr>
      <vt:lpstr>Demo: Using Contact Selector</vt:lpstr>
      <vt:lpstr>Accesing Task Extended Properties</vt:lpstr>
      <vt:lpstr>InfoPath Code Behind</vt:lpstr>
      <vt:lpstr>Editing Code Behind</vt:lpstr>
      <vt:lpstr>Building Simple Initialization Code</vt:lpstr>
      <vt:lpstr>Forms Services and Code Behind</vt:lpstr>
      <vt:lpstr>Demo: InfoPath Code Behind</vt:lpstr>
      <vt:lpstr>Common Code Behind Problems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InfoPath Forms into SharePoint Workflow</dc:title>
  <dc:creator>TedP</dc:creator>
  <cp:lastModifiedBy>TedP</cp:lastModifiedBy>
  <cp:revision>2</cp:revision>
  <dcterms:created xsi:type="dcterms:W3CDTF">2009-07-09T04:36:48Z</dcterms:created>
  <dcterms:modified xsi:type="dcterms:W3CDTF">2009-07-09T04:39:26Z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0x0101006F227674DEC4494696E73A79800929B3</vt:lpwstr>
  </property>
  <property fmtid="{D5CDD505-2E9C-101B-9397-08002B2CF9AE}" pid="4" name="_dlc_DocIdItemGuid">
    <vt:lpwstr>f0f7d565-b64d-453a-83c4-3237af166814</vt:lpwstr>
  </property>
</Properties>
</file>