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1.xml" ContentType="application/vnd.openxmlformats-officedocument.presentationml.notesSlide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0033" autoAdjust="0"/>
  </p:normalViewPr>
  <p:slideViewPr>
    <p:cSldViewPr>
      <p:cViewPr varScale="1">
        <p:scale>
          <a:sx n="114" d="100"/>
          <a:sy n="114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2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11 - Developing Custom Activities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11 - Developing Custom Activities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11 - Developing Custom Activities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forget that VS needs to be reset if</a:t>
            </a:r>
            <a:r>
              <a:rPr lang="en-US" baseline="0" dirty="0" smtClean="0"/>
              <a:t> workflow using the activity designer is in the same process so VS can reload the assembly containing the designer theme.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Developing Custom Activities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11 - Developing Custom Activities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11 - Developing Custom Activities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54625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4627" name="Rectangle 1546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11 - Developing Custom Activities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the cloning concept.  The fact that new AECs are created is wh</a:t>
            </a:r>
            <a:r>
              <a:rPr lang="en-US" baseline="0" dirty="0" smtClean="0"/>
              <a:t>y we can’t access activities in loops by name and not get their state.  Cloned AECs also have their own instances of activities.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Developing Custom Activities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how the execute method returns a</a:t>
            </a:r>
            <a:r>
              <a:rPr lang="en-US" baseline="0" dirty="0" smtClean="0"/>
              <a:t> status of executing.  This causes no transition of state.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Developing Custom Activities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where the state activity transition takes place.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Developing Custom Activities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Errors 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HandleFault</a:t>
            </a:r>
            <a:r>
              <a:rPr lang="en-US" baseline="0" dirty="0" smtClean="0"/>
              <a:t> </a:t>
            </a:r>
            <a:r>
              <a:rPr lang="en-US" dirty="0" smtClean="0"/>
              <a:t>can</a:t>
            </a:r>
            <a:r>
              <a:rPr lang="en-US" baseline="0" dirty="0" smtClean="0"/>
              <a:t> cause infinite fault loops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Developing Custom Activities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 that the only way</a:t>
            </a:r>
            <a:r>
              <a:rPr lang="en-US" baseline="0" dirty="0" smtClean="0"/>
              <a:t> to close an activity is via code.  It’s not automatic.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Developing Custom Activities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baseline="0" dirty="0" smtClean="0"/>
              <a:t> activities use the </a:t>
            </a:r>
            <a:r>
              <a:rPr lang="en-US" baseline="0" dirty="0" err="1" smtClean="0"/>
              <a:t>ActivityDesigner</a:t>
            </a:r>
            <a:r>
              <a:rPr lang="en-US" baseline="0" dirty="0" smtClean="0"/>
              <a:t> base.  Composite activities use either a composite designer.  The freeform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structured are the difference between activities on a sequential activities  and state machines.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Developing Custom Activities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2" name="Picture 11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7" name="Rectangle 16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Custom Activities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Developing SharePoint Workflow Templates with Visual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ValidationManager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819400"/>
          </a:xfrm>
        </p:spPr>
        <p:txBody>
          <a:bodyPr/>
          <a:lstStyle/>
          <a:p>
            <a:r>
              <a:rPr lang="en-US" dirty="0" smtClean="0"/>
              <a:t>Allows communication between </a:t>
            </a:r>
            <a:r>
              <a:rPr lang="en-US" dirty="0" err="1" smtClean="0"/>
              <a:t>validators</a:t>
            </a:r>
            <a:endParaRPr lang="en-US" dirty="0" smtClean="0"/>
          </a:p>
          <a:p>
            <a:pPr lvl="1"/>
            <a:r>
              <a:rPr lang="en-US" dirty="0" smtClean="0"/>
              <a:t>Context allows data to be passed to child </a:t>
            </a:r>
            <a:r>
              <a:rPr lang="en-US" dirty="0" err="1" smtClean="0"/>
              <a:t>validators</a:t>
            </a:r>
            <a:endParaRPr lang="en-US" dirty="0" smtClean="0"/>
          </a:p>
          <a:p>
            <a:pPr lvl="1"/>
            <a:r>
              <a:rPr lang="en-US" dirty="0" err="1" smtClean="0"/>
              <a:t>ValidateChildActivities</a:t>
            </a:r>
            <a:r>
              <a:rPr lang="en-US" dirty="0" smtClean="0"/>
              <a:t> determines scope of validation</a:t>
            </a:r>
          </a:p>
          <a:p>
            <a:pPr lvl="1"/>
            <a:r>
              <a:rPr lang="en-US" dirty="0" err="1" smtClean="0"/>
              <a:t>GetValidators</a:t>
            </a:r>
            <a:r>
              <a:rPr lang="en-US" dirty="0" smtClean="0"/>
              <a:t> and </a:t>
            </a:r>
            <a:r>
              <a:rPr lang="en-US" dirty="0" err="1" smtClean="0"/>
              <a:t>GetService</a:t>
            </a:r>
            <a:r>
              <a:rPr lang="en-US" dirty="0" smtClean="0"/>
              <a:t> allow context access</a:t>
            </a: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581400"/>
            <a:ext cx="2590800" cy="2798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the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905000"/>
          </a:xfrm>
        </p:spPr>
        <p:txBody>
          <a:bodyPr/>
          <a:lstStyle/>
          <a:p>
            <a:r>
              <a:rPr lang="en-US" dirty="0" err="1" smtClean="0"/>
              <a:t>Validator</a:t>
            </a:r>
            <a:r>
              <a:rPr lang="en-US" dirty="0" smtClean="0"/>
              <a:t> attached to activity by  .NET</a:t>
            </a:r>
            <a:r>
              <a:rPr lang="en-US" baseline="0" dirty="0" smtClean="0"/>
              <a:t> attribute</a:t>
            </a:r>
          </a:p>
          <a:p>
            <a:pPr lvl="1"/>
            <a:r>
              <a:rPr lang="en-US" dirty="0" err="1" smtClean="0"/>
              <a:t>ActivityValidatorAttribute</a:t>
            </a:r>
            <a:r>
              <a:rPr lang="en-US" dirty="0" smtClean="0"/>
              <a:t> defines the </a:t>
            </a:r>
            <a:r>
              <a:rPr lang="en-US" dirty="0" err="1" smtClean="0"/>
              <a:t>validator</a:t>
            </a:r>
            <a:r>
              <a:rPr lang="en-US" dirty="0" smtClean="0"/>
              <a:t> type</a:t>
            </a:r>
          </a:p>
          <a:p>
            <a:pPr lvl="1"/>
            <a:r>
              <a:rPr lang="en-US" dirty="0" smtClean="0"/>
              <a:t>Workflow</a:t>
            </a:r>
            <a:r>
              <a:rPr lang="en-US" baseline="0" dirty="0" smtClean="0"/>
              <a:t> designer and compiler reference attribute</a:t>
            </a: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57200" y="3962400"/>
            <a:ext cx="8229600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ActivityValidator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typeof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WriteConsoleActivityValidator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))]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WriteConsoleActivity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...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Validator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905000"/>
          </a:xfrm>
        </p:spPr>
        <p:txBody>
          <a:bodyPr/>
          <a:lstStyle/>
          <a:p>
            <a:r>
              <a:rPr lang="en-US" dirty="0" err="1" smtClean="0"/>
              <a:t>Validators</a:t>
            </a:r>
            <a:r>
              <a:rPr lang="en-US" dirty="0" smtClean="0"/>
              <a:t> fire at design time and compile</a:t>
            </a:r>
            <a:r>
              <a:rPr lang="en-US" baseline="0" dirty="0" smtClean="0"/>
              <a:t> time</a:t>
            </a:r>
          </a:p>
          <a:p>
            <a:pPr lvl="1"/>
            <a:r>
              <a:rPr lang="en-US" dirty="0" smtClean="0"/>
              <a:t>Design</a:t>
            </a:r>
            <a:r>
              <a:rPr lang="en-US" baseline="0" dirty="0" smtClean="0"/>
              <a:t> time </a:t>
            </a:r>
            <a:r>
              <a:rPr lang="en-US" baseline="0" dirty="0" err="1" smtClean="0"/>
              <a:t>validator</a:t>
            </a:r>
            <a:r>
              <a:rPr lang="en-US" baseline="0" dirty="0" smtClean="0"/>
              <a:t> errors are displayed in designer</a:t>
            </a:r>
          </a:p>
          <a:p>
            <a:pPr lvl="1"/>
            <a:r>
              <a:rPr lang="en-US" baseline="0" dirty="0" smtClean="0"/>
              <a:t>Compile time </a:t>
            </a:r>
            <a:r>
              <a:rPr lang="en-US" baseline="0" dirty="0" err="1" smtClean="0"/>
              <a:t>validator</a:t>
            </a:r>
            <a:r>
              <a:rPr lang="en-US" baseline="0" dirty="0" smtClean="0"/>
              <a:t> errors displayed in error list</a:t>
            </a:r>
          </a:p>
          <a:p>
            <a:pPr lvl="1"/>
            <a:r>
              <a:rPr lang="en-US" baseline="0" dirty="0" smtClean="0"/>
              <a:t>Multiple </a:t>
            </a:r>
            <a:r>
              <a:rPr lang="en-US" baseline="0" dirty="0" err="1" smtClean="0"/>
              <a:t>validator</a:t>
            </a:r>
            <a:r>
              <a:rPr lang="en-US" baseline="0" dirty="0" smtClean="0"/>
              <a:t> errors can be displayed at once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419600"/>
            <a:ext cx="72580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505200"/>
            <a:ext cx="1981200" cy="2419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Custom Simple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Execution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438400"/>
          </a:xfrm>
        </p:spPr>
        <p:txBody>
          <a:bodyPr/>
          <a:lstStyle/>
          <a:p>
            <a:r>
              <a:rPr lang="en-US" dirty="0" smtClean="0"/>
              <a:t>Created automatically for each activity</a:t>
            </a:r>
          </a:p>
          <a:p>
            <a:pPr lvl="1"/>
            <a:r>
              <a:rPr lang="en-US" dirty="0" smtClean="0"/>
              <a:t>Manages the activities lifecycle</a:t>
            </a:r>
          </a:p>
          <a:p>
            <a:pPr lvl="2"/>
            <a:r>
              <a:rPr lang="en-US" dirty="0" smtClean="0"/>
              <a:t>Allows activities to close or cancel themselves</a:t>
            </a:r>
          </a:p>
          <a:p>
            <a:pPr lvl="1"/>
            <a:r>
              <a:rPr lang="en-US" dirty="0" smtClean="0"/>
              <a:t>Can create new AECs using </a:t>
            </a:r>
            <a:r>
              <a:rPr lang="en-US" dirty="0" err="1" smtClean="0"/>
              <a:t>ExecutionContextManager</a:t>
            </a:r>
            <a:endParaRPr lang="en-US" dirty="0" smtClean="0"/>
          </a:p>
          <a:p>
            <a:pPr lvl="2"/>
            <a:r>
              <a:rPr lang="en-US" dirty="0" smtClean="0"/>
              <a:t>Used for looping activities; While or Replicator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810000"/>
            <a:ext cx="5591175" cy="269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828800"/>
          </a:xfrm>
        </p:spPr>
        <p:txBody>
          <a:bodyPr/>
          <a:lstStyle/>
          <a:p>
            <a:r>
              <a:rPr lang="en-US" dirty="0" smtClean="0"/>
              <a:t>Activity developers must be aware of states</a:t>
            </a:r>
          </a:p>
          <a:p>
            <a:pPr lvl="1"/>
            <a:r>
              <a:rPr lang="en-US" dirty="0" smtClean="0"/>
              <a:t>State</a:t>
            </a:r>
            <a:r>
              <a:rPr lang="en-US" baseline="0" dirty="0" smtClean="0"/>
              <a:t> transitions are often influenced by custom code</a:t>
            </a:r>
          </a:p>
          <a:p>
            <a:pPr lvl="2"/>
            <a:r>
              <a:rPr lang="en-US" dirty="0" smtClean="0"/>
              <a:t>Ex. If execute completes but activity not done</a:t>
            </a:r>
          </a:p>
          <a:p>
            <a:pPr lvl="1"/>
            <a:r>
              <a:rPr lang="en-US" dirty="0" smtClean="0"/>
              <a:t>Valid state transitions</a:t>
            </a:r>
            <a:r>
              <a:rPr lang="en-US" baseline="0" dirty="0" smtClean="0"/>
              <a:t> defined by Workflow Runtime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3429000"/>
            <a:ext cx="8229600" cy="2743994"/>
            <a:chOff x="609600" y="2742406"/>
            <a:chExt cx="8229600" cy="2743994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4952206"/>
              <a:ext cx="1219200" cy="533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Initialized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14600" y="4952206"/>
              <a:ext cx="1371600" cy="533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Executing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6200" y="3885406"/>
              <a:ext cx="1371600" cy="533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Canceling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105400" y="2742406"/>
              <a:ext cx="1371600" cy="533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Faulting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086600" y="4952206"/>
              <a:ext cx="1752600" cy="533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Compensating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57800" y="4952206"/>
              <a:ext cx="1066800" cy="533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Closed</a:t>
              </a:r>
            </a:p>
          </p:txBody>
        </p:sp>
        <p:cxnSp>
          <p:nvCxnSpPr>
            <p:cNvPr id="11" name="Elbow Connector 10"/>
            <p:cNvCxnSpPr>
              <a:stCxn id="5" idx="3"/>
              <a:endCxn id="6" idx="1"/>
            </p:cNvCxnSpPr>
            <p:nvPr/>
          </p:nvCxnSpPr>
          <p:spPr>
            <a:xfrm>
              <a:off x="1828800" y="5218906"/>
              <a:ext cx="685800" cy="158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6" idx="3"/>
              <a:endCxn id="10" idx="1"/>
            </p:cNvCxnSpPr>
            <p:nvPr/>
          </p:nvCxnSpPr>
          <p:spPr>
            <a:xfrm>
              <a:off x="3886200" y="5218906"/>
              <a:ext cx="1371600" cy="158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44"/>
            <p:cNvCxnSpPr>
              <a:stCxn id="6" idx="0"/>
              <a:endCxn id="8" idx="1"/>
            </p:cNvCxnSpPr>
            <p:nvPr/>
          </p:nvCxnSpPr>
          <p:spPr>
            <a:xfrm rot="5400000" flipH="1" flipV="1">
              <a:off x="3181350" y="3028156"/>
              <a:ext cx="1943100" cy="19050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urved Connector 51"/>
            <p:cNvCxnSpPr>
              <a:stCxn id="6" idx="0"/>
              <a:endCxn id="7" idx="1"/>
            </p:cNvCxnSpPr>
            <p:nvPr/>
          </p:nvCxnSpPr>
          <p:spPr>
            <a:xfrm rot="5400000" flipH="1" flipV="1">
              <a:off x="3143250" y="4209256"/>
              <a:ext cx="800100" cy="685800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urved Connector 55"/>
            <p:cNvCxnSpPr>
              <a:stCxn id="7" idx="0"/>
              <a:endCxn id="8" idx="1"/>
            </p:cNvCxnSpPr>
            <p:nvPr/>
          </p:nvCxnSpPr>
          <p:spPr>
            <a:xfrm rot="5400000" flipH="1" flipV="1">
              <a:off x="4400550" y="3180556"/>
              <a:ext cx="876300" cy="5334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58"/>
            <p:cNvCxnSpPr>
              <a:stCxn id="9" idx="0"/>
              <a:endCxn id="8" idx="3"/>
            </p:cNvCxnSpPr>
            <p:nvPr/>
          </p:nvCxnSpPr>
          <p:spPr>
            <a:xfrm rot="16200000" flipV="1">
              <a:off x="6248400" y="3237706"/>
              <a:ext cx="1943100" cy="14859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10" idx="2"/>
              <a:endCxn id="9" idx="2"/>
            </p:cNvCxnSpPr>
            <p:nvPr/>
          </p:nvCxnSpPr>
          <p:spPr>
            <a:xfrm rot="16200000" flipH="1">
              <a:off x="6877050" y="4399756"/>
              <a:ext cx="1588" cy="2171700"/>
            </a:xfrm>
            <a:prstGeom prst="curvedConnector3">
              <a:avLst>
                <a:gd name="adj1" fmla="val 26360588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9" idx="0"/>
              <a:endCxn id="10" idx="0"/>
            </p:cNvCxnSpPr>
            <p:nvPr/>
          </p:nvCxnSpPr>
          <p:spPr>
            <a:xfrm rot="16200000" flipV="1">
              <a:off x="6877050" y="3866356"/>
              <a:ext cx="1588" cy="2171700"/>
            </a:xfrm>
            <a:prstGeom prst="curvedConnector3">
              <a:avLst>
                <a:gd name="adj1" fmla="val 23369277"/>
              </a:avLst>
            </a:prstGeom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73"/>
            <p:cNvCxnSpPr>
              <a:stCxn id="7" idx="3"/>
              <a:endCxn id="10" idx="0"/>
            </p:cNvCxnSpPr>
            <p:nvPr/>
          </p:nvCxnSpPr>
          <p:spPr>
            <a:xfrm>
              <a:off x="5257800" y="4152106"/>
              <a:ext cx="533400" cy="800100"/>
            </a:xfrm>
            <a:prstGeom prst="curvedConnector2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8" idx="2"/>
              <a:endCxn id="10" idx="0"/>
            </p:cNvCxnSpPr>
            <p:nvPr/>
          </p:nvCxnSpPr>
          <p:spPr>
            <a:xfrm rot="5400000">
              <a:off x="4953000" y="4114006"/>
              <a:ext cx="1676400" cy="158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81000" y="3657600"/>
            <a:ext cx="2902527" cy="978932"/>
            <a:chOff x="609600" y="2971800"/>
            <a:chExt cx="2902527" cy="978932"/>
          </a:xfrm>
        </p:grpSpPr>
        <p:grpSp>
          <p:nvGrpSpPr>
            <p:cNvPr id="22" name="Group 150"/>
            <p:cNvGrpSpPr/>
            <p:nvPr/>
          </p:nvGrpSpPr>
          <p:grpSpPr>
            <a:xfrm>
              <a:off x="609600" y="2971800"/>
              <a:ext cx="2902527" cy="369332"/>
              <a:chOff x="609600" y="2971800"/>
              <a:chExt cx="290252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09600" y="2971800"/>
                <a:ext cx="2082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Engine Transitions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2750127" y="3164774"/>
                <a:ext cx="762000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149"/>
            <p:cNvGrpSpPr/>
            <p:nvPr/>
          </p:nvGrpSpPr>
          <p:grpSpPr>
            <a:xfrm>
              <a:off x="609600" y="3276600"/>
              <a:ext cx="2902527" cy="369332"/>
              <a:chOff x="571995" y="3444833"/>
              <a:chExt cx="2902527" cy="36933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71995" y="3444833"/>
                <a:ext cx="2082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Fault Transitions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2712522" y="3637807"/>
                <a:ext cx="762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148"/>
            <p:cNvGrpSpPr/>
            <p:nvPr/>
          </p:nvGrpSpPr>
          <p:grpSpPr>
            <a:xfrm>
              <a:off x="609600" y="3581400"/>
              <a:ext cx="2902527" cy="369332"/>
              <a:chOff x="593766" y="3858490"/>
              <a:chExt cx="2902527" cy="3693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93766" y="3858490"/>
                <a:ext cx="2082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Activity Transitions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2734293" y="4051464"/>
                <a:ext cx="762000" cy="1588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activities contain multiple child elements</a:t>
            </a:r>
          </a:p>
          <a:p>
            <a:pPr lvl="1"/>
            <a:r>
              <a:rPr lang="en-US" dirty="0" smtClean="0"/>
              <a:t>These</a:t>
            </a:r>
            <a:r>
              <a:rPr lang="en-US" baseline="0" dirty="0" smtClean="0"/>
              <a:t> activities execute child activities in different ways</a:t>
            </a:r>
          </a:p>
          <a:p>
            <a:pPr lvl="1"/>
            <a:r>
              <a:rPr lang="en-US" baseline="0" dirty="0" smtClean="0"/>
              <a:t>Sequence executes on child at a time</a:t>
            </a:r>
          </a:p>
          <a:p>
            <a:pPr lvl="1"/>
            <a:r>
              <a:rPr lang="en-US" baseline="0" dirty="0" smtClean="0"/>
              <a:t>Parallel executes all simultaneously</a:t>
            </a:r>
          </a:p>
          <a:p>
            <a:pPr lvl="1"/>
            <a:r>
              <a:rPr lang="en-US" baseline="0" dirty="0" smtClean="0"/>
              <a:t>If/Else executes based on condition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419600"/>
            <a:ext cx="14954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114800"/>
            <a:ext cx="35433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981200"/>
          </a:xfrm>
        </p:spPr>
        <p:txBody>
          <a:bodyPr/>
          <a:lstStyle/>
          <a:p>
            <a:r>
              <a:rPr lang="en-US" dirty="0" smtClean="0"/>
              <a:t>Execute method isn’t always synchronous</a:t>
            </a:r>
          </a:p>
          <a:p>
            <a:pPr lvl="1"/>
            <a:r>
              <a:rPr lang="en-US" dirty="0" smtClean="0"/>
              <a:t>Execute method returns the state of the activity</a:t>
            </a:r>
          </a:p>
          <a:p>
            <a:pPr lvl="1"/>
            <a:r>
              <a:rPr lang="en-US" dirty="0" smtClean="0"/>
              <a:t>Activity can wait for events from the runtime</a:t>
            </a:r>
          </a:p>
          <a:p>
            <a:pPr lvl="2"/>
            <a:r>
              <a:rPr lang="en-US" dirty="0" smtClean="0"/>
              <a:t>Often used to initiate activity state transition</a:t>
            </a: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57200" y="3352800"/>
            <a:ext cx="8229600" cy="3323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ConsoleContainerActivity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SequenceActivity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override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ActivityExecutionStatus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Execute(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ActivityExecutionContext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executionContext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...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// start the first child activity and register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for closed event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8000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base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.EnabledActivities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[0].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RegisterForStatusChange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.ClosedEvent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executionContext.ExecuteActivity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base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.EnabledActivities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[0]);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tell the runtime this activity is still executing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ActivityExecutionStatus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.Executing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IActivityEventListener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Activities send events when their state changes</a:t>
            </a:r>
          </a:p>
          <a:p>
            <a:pPr lvl="1"/>
            <a:r>
              <a:rPr lang="en-US" baseline="0" dirty="0" smtClean="0"/>
              <a:t>Event received via </a:t>
            </a:r>
            <a:r>
              <a:rPr lang="en-US" baseline="0" dirty="0" err="1" smtClean="0"/>
              <a:t>IActivityEventListener</a:t>
            </a:r>
            <a:endParaRPr lang="en-US" baseline="0" dirty="0" smtClean="0"/>
          </a:p>
          <a:p>
            <a:pPr lvl="1"/>
            <a:r>
              <a:rPr lang="en-US" baseline="0" dirty="0" smtClean="0"/>
              <a:t>Parent activities monitor state of children using events</a:t>
            </a:r>
          </a:p>
          <a:p>
            <a:pPr lvl="2"/>
            <a:r>
              <a:rPr lang="en-US" baseline="0" dirty="0" smtClean="0"/>
              <a:t>Register for events using </a:t>
            </a:r>
            <a:r>
              <a:rPr lang="en-US" baseline="0" dirty="0" err="1" smtClean="0"/>
              <a:t>RegisterForStatusChange</a:t>
            </a:r>
            <a:endParaRPr lang="en-US" baseline="0" dirty="0" smtClean="0"/>
          </a:p>
          <a:p>
            <a:pPr lvl="0"/>
            <a:r>
              <a:rPr lang="en-US" baseline="0" dirty="0" smtClean="0"/>
              <a:t>Receive events in </a:t>
            </a:r>
            <a:r>
              <a:rPr lang="en-US" baseline="0" dirty="0" err="1" smtClean="0"/>
              <a:t>IActivityEventListener.OnEvent</a:t>
            </a:r>
            <a:endParaRPr lang="en-US" baseline="0" dirty="0" smtClean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457200" y="3733800"/>
            <a:ext cx="8229600" cy="2800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base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.EnabledActivities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[0].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RegisterForStatusChange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.ClosedEvent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OnEvent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sender,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ActivityExecutionStatusChangedEventArgs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...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unregister the handler for status events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e.Activity.UnregisterForStatusChange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.ClosedEvent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Child Closed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981200"/>
          </a:xfrm>
        </p:spPr>
        <p:txBody>
          <a:bodyPr/>
          <a:lstStyle/>
          <a:p>
            <a:r>
              <a:rPr lang="en-US" dirty="0" smtClean="0"/>
              <a:t>Next activity executed when previous closed</a:t>
            </a:r>
          </a:p>
          <a:p>
            <a:pPr lvl="1"/>
            <a:r>
              <a:rPr lang="en-US" baseline="0" dirty="0" smtClean="0"/>
              <a:t>Execute method registers for child activity closed event</a:t>
            </a:r>
          </a:p>
          <a:p>
            <a:pPr lvl="1"/>
            <a:r>
              <a:rPr lang="en-US" baseline="0" dirty="0" smtClean="0"/>
              <a:t>When event received, next activity started</a:t>
            </a:r>
          </a:p>
          <a:p>
            <a:pPr lvl="1"/>
            <a:r>
              <a:rPr lang="en-US" baseline="0" dirty="0" smtClean="0"/>
              <a:t>When no activities remain, sequence activity closes</a:t>
            </a: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533400" y="3657600"/>
            <a:ext cx="8001000" cy="289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OnEvent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sender,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ActivityExecutionStatusChangedEventArgs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e)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ActivityExecutionContext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executionContext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sender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ActivityExecutionContext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...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activity.ExecutionStatus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ActivityExecutionStatus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.Executing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if no more children exist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.TryScheduleNextChild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executionContext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executionContext.CloseActivity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activities</a:t>
            </a:r>
          </a:p>
          <a:p>
            <a:pPr lvl="1"/>
            <a:r>
              <a:rPr lang="en-US" dirty="0" smtClean="0"/>
              <a:t>Events and Dependency Properties</a:t>
            </a:r>
          </a:p>
          <a:p>
            <a:pPr lvl="1"/>
            <a:r>
              <a:rPr lang="en-US" dirty="0" smtClean="0"/>
              <a:t>Custom Activity </a:t>
            </a:r>
            <a:r>
              <a:rPr lang="en-US" dirty="0" err="1" smtClean="0"/>
              <a:t>Validators</a:t>
            </a:r>
            <a:endParaRPr lang="en-US" dirty="0" smtClean="0"/>
          </a:p>
          <a:p>
            <a:r>
              <a:rPr lang="en-US" dirty="0" smtClean="0"/>
              <a:t>Understanding Activity Lifecycle</a:t>
            </a:r>
          </a:p>
          <a:p>
            <a:r>
              <a:rPr lang="en-US" dirty="0" smtClean="0"/>
              <a:t>Creating Composite Activities</a:t>
            </a:r>
          </a:p>
          <a:p>
            <a:r>
              <a:rPr lang="en-US" dirty="0" smtClean="0"/>
              <a:t>Custom Activity Designers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during execution lead to faulting state</a:t>
            </a:r>
          </a:p>
          <a:p>
            <a:pPr lvl="1"/>
            <a:r>
              <a:rPr lang="en-US" dirty="0" smtClean="0"/>
              <a:t>Runtime</a:t>
            </a:r>
            <a:r>
              <a:rPr lang="en-US" baseline="0" dirty="0" smtClean="0"/>
              <a:t> transitions activity to faulting state</a:t>
            </a:r>
          </a:p>
          <a:p>
            <a:pPr lvl="1"/>
            <a:r>
              <a:rPr lang="en-US" baseline="0" dirty="0" smtClean="0"/>
              <a:t>Executes </a:t>
            </a:r>
            <a:r>
              <a:rPr lang="en-US" baseline="0" dirty="0" err="1" smtClean="0"/>
              <a:t>Activity.HandleFault</a:t>
            </a:r>
            <a:r>
              <a:rPr lang="en-US" baseline="0" dirty="0" smtClean="0"/>
              <a:t> and enters closed state</a:t>
            </a:r>
          </a:p>
          <a:p>
            <a:pPr lvl="2"/>
            <a:r>
              <a:rPr lang="en-US" dirty="0" smtClean="0"/>
              <a:t>This is where activities</a:t>
            </a:r>
            <a:r>
              <a:rPr lang="en-US" baseline="0" dirty="0" smtClean="0"/>
              <a:t> can clean up</a:t>
            </a:r>
          </a:p>
          <a:p>
            <a:pPr lvl="1"/>
            <a:r>
              <a:rPr lang="en-US" baseline="0" dirty="0" smtClean="0"/>
              <a:t>Faults in </a:t>
            </a:r>
            <a:r>
              <a:rPr lang="en-US" baseline="0" dirty="0" err="1" smtClean="0"/>
              <a:t>HandleFault</a:t>
            </a:r>
            <a:r>
              <a:rPr lang="en-US" baseline="0" dirty="0" smtClean="0"/>
              <a:t> cause transition to faulting state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38400" y="5638800"/>
            <a:ext cx="13716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29200" y="4191000"/>
            <a:ext cx="13716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81600" y="5638800"/>
            <a:ext cx="10668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Closed</a:t>
            </a:r>
          </a:p>
        </p:txBody>
      </p:sp>
      <p:cxnSp>
        <p:nvCxnSpPr>
          <p:cNvPr id="12" name="Elbow Connector 11"/>
          <p:cNvCxnSpPr>
            <a:stCxn id="6" idx="3"/>
            <a:endCxn id="10" idx="1"/>
          </p:cNvCxnSpPr>
          <p:nvPr/>
        </p:nvCxnSpPr>
        <p:spPr>
          <a:xfrm>
            <a:off x="3810000" y="5905500"/>
            <a:ext cx="1371600" cy="1588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44"/>
          <p:cNvCxnSpPr>
            <a:stCxn id="6" idx="0"/>
            <a:endCxn id="8" idx="1"/>
          </p:cNvCxnSpPr>
          <p:nvPr/>
        </p:nvCxnSpPr>
        <p:spPr>
          <a:xfrm rot="5400000" flipH="1" flipV="1">
            <a:off x="3486150" y="4095750"/>
            <a:ext cx="1181100" cy="1905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2"/>
            <a:endCxn id="10" idx="0"/>
          </p:cNvCxnSpPr>
          <p:nvPr/>
        </p:nvCxnSpPr>
        <p:spPr>
          <a:xfrm rot="5400000">
            <a:off x="5257800" y="5181600"/>
            <a:ext cx="914400" cy="1588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3962400"/>
            <a:ext cx="20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Fault Transitions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21527" y="4155374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000" y="4267200"/>
            <a:ext cx="20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Transitions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21527" y="4460174"/>
            <a:ext cx="762000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activity completes it is closed</a:t>
            </a:r>
          </a:p>
          <a:p>
            <a:pPr lvl="1"/>
            <a:r>
              <a:rPr lang="en-US" dirty="0" smtClean="0"/>
              <a:t>Completed by </a:t>
            </a:r>
            <a:r>
              <a:rPr lang="en-US" dirty="0" err="1" smtClean="0"/>
              <a:t>ActivityExecutionContext.CloseActivity</a:t>
            </a:r>
            <a:endParaRPr lang="en-US" dirty="0" smtClean="0"/>
          </a:p>
          <a:p>
            <a:pPr lvl="1"/>
            <a:r>
              <a:rPr lang="en-US" dirty="0" smtClean="0"/>
              <a:t>Activities can override </a:t>
            </a:r>
            <a:r>
              <a:rPr lang="en-US" dirty="0" err="1" smtClean="0"/>
              <a:t>OnClosed</a:t>
            </a:r>
            <a:r>
              <a:rPr lang="en-US" dirty="0" smtClean="0"/>
              <a:t> to perform cleanup</a:t>
            </a:r>
          </a:p>
          <a:p>
            <a:pPr lvl="2"/>
            <a:r>
              <a:rPr lang="en-US" dirty="0" smtClean="0"/>
              <a:t>Called any time the closed state is entered</a:t>
            </a:r>
          </a:p>
          <a:p>
            <a:pPr lvl="2"/>
            <a:r>
              <a:rPr lang="en-US" dirty="0" smtClean="0"/>
              <a:t>Can be called multiple times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38400" y="5715000"/>
            <a:ext cx="13716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4648200"/>
            <a:ext cx="13716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29200" y="3810000"/>
            <a:ext cx="13716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10400" y="5715000"/>
            <a:ext cx="17526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Compensating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81600" y="5715000"/>
            <a:ext cx="10668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Closed</a:t>
            </a:r>
          </a:p>
        </p:txBody>
      </p:sp>
      <p:cxnSp>
        <p:nvCxnSpPr>
          <p:cNvPr id="12" name="Elbow Connector 11"/>
          <p:cNvCxnSpPr>
            <a:stCxn id="6" idx="3"/>
            <a:endCxn id="10" idx="1"/>
          </p:cNvCxnSpPr>
          <p:nvPr/>
        </p:nvCxnSpPr>
        <p:spPr>
          <a:xfrm>
            <a:off x="3810000" y="5981700"/>
            <a:ext cx="1371600" cy="1588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9" idx="0"/>
            <a:endCxn id="10" idx="0"/>
          </p:cNvCxnSpPr>
          <p:nvPr/>
        </p:nvCxnSpPr>
        <p:spPr>
          <a:xfrm rot="16200000" flipV="1">
            <a:off x="6800850" y="4629150"/>
            <a:ext cx="1588" cy="2171700"/>
          </a:xfrm>
          <a:prstGeom prst="curvedConnector3">
            <a:avLst>
              <a:gd name="adj1" fmla="val 23369277"/>
            </a:avLst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73"/>
          <p:cNvCxnSpPr>
            <a:stCxn id="7" idx="3"/>
            <a:endCxn id="10" idx="0"/>
          </p:cNvCxnSpPr>
          <p:nvPr/>
        </p:nvCxnSpPr>
        <p:spPr>
          <a:xfrm>
            <a:off x="5181600" y="4914900"/>
            <a:ext cx="533400" cy="800100"/>
          </a:xfrm>
          <a:prstGeom prst="curved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2"/>
            <a:endCxn id="10" idx="0"/>
          </p:cNvCxnSpPr>
          <p:nvPr/>
        </p:nvCxnSpPr>
        <p:spPr>
          <a:xfrm rot="5400000">
            <a:off x="5029200" y="5029200"/>
            <a:ext cx="1371600" cy="1588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000" y="4267200"/>
            <a:ext cx="20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Transitions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21527" y="4460174"/>
            <a:ext cx="762000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Activity </a:t>
            </a:r>
            <a:r>
              <a:rPr lang="en-US" dirty="0" err="1" smtClean="0"/>
              <a:t>Validators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09800"/>
          </a:xfrm>
        </p:spPr>
        <p:txBody>
          <a:bodyPr/>
          <a:lstStyle/>
          <a:p>
            <a:r>
              <a:rPr lang="en-US" dirty="0" smtClean="0"/>
              <a:t>Derives from </a:t>
            </a:r>
            <a:r>
              <a:rPr lang="en-US" dirty="0" err="1" smtClean="0"/>
              <a:t>CompositeActivityValidators</a:t>
            </a:r>
            <a:endParaRPr lang="en-US" dirty="0" smtClean="0"/>
          </a:p>
          <a:p>
            <a:pPr lvl="1"/>
            <a:r>
              <a:rPr lang="en-US" dirty="0" smtClean="0"/>
              <a:t>Adds support for fault and cancel views</a:t>
            </a:r>
          </a:p>
          <a:p>
            <a:pPr lvl="1"/>
            <a:r>
              <a:rPr lang="en-US" dirty="0" smtClean="0"/>
              <a:t>Often used to restrict types of activities</a:t>
            </a:r>
          </a:p>
          <a:p>
            <a:pPr lvl="2"/>
            <a:r>
              <a:rPr lang="en-US" dirty="0" smtClean="0"/>
              <a:t>Ex. Don’t allow any </a:t>
            </a:r>
            <a:r>
              <a:rPr lang="en-US" dirty="0" err="1" smtClean="0"/>
              <a:t>EventDriven</a:t>
            </a:r>
            <a:r>
              <a:rPr lang="en-US" dirty="0" smtClean="0"/>
              <a:t> activities</a:t>
            </a:r>
          </a:p>
          <a:p>
            <a:pPr lvl="2"/>
            <a:r>
              <a:rPr lang="en-US" dirty="0" smtClean="0"/>
              <a:t>Can check immediate children and descendents</a:t>
            </a: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28600" y="3733800"/>
            <a:ext cx="8686800" cy="289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internal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ConsoleContainerActivityValidator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CompositeActivityValidator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override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ValidationErrorCollection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Validate(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ValidationManager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manager,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obj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   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ValidationErrorCollection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errors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ValidationErrorCollection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foreach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childActivity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activity.EnabledActivities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(!(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childActivity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WriteConsoleActivity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errors.Add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ValidationError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“..."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100));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...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Custom Composite</a:t>
            </a:r>
            <a:r>
              <a:rPr lang="en-US" baseline="0" dirty="0" smtClean="0"/>
              <a:t>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Designers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438400"/>
          </a:xfrm>
        </p:spPr>
        <p:txBody>
          <a:bodyPr/>
          <a:lstStyle/>
          <a:p>
            <a:r>
              <a:rPr lang="en-US" dirty="0" smtClean="0"/>
              <a:t>Designers control Activity usage in designer</a:t>
            </a:r>
          </a:p>
          <a:p>
            <a:pPr lvl="1"/>
            <a:r>
              <a:rPr lang="en-US" dirty="0" smtClean="0"/>
              <a:t>Designers can restrict an activity’s</a:t>
            </a:r>
            <a:r>
              <a:rPr lang="en-US" baseline="0" dirty="0" smtClean="0"/>
              <a:t> parent and children</a:t>
            </a:r>
          </a:p>
          <a:p>
            <a:pPr lvl="2"/>
            <a:r>
              <a:rPr lang="en-US" dirty="0" smtClean="0"/>
              <a:t>Insert,</a:t>
            </a:r>
            <a:r>
              <a:rPr lang="en-US" baseline="0" dirty="0" smtClean="0"/>
              <a:t> Delete events can be </a:t>
            </a:r>
            <a:r>
              <a:rPr lang="en-US" baseline="0" dirty="0" err="1" smtClean="0"/>
              <a:t>controled</a:t>
            </a:r>
            <a:endParaRPr lang="en-US" baseline="0" dirty="0" smtClean="0"/>
          </a:p>
          <a:p>
            <a:pPr lvl="1"/>
            <a:r>
              <a:rPr lang="en-US" baseline="0" dirty="0" smtClean="0"/>
              <a:t>Designers can control the look and feel of an activity</a:t>
            </a:r>
          </a:p>
          <a:p>
            <a:pPr lvl="2"/>
            <a:r>
              <a:rPr lang="en-US" dirty="0" smtClean="0"/>
              <a:t>Colors, border styles,</a:t>
            </a:r>
            <a:r>
              <a:rPr lang="en-US" baseline="0" dirty="0" smtClean="0"/>
              <a:t> etc…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962400"/>
            <a:ext cx="272916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733800"/>
            <a:ext cx="15335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4648200" y="4876800"/>
            <a:ext cx="838200" cy="304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Designers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designers derive from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ActivityDesigner</a:t>
            </a:r>
            <a:endParaRPr lang="en-US" baseline="0" dirty="0" smtClean="0"/>
          </a:p>
          <a:p>
            <a:pPr lvl="1"/>
            <a:r>
              <a:rPr lang="en-US" dirty="0" smtClean="0"/>
              <a:t>More advanced designers can derive</a:t>
            </a:r>
            <a:r>
              <a:rPr lang="en-US" baseline="0" dirty="0" smtClean="0"/>
              <a:t> from others</a:t>
            </a:r>
          </a:p>
          <a:p>
            <a:pPr lvl="1"/>
            <a:r>
              <a:rPr lang="en-US" baseline="0" dirty="0" smtClean="0"/>
              <a:t>Methods are overridden to control designer behavior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048000"/>
            <a:ext cx="61245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Restricting Parent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Designers can restrict an activity’s parent activity</a:t>
            </a:r>
          </a:p>
          <a:p>
            <a:pPr lvl="1"/>
            <a:r>
              <a:rPr lang="en-US" dirty="0" smtClean="0"/>
              <a:t>Done by override </a:t>
            </a:r>
            <a:r>
              <a:rPr lang="en-US" dirty="0" err="1" smtClean="0"/>
              <a:t>CanBeParentedTo</a:t>
            </a:r>
            <a:endParaRPr lang="en-US" dirty="0" smtClean="0"/>
          </a:p>
          <a:p>
            <a:pPr lvl="1"/>
            <a:r>
              <a:rPr lang="en-US" dirty="0" smtClean="0"/>
              <a:t>Decision made based on the parent designer</a:t>
            </a:r>
          </a:p>
          <a:p>
            <a:pPr lvl="1"/>
            <a:r>
              <a:rPr lang="en-US" dirty="0" smtClean="0"/>
              <a:t>Often used to keep activity in specific parent activities</a:t>
            </a:r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609600" y="3733800"/>
            <a:ext cx="783740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internal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WriteConsoleActivityDesigner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ActivityDesigner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override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bool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CanBeParentedTo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CompositeActivityDesigner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parentActivityDesigner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parentActivityDesigner.Activity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ConsoleContainerActivity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}        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Restricting Child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133600"/>
          </a:xfrm>
        </p:spPr>
        <p:txBody>
          <a:bodyPr/>
          <a:lstStyle/>
          <a:p>
            <a:r>
              <a:rPr lang="en-US" dirty="0" smtClean="0"/>
              <a:t>Designers can restrict an activities children</a:t>
            </a:r>
          </a:p>
          <a:p>
            <a:pPr lvl="1"/>
            <a:r>
              <a:rPr lang="en-US" dirty="0" smtClean="0"/>
              <a:t>Done</a:t>
            </a:r>
            <a:r>
              <a:rPr lang="en-US" baseline="0" dirty="0" smtClean="0"/>
              <a:t> by overriding several methods</a:t>
            </a:r>
          </a:p>
          <a:p>
            <a:pPr lvl="2"/>
            <a:r>
              <a:rPr lang="en-US" dirty="0" err="1" smtClean="0"/>
              <a:t>CanInsertActivities</a:t>
            </a:r>
            <a:endParaRPr lang="en-US" dirty="0" smtClean="0"/>
          </a:p>
          <a:p>
            <a:pPr lvl="3"/>
            <a:r>
              <a:rPr lang="en-US" dirty="0" err="1" smtClean="0"/>
              <a:t>CanMoveActivities</a:t>
            </a:r>
            <a:endParaRPr lang="en-US" dirty="0" smtClean="0"/>
          </a:p>
          <a:p>
            <a:pPr lvl="3"/>
            <a:r>
              <a:rPr lang="en-US" dirty="0" err="1" smtClean="0"/>
              <a:t>CanDeleteActivities</a:t>
            </a:r>
            <a:endParaRPr lang="en-US" dirty="0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457200" y="3733800"/>
            <a:ext cx="8229600" cy="2800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ConsoleContainerActivityDesigner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SequentialActivityDesigner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override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bool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CanInsertActivities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HitTestInfo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insertLocation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aseline="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ReadOnlyCollection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activitiesToInsert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foreach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activitiesToInsert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(!(activity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WriteConsoleActivity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Designer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590800"/>
          </a:xfrm>
        </p:spPr>
        <p:txBody>
          <a:bodyPr/>
          <a:lstStyle/>
          <a:p>
            <a:r>
              <a:rPr lang="en-US" dirty="0" smtClean="0"/>
              <a:t>Activity designers support custom verbs</a:t>
            </a:r>
          </a:p>
          <a:p>
            <a:pPr lvl="1"/>
            <a:r>
              <a:rPr lang="en-US" dirty="0" smtClean="0"/>
              <a:t>If/Else Activity has Add Branch verb</a:t>
            </a:r>
          </a:p>
          <a:p>
            <a:pPr lvl="1"/>
            <a:r>
              <a:rPr lang="en-US" dirty="0" smtClean="0"/>
              <a:t>Verbs perform a variety of actions</a:t>
            </a:r>
          </a:p>
          <a:p>
            <a:pPr lvl="2"/>
            <a:r>
              <a:rPr lang="en-US" dirty="0" smtClean="0"/>
              <a:t>Add new branches</a:t>
            </a:r>
          </a:p>
          <a:p>
            <a:pPr lvl="2"/>
            <a:r>
              <a:rPr lang="en-US" dirty="0" smtClean="0"/>
              <a:t>Create new child activities</a:t>
            </a:r>
          </a:p>
          <a:p>
            <a:pPr lvl="2"/>
            <a:r>
              <a:rPr lang="en-US" dirty="0" smtClean="0"/>
              <a:t>Etc…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828800"/>
          </a:xfrm>
        </p:spPr>
        <p:txBody>
          <a:bodyPr/>
          <a:lstStyle/>
          <a:p>
            <a:r>
              <a:rPr lang="en-US" dirty="0" smtClean="0"/>
              <a:t>Verbs defined by the activity’s designer</a:t>
            </a:r>
          </a:p>
          <a:p>
            <a:pPr lvl="1"/>
            <a:r>
              <a:rPr lang="en-US" dirty="0" smtClean="0"/>
              <a:t>Verbs represented by </a:t>
            </a:r>
            <a:r>
              <a:rPr lang="en-US" dirty="0" err="1" smtClean="0"/>
              <a:t>ActivityDesignerVerb</a:t>
            </a:r>
            <a:endParaRPr lang="en-US" dirty="0" smtClean="0"/>
          </a:p>
          <a:p>
            <a:pPr lvl="1"/>
            <a:r>
              <a:rPr lang="en-US" dirty="0" smtClean="0"/>
              <a:t>List of verbs provided by designer’s Verbs property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2971800"/>
            <a:ext cx="8382000" cy="353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override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ActivityDesignerVerbCollection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Verbs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get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create the list containing the verbs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ActivityDesignerVerbCollection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verbs 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ActivityDesignerVerbCollection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base</a:t>
            </a:r>
            <a:r>
              <a:rPr lang="en-US" sz="1400" dirty="0" err="1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.Verbs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add the new verb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verbs.Add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ActivityDesignerVerb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DesignerVerbGroup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.Actions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"Add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WriteConsole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Activity"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EventHandler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AddWriteConsole_Click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return the list of verbs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verbs;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525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Custom Activities?</a:t>
            </a:r>
          </a:p>
        </p:txBody>
      </p:sp>
      <p:sp>
        <p:nvSpPr>
          <p:cNvPr id="6146" name="Shape 152578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82000" cy="2743200"/>
          </a:xfrm>
        </p:spPr>
        <p:txBody>
          <a:bodyPr/>
          <a:lstStyle/>
          <a:p>
            <a:r>
              <a:rPr lang="en-US" dirty="0" smtClean="0"/>
              <a:t>Activities provide functionality</a:t>
            </a:r>
            <a:r>
              <a:rPr lang="en-US" baseline="0" dirty="0" smtClean="0"/>
              <a:t> </a:t>
            </a:r>
            <a:r>
              <a:rPr lang="en-US" dirty="0" smtClean="0"/>
              <a:t>encapsulation</a:t>
            </a:r>
          </a:p>
          <a:p>
            <a:pPr lvl="1"/>
            <a:r>
              <a:rPr lang="en-US" baseline="0" dirty="0" smtClean="0"/>
              <a:t>Similar in concept to methods in C# or VB</a:t>
            </a:r>
          </a:p>
          <a:p>
            <a:pPr lvl="1"/>
            <a:r>
              <a:rPr lang="en-US" dirty="0" smtClean="0"/>
              <a:t>Activity developers provide libraries to workflow builder</a:t>
            </a:r>
          </a:p>
          <a:p>
            <a:pPr lvl="1"/>
            <a:r>
              <a:rPr lang="en-US" baseline="0" dirty="0" smtClean="0"/>
              <a:t>Custom designers communicate</a:t>
            </a:r>
            <a:r>
              <a:rPr lang="en-US" dirty="0" smtClean="0"/>
              <a:t> intent</a:t>
            </a:r>
          </a:p>
          <a:p>
            <a:pPr lvl="1"/>
            <a:r>
              <a:rPr lang="en-US" dirty="0" smtClean="0"/>
              <a:t>Custom </a:t>
            </a:r>
            <a:r>
              <a:rPr lang="en-US" dirty="0" err="1" smtClean="0"/>
              <a:t>validators</a:t>
            </a:r>
            <a:r>
              <a:rPr lang="en-US" dirty="0" smtClean="0"/>
              <a:t> prevent simple mistakes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191000"/>
            <a:ext cx="18764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Ver</a:t>
            </a:r>
            <a:r>
              <a:rPr lang="en-US" baseline="0" dirty="0" smtClean="0"/>
              <a:t>b Click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752600"/>
          </a:xfrm>
        </p:spPr>
        <p:txBody>
          <a:bodyPr/>
          <a:lstStyle/>
          <a:p>
            <a:r>
              <a:rPr lang="en-US" dirty="0" smtClean="0"/>
              <a:t>Verbs have event handler code attached</a:t>
            </a:r>
          </a:p>
          <a:p>
            <a:pPr lvl="1"/>
            <a:r>
              <a:rPr lang="en-US" dirty="0" err="1" smtClean="0"/>
              <a:t>EventHandler</a:t>
            </a:r>
            <a:r>
              <a:rPr lang="en-US" dirty="0" smtClean="0"/>
              <a:t> delegate attached to verb object</a:t>
            </a:r>
          </a:p>
          <a:p>
            <a:pPr lvl="1"/>
            <a:r>
              <a:rPr lang="en-US" dirty="0" smtClean="0"/>
              <a:t>When the verb is clicked, the event handler executed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3048000"/>
            <a:ext cx="8305800" cy="353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AddWriteConsole_Click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sender,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EventArgs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e)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CompositeActivity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activity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base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CompositeActivity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create the list of new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 activities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activities.Add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WriteConsoleActivity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determine where to add the activities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ConnectorHitTestInfo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location =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ConnectorHitTestInfo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HitTestLocations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.Designer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activity.Activities.Count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add the activities to the designer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.InsertActivities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(location,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activities.AsReadOnly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Designer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Defines visual display characteristics of activity</a:t>
            </a:r>
          </a:p>
          <a:p>
            <a:pPr lvl="1"/>
            <a:r>
              <a:rPr lang="en-US" dirty="0" smtClean="0"/>
              <a:t>Theme class derives from </a:t>
            </a:r>
            <a:r>
              <a:rPr lang="en-US" dirty="0" err="1" smtClean="0"/>
              <a:t>ActivityDesignerTheme</a:t>
            </a:r>
            <a:endParaRPr lang="en-US" dirty="0" smtClean="0"/>
          </a:p>
          <a:p>
            <a:pPr lvl="1"/>
            <a:r>
              <a:rPr lang="en-US" dirty="0" smtClean="0"/>
              <a:t>Added to designer with </a:t>
            </a:r>
            <a:r>
              <a:rPr lang="en-US" dirty="0" err="1" smtClean="0"/>
              <a:t>ActivityDesignerThemeAttribute</a:t>
            </a:r>
            <a:endParaRPr lang="en-US" dirty="0" smtClean="0"/>
          </a:p>
          <a:p>
            <a:pPr lvl="1"/>
            <a:r>
              <a:rPr lang="en-US" dirty="0" smtClean="0"/>
              <a:t>Defines fore and back colors, activity connectors, etc…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04800" y="3505200"/>
            <a:ext cx="8534400" cy="29900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[</a:t>
            </a:r>
            <a:r>
              <a:rPr lang="en-US" sz="140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ActivityDesignerTheme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typeof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ConsoleContainerActivityTheme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))]</a:t>
            </a: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class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ConsoleContainerActivityDesigner</a:t>
            </a:r>
            <a:endParaRPr lang="en-US" sz="1400" dirty="0" smtClean="0">
              <a:solidFill>
                <a:srgbClr val="2B91AF"/>
              </a:solidFill>
              <a:latin typeface="Lucida Console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en-US" sz="1400" dirty="0" smtClean="0">
              <a:solidFill>
                <a:srgbClr val="0000FF"/>
              </a:solidFill>
              <a:latin typeface="Lucida Console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internal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ConsoleContainerActivityTheme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CompositeDesignerTheme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ConsoleContainerActivityTheme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WorkflowTheme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theme)</a:t>
            </a:r>
            <a:r>
              <a:rPr lang="en-US" sz="1400" dirty="0" smtClean="0">
                <a:latin typeface="Lucida Console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(theme)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.ShowDropShadow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.BackColorStart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Color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.Gray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.BackColorEnd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Color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.White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          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572000"/>
            <a:ext cx="1552575" cy="2085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Toolbox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362200"/>
          </a:xfrm>
        </p:spPr>
        <p:txBody>
          <a:bodyPr/>
          <a:lstStyle/>
          <a:p>
            <a:r>
              <a:rPr lang="en-US" dirty="0" smtClean="0"/>
              <a:t>Allows definition of activity “package” in toolbox</a:t>
            </a:r>
          </a:p>
          <a:p>
            <a:pPr lvl="1"/>
            <a:r>
              <a:rPr lang="en-US" dirty="0" smtClean="0"/>
              <a:t>Class derives from </a:t>
            </a:r>
            <a:r>
              <a:rPr lang="en-US" dirty="0" err="1" smtClean="0"/>
              <a:t>ActivityToolboxItem</a:t>
            </a:r>
            <a:endParaRPr lang="en-US" dirty="0" smtClean="0"/>
          </a:p>
          <a:p>
            <a:pPr lvl="1"/>
            <a:r>
              <a:rPr lang="en-US" dirty="0" smtClean="0"/>
              <a:t>Attached to activity using </a:t>
            </a:r>
            <a:r>
              <a:rPr lang="en-US" dirty="0" err="1" smtClean="0"/>
              <a:t>ToolboxItemAttribute</a:t>
            </a:r>
            <a:endParaRPr lang="en-US" dirty="0" smtClean="0"/>
          </a:p>
          <a:p>
            <a:pPr lvl="1"/>
            <a:r>
              <a:rPr lang="en-US" dirty="0" smtClean="0"/>
              <a:t>Override </a:t>
            </a:r>
            <a:r>
              <a:rPr lang="en-US" dirty="0" err="1" smtClean="0"/>
              <a:t>CreateComponentsCore</a:t>
            </a:r>
            <a:r>
              <a:rPr lang="en-US" dirty="0" smtClean="0"/>
              <a:t> to Create activities</a:t>
            </a:r>
          </a:p>
          <a:p>
            <a:pPr lvl="2"/>
            <a:r>
              <a:rPr lang="en-US" dirty="0" smtClean="0"/>
              <a:t>Default implementation creates one activity</a:t>
            </a:r>
            <a:endParaRPr 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04800" y="3657600"/>
            <a:ext cx="8534400" cy="30223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[</a:t>
            </a:r>
            <a:r>
              <a:rPr lang="en-US" sz="140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ToolboxItem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typeof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ConsoleContainerActivityToolboxItem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))]</a:t>
            </a: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class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ConsoleContainerActivity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 : </a:t>
            </a:r>
            <a:r>
              <a:rPr lang="en-US" sz="140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SequenceActivity</a:t>
            </a:r>
            <a:endParaRPr lang="en-US" sz="1400" dirty="0" smtClean="0">
              <a:latin typeface="Lucida Console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en-US" sz="1400" dirty="0" smtClean="0">
              <a:latin typeface="Calibri"/>
              <a:ea typeface="Calibri" pitchFamily="34" charset="0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ConsoleContainerActivityToolboxItem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ActivityToolboxItem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override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IComponent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CreateComponentsCore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IDesignerHost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host)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ConsoleContainerActivity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container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ConsoleContainerActivity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container.Activities.Add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WriteConsoleActivity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IComponent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[] { container };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Custom Designer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Create activities</a:t>
            </a:r>
            <a:endParaRPr lang="en-US" sz="2800" dirty="0" smtClean="0"/>
          </a:p>
          <a:p>
            <a:pPr lvl="1" rtl="0" eaLnBrk="1" latinLnBrk="0" hangingPunct="1"/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Events and Dependency Properties</a:t>
            </a:r>
            <a:endParaRPr lang="en-US" dirty="0" smtClean="0"/>
          </a:p>
          <a:p>
            <a:pPr lvl="1" rtl="0" eaLnBrk="1" latinLnBrk="0" hangingPunct="1"/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Custom Activity </a:t>
            </a:r>
            <a:r>
              <a:rPr lang="en-US" sz="24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Validators</a:t>
            </a:r>
            <a:endParaRPr lang="en-US" sz="24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lvl="1" rtl="0" eaLnBrk="1" latinLnBrk="0" hangingPunct="1"/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Custom Activity Designers</a:t>
            </a:r>
            <a:endParaRPr lang="en-US" dirty="0" smtClean="0"/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Understanding Activity Lifecycle</a:t>
            </a:r>
            <a:endParaRPr lang="en-US" dirty="0" smtClean="0"/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Creating Composite Activities</a:t>
            </a:r>
            <a:endParaRPr lang="en-US" sz="28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09800"/>
          </a:xfrm>
        </p:spPr>
        <p:txBody>
          <a:bodyPr/>
          <a:lstStyle/>
          <a:p>
            <a:pPr lvl="0"/>
            <a:r>
              <a:rPr lang="en-US" baseline="0" dirty="0" smtClean="0"/>
              <a:t>All activities derive from Activity class</a:t>
            </a:r>
          </a:p>
          <a:p>
            <a:pPr lvl="1"/>
            <a:r>
              <a:rPr lang="en-US" baseline="0" dirty="0" smtClean="0"/>
              <a:t>Key activity method is Execute</a:t>
            </a:r>
          </a:p>
          <a:p>
            <a:pPr lvl="1"/>
            <a:r>
              <a:rPr lang="en-US" baseline="0" dirty="0" smtClean="0"/>
              <a:t>Execute is where the activity starts</a:t>
            </a:r>
          </a:p>
          <a:p>
            <a:pPr lvl="1"/>
            <a:r>
              <a:rPr lang="en-US" dirty="0" smtClean="0"/>
              <a:t>Returning status of closed indicates the activity is done</a:t>
            </a:r>
            <a:endParaRPr lang="en-US" baseline="0" dirty="0" smtClean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457200" y="3962400"/>
            <a:ext cx="82296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HelloWorldActivity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override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ActivityExecutionStatus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Execute(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ActivityExecutionContext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executionContext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"Hello World"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ActivityExecutionStatus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.Closed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Parameters to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971800"/>
          </a:xfrm>
        </p:spPr>
        <p:txBody>
          <a:bodyPr/>
          <a:lstStyle/>
          <a:p>
            <a:r>
              <a:rPr lang="en-US" dirty="0" smtClean="0"/>
              <a:t>Parameters allow activities to be reused</a:t>
            </a:r>
          </a:p>
          <a:p>
            <a:pPr lvl="1"/>
            <a:r>
              <a:rPr lang="en-US" dirty="0" smtClean="0"/>
              <a:t>Activity properties are just .NET properties</a:t>
            </a:r>
          </a:p>
          <a:p>
            <a:pPr lvl="1"/>
            <a:r>
              <a:rPr lang="en-US" dirty="0" smtClean="0"/>
              <a:t>Should wrap </a:t>
            </a:r>
            <a:r>
              <a:rPr lang="en-US" dirty="0" err="1" smtClean="0"/>
              <a:t>DependencyProperty</a:t>
            </a:r>
            <a:r>
              <a:rPr lang="en-US" dirty="0" smtClean="0"/>
              <a:t> to allow binding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3429000"/>
            <a:ext cx="7696200" cy="26407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static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DependencyProperty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Lucida Console" pitchFamily="49" charset="0"/>
                <a:ea typeface="Calibri"/>
                <a:cs typeface="Times New Roman"/>
              </a:rPr>
              <a:t>MessageProperty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 =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DependencyProperty</a:t>
            </a:r>
            <a:r>
              <a:rPr lang="en-US" sz="1600" dirty="0" err="1" smtClean="0">
                <a:latin typeface="Lucida Console" pitchFamily="49" charset="0"/>
                <a:ea typeface="Calibri"/>
                <a:cs typeface="Times New Roman"/>
              </a:rPr>
              <a:t>.RegisterAttached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"Message"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,   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   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typeof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),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typeof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WriteConsoleActivity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));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 Message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get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return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base</a:t>
            </a:r>
            <a:r>
              <a:rPr lang="en-US" sz="1600" dirty="0" err="1" smtClean="0">
                <a:latin typeface="Lucida Console" pitchFamily="49" charset="0"/>
                <a:ea typeface="Calibri"/>
                <a:cs typeface="Times New Roman"/>
              </a:rPr>
              <a:t>.GetValue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latin typeface="Lucida Console" pitchFamily="49" charset="0"/>
                <a:ea typeface="Calibri"/>
                <a:cs typeface="Times New Roman"/>
              </a:rPr>
              <a:t>MessageProperty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)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as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; }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set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 {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base</a:t>
            </a:r>
            <a:r>
              <a:rPr lang="en-US" sz="1600" dirty="0" err="1" smtClean="0">
                <a:latin typeface="Lucida Console" pitchFamily="49" charset="0"/>
                <a:ea typeface="Calibri"/>
                <a:cs typeface="Times New Roman"/>
              </a:rPr>
              <a:t>.SetValue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latin typeface="Lucida Console" pitchFamily="49" charset="0"/>
                <a:ea typeface="Calibri"/>
                <a:cs typeface="Times New Roman"/>
              </a:rPr>
              <a:t>MessageProperty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value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); }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Events to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86000"/>
          </a:xfrm>
        </p:spPr>
        <p:txBody>
          <a:bodyPr/>
          <a:lstStyle/>
          <a:p>
            <a:r>
              <a:rPr lang="en-US" dirty="0" smtClean="0"/>
              <a:t>Events provide callback capabilities</a:t>
            </a:r>
          </a:p>
          <a:p>
            <a:pPr lvl="1"/>
            <a:r>
              <a:rPr lang="en-US" dirty="0" smtClean="0"/>
              <a:t>Activity events are just .NET events</a:t>
            </a:r>
          </a:p>
          <a:p>
            <a:pPr lvl="1"/>
            <a:r>
              <a:rPr lang="en-US" dirty="0" smtClean="0"/>
              <a:t>Should wrap </a:t>
            </a:r>
            <a:r>
              <a:rPr lang="en-US" dirty="0" err="1" smtClean="0"/>
              <a:t>DependencyProperty</a:t>
            </a:r>
            <a:r>
              <a:rPr lang="en-US" dirty="0" smtClean="0"/>
              <a:t> to allow binding</a:t>
            </a:r>
          </a:p>
          <a:p>
            <a:pPr lvl="1"/>
            <a:r>
              <a:rPr lang="en-US" dirty="0" smtClean="0"/>
              <a:t>Event implementation delegates to Activity members</a:t>
            </a:r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685800" y="3886200"/>
            <a:ext cx="78486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DependencyProperty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InvokingEvent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DependencyProperty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.RegisterAttached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"Invoking"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typeof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EventHandler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typeof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WriteConsoleActivity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event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EventHandler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Invoking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add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{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base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.AddHandler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InvokingEvent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remove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{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base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.RemoveHandler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InvokingEvent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Raising </a:t>
            </a:r>
            <a:r>
              <a:rPr lang="en-US" baseline="0" dirty="0" smtClean="0"/>
              <a:t>Events in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057400"/>
          </a:xfrm>
        </p:spPr>
        <p:txBody>
          <a:bodyPr/>
          <a:lstStyle/>
          <a:p>
            <a:r>
              <a:rPr lang="en-US" dirty="0" smtClean="0"/>
              <a:t>Events raised using </a:t>
            </a:r>
            <a:r>
              <a:rPr lang="en-US" dirty="0" err="1" smtClean="0"/>
              <a:t>Activity.RaiseEvent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Raises the event registered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AddHandler</a:t>
            </a:r>
            <a:endParaRPr lang="en-US" baseline="0" dirty="0" smtClean="0"/>
          </a:p>
          <a:p>
            <a:pPr lvl="1"/>
            <a:r>
              <a:rPr lang="en-US" baseline="0" dirty="0" smtClean="0"/>
              <a:t>Automatically deals with any</a:t>
            </a:r>
            <a:r>
              <a:rPr lang="en-US" dirty="0" smtClean="0"/>
              <a:t> bindings</a:t>
            </a:r>
            <a:endParaRPr lang="en-US" baseline="0" dirty="0" smtClean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3200400"/>
            <a:ext cx="8305800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override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ActivityExecutionStatus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Execute(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ActivityExecutionContext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executionContext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raise the bound event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base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.RaiseEvent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InvokingEvent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EventArgs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.Empty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// write the value stored in the dependency property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.WriteLine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.Message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tell the framework that this activity is done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ActivityExecutionStatus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.Closed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438400"/>
          </a:xfrm>
        </p:spPr>
        <p:txBody>
          <a:bodyPr/>
          <a:lstStyle/>
          <a:p>
            <a:r>
              <a:rPr lang="en-US" dirty="0" smtClean="0"/>
              <a:t>Activities can have</a:t>
            </a:r>
            <a:r>
              <a:rPr lang="en-US" baseline="0" dirty="0" smtClean="0"/>
              <a:t> an associated </a:t>
            </a:r>
            <a:r>
              <a:rPr lang="en-US" baseline="0" dirty="0" err="1" smtClean="0"/>
              <a:t>validator</a:t>
            </a:r>
            <a:endParaRPr lang="en-US" baseline="0" dirty="0" smtClean="0"/>
          </a:p>
          <a:p>
            <a:pPr lvl="1"/>
            <a:r>
              <a:rPr lang="en-US" dirty="0" smtClean="0"/>
              <a:t>Must derive from </a:t>
            </a:r>
            <a:r>
              <a:rPr lang="en-US" dirty="0" err="1" smtClean="0"/>
              <a:t>ActivityValidator</a:t>
            </a:r>
            <a:endParaRPr lang="en-US" dirty="0" smtClean="0"/>
          </a:p>
          <a:p>
            <a:pPr lvl="1"/>
            <a:r>
              <a:rPr lang="en-US" dirty="0" smtClean="0"/>
              <a:t>Validated at design time and at compile time</a:t>
            </a:r>
          </a:p>
          <a:p>
            <a:pPr lvl="1"/>
            <a:r>
              <a:rPr lang="en-US" dirty="0" smtClean="0"/>
              <a:t>Validate method performs the validation</a:t>
            </a:r>
          </a:p>
          <a:p>
            <a:pPr lvl="2"/>
            <a:r>
              <a:rPr lang="en-US" dirty="0" smtClean="0"/>
              <a:t>Receives activity, returns an error collection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457200" y="3811012"/>
            <a:ext cx="8229600" cy="2800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internal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WriteConsoleActivityValidator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ActivityValidator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override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ValidationErrorCollection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Validate(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ValidationManager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manager,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obj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return the errors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errors;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762000"/>
          </a:xfrm>
        </p:spPr>
        <p:txBody>
          <a:bodyPr/>
          <a:lstStyle/>
          <a:p>
            <a:r>
              <a:rPr lang="en-US" dirty="0" smtClean="0"/>
              <a:t>Validation fails when contained by an activity type</a:t>
            </a:r>
            <a:endParaRPr 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457200" y="2057400"/>
            <a:ext cx="8305800" cy="4401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override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ValidationErrorCollection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Validate(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ValidationManager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manager,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obj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WriteConsoleActivity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activity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obj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WriteConsoleActivity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(activity ==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InvalidOperationException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// check if any parent actions are a transaction scope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2B91A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ValidationErrorCollection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errors =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ValidationErrorCollection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parent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activity.Parent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(parent !=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(parent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TransactionScopeActivity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errors.Add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ValidationError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“Error Message"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100));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parent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parent.Parent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call the base validation method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errors.AddRange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base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.Validate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(manager,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obj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errors;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http://intranet.sharepointblackops.com/Courses/SPW401/_layouts/DocIdRedir.aspx?ID=3CC2HQU7XWNV-76-12</Url>
      <Description>3CC2HQU7XWNV-76-12</Description>
    </_dlc_DocIdUrl>
    <_dlc_DocId xmlns="c83d3ea4-1015-4b4b-bfa9-09fbcd7aa64d">3CC2HQU7XWNV-76-12</_dlc_Doc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27674DEC4494696E73A79800929B3" ma:contentTypeVersion="1" ma:contentTypeDescription="Create a new document." ma:contentTypeScope="" ma:versionID="aebdd69b22cd0f8232a75de2818d5459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5547237-B119-45CA-BEFC-A2DA2BDB03E7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7501119-5C30-4B3B-971A-609B7DE53834}"/>
</file>

<file path=customXml/itemProps4.xml><?xml version="1.0" encoding="utf-8"?>
<ds:datastoreItem xmlns:ds="http://schemas.openxmlformats.org/officeDocument/2006/customXml" ds:itemID="{5CC725A2-DF44-4969-AF62-CF4FC570F452}"/>
</file>

<file path=docProps/app.xml><?xml version="1.0" encoding="utf-8"?>
<Properties xmlns="http://schemas.openxmlformats.org/officeDocument/2006/extended-properties" xmlns:vt="http://schemas.openxmlformats.org/officeDocument/2006/docPropsVTypes">
  <Template>CPT_TEMPLATE</Template>
  <TotalTime>1</TotalTime>
  <Words>1942</Words>
  <Application>Microsoft Office PowerPoint</Application>
  <PresentationFormat>On-screen Show (4:3)</PresentationFormat>
  <Paragraphs>437</Paragraphs>
  <Slides>34</Slides>
  <Notes>11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CPT_TEMPLATE</vt:lpstr>
      <vt:lpstr>Developing Custom Activities</vt:lpstr>
      <vt:lpstr>Agenda</vt:lpstr>
      <vt:lpstr>Why Custom Activities?</vt:lpstr>
      <vt:lpstr>Hello World Activity</vt:lpstr>
      <vt:lpstr>Adding Parameters to Activities</vt:lpstr>
      <vt:lpstr>Adding Events to Activities</vt:lpstr>
      <vt:lpstr>Raising Events in Activities</vt:lpstr>
      <vt:lpstr>Validating Activities</vt:lpstr>
      <vt:lpstr>Validating Activities</vt:lpstr>
      <vt:lpstr>ValidationManager</vt:lpstr>
      <vt:lpstr>Attaching the Validator</vt:lpstr>
      <vt:lpstr>Validators In Action</vt:lpstr>
      <vt:lpstr>Demo: Custom Simple Activity</vt:lpstr>
      <vt:lpstr>Activity Execution Context</vt:lpstr>
      <vt:lpstr>Activity States</vt:lpstr>
      <vt:lpstr>Composite Activities</vt:lpstr>
      <vt:lpstr>Sequence Activity</vt:lpstr>
      <vt:lpstr>IActivityEventListener Interface</vt:lpstr>
      <vt:lpstr>Handling Child Closed Event</vt:lpstr>
      <vt:lpstr>Handling Faults</vt:lpstr>
      <vt:lpstr>Activity Completion</vt:lpstr>
      <vt:lpstr>Composite Activity Validators</vt:lpstr>
      <vt:lpstr>Demo: Custom Composite Activity</vt:lpstr>
      <vt:lpstr>Activity Designers</vt:lpstr>
      <vt:lpstr>Creating Designers</vt:lpstr>
      <vt:lpstr>Restricting Parent Activities</vt:lpstr>
      <vt:lpstr>Restricting Child Activities</vt:lpstr>
      <vt:lpstr>Custom Designer Verbs</vt:lpstr>
      <vt:lpstr>Adding Custom Verbs</vt:lpstr>
      <vt:lpstr>Handling Verb Click Events</vt:lpstr>
      <vt:lpstr>Activity Designer Themes</vt:lpstr>
      <vt:lpstr>Activity Toolbox Items</vt:lpstr>
      <vt:lpstr>Demo: Custom Designer Actions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Custom Activities</dc:title>
  <dc:creator>TedP</dc:creator>
  <cp:lastModifiedBy>TedP</cp:lastModifiedBy>
  <cp:revision>2</cp:revision>
  <dcterms:created xsi:type="dcterms:W3CDTF">2009-07-09T04:39:41Z</dcterms:created>
  <dcterms:modified xsi:type="dcterms:W3CDTF">2009-07-09T04:41:20Z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0x0101006F227674DEC4494696E73A79800929B3</vt:lpwstr>
  </property>
  <property fmtid="{D5CDD505-2E9C-101B-9397-08002B2CF9AE}" pid="4" name="_dlc_DocIdItemGuid">
    <vt:lpwstr>769d96ca-e84a-4ed2-9215-3755efa518f5</vt:lpwstr>
  </property>
</Properties>
</file>