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6" autoAdjust="0"/>
    <p:restoredTop sz="90033" autoAdjust="0"/>
  </p:normalViewPr>
  <p:slideViewPr>
    <p:cSldViewPr>
      <p:cViewPr varScale="1">
        <p:scale>
          <a:sx n="114" d="100"/>
          <a:sy n="114" d="100"/>
        </p:scale>
        <p:origin x="-8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this instead of walking through slides.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</a:t>
            </a:r>
            <a:r>
              <a:rPr lang="en-US" baseline="0" dirty="0" smtClean="0"/>
              <a:t> into detail of each option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</a:t>
            </a:r>
            <a:r>
              <a:rPr lang="en-US" baseline="0" dirty="0" smtClean="0"/>
              <a:t> out categories attribute as a simple string parameter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Extending SharePoint Designer with Custom Activities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9/24/2007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Extending SharePoint Designer with Custom Activities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Developing SharePoint Workflow Templates with Visual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en-US" dirty="0" err="1" smtClean="0"/>
              <a:t>InstantiationForm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form generated automatically</a:t>
            </a:r>
          </a:p>
          <a:p>
            <a:pPr lvl="1"/>
            <a:r>
              <a:rPr lang="en-US" dirty="0" smtClean="0"/>
              <a:t>Initiation form made up of a set of fields</a:t>
            </a:r>
          </a:p>
          <a:p>
            <a:pPr lvl="1"/>
            <a:r>
              <a:rPr lang="en-US" dirty="0" smtClean="0"/>
              <a:t>Each field has a name and type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048000"/>
            <a:ext cx="25717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267200"/>
            <a:ext cx="25717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48000"/>
            <a:ext cx="4371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Instantiation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form designed as an .ASPX page.</a:t>
            </a:r>
          </a:p>
          <a:p>
            <a:pPr lvl="1"/>
            <a:r>
              <a:rPr lang="en-US" dirty="0" smtClean="0"/>
              <a:t>Initiation form fields available in Data Source pane</a:t>
            </a:r>
          </a:p>
          <a:p>
            <a:pPr lvl="1"/>
            <a:r>
              <a:rPr lang="en-US" dirty="0" smtClean="0"/>
              <a:t>Controls displaying fields can be formatted</a:t>
            </a:r>
          </a:p>
          <a:p>
            <a:pPr lvl="1"/>
            <a:r>
              <a:rPr lang="en-US" dirty="0" smtClean="0"/>
              <a:t>Page is designed just like any other .ASPX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5534025" cy="22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352800"/>
            <a:ext cx="19145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4419600" y="48006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Workflow in 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Designer</a:t>
            </a:r>
            <a:r>
              <a:rPr lang="en-US" baseline="0" dirty="0" smtClean="0"/>
              <a:t> provides workflow builder</a:t>
            </a:r>
          </a:p>
          <a:p>
            <a:pPr lvl="1"/>
            <a:r>
              <a:rPr lang="en-US" dirty="0" smtClean="0"/>
              <a:t>Build workflow</a:t>
            </a:r>
            <a:r>
              <a:rPr lang="en-US" baseline="0" dirty="0" smtClean="0"/>
              <a:t> based on basic rules</a:t>
            </a:r>
          </a:p>
          <a:p>
            <a:pPr lvl="1"/>
            <a:r>
              <a:rPr lang="en-US" dirty="0" smtClean="0"/>
              <a:t>Rules made up of conditions and actions</a:t>
            </a:r>
          </a:p>
          <a:p>
            <a:pPr lvl="2"/>
            <a:r>
              <a:rPr lang="en-US" dirty="0" smtClean="0"/>
              <a:t>Similar to Outlook rules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6600"/>
            <a:ext cx="4214813" cy="328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Task Form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r>
              <a:rPr lang="en-US" baseline="0" dirty="0" smtClean="0"/>
              <a:t> handled automatically by designer</a:t>
            </a:r>
          </a:p>
          <a:p>
            <a:pPr lvl="1"/>
            <a:r>
              <a:rPr lang="en-US" baseline="0" dirty="0" smtClean="0"/>
              <a:t>Single action creates task and waits for completion</a:t>
            </a:r>
          </a:p>
          <a:p>
            <a:pPr lvl="2"/>
            <a:r>
              <a:rPr lang="en-US" baseline="0" dirty="0" smtClean="0"/>
              <a:t>Entire task process in </a:t>
            </a:r>
            <a:r>
              <a:rPr lang="en-US" dirty="0" smtClean="0"/>
              <a:t>one </a:t>
            </a:r>
            <a:r>
              <a:rPr lang="en-US" baseline="0" dirty="0" smtClean="0"/>
              <a:t>activity</a:t>
            </a:r>
          </a:p>
          <a:p>
            <a:pPr lvl="1"/>
            <a:r>
              <a:rPr lang="en-US" baseline="0" dirty="0" smtClean="0"/>
              <a:t>Form is generated automatically based on fields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81400"/>
            <a:ext cx="3657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810000"/>
            <a:ext cx="265125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648200"/>
            <a:ext cx="1765997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Task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Generated by workflow wizard as .ASPX page</a:t>
            </a:r>
          </a:p>
          <a:p>
            <a:pPr lvl="1"/>
            <a:r>
              <a:rPr lang="en-US" dirty="0" smtClean="0"/>
              <a:t>Same process as editing Instantiation form</a:t>
            </a:r>
          </a:p>
          <a:p>
            <a:pPr lvl="2"/>
            <a:r>
              <a:rPr lang="en-US" dirty="0" smtClean="0"/>
              <a:t>Different data source</a:t>
            </a:r>
          </a:p>
          <a:p>
            <a:pPr lvl="1"/>
            <a:r>
              <a:rPr lang="en-US" dirty="0" smtClean="0"/>
              <a:t>Task form fields available in Data Source pane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4419600" cy="2654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276600"/>
            <a:ext cx="157697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5029200" y="5181600"/>
            <a:ext cx="2057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Conditions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14600"/>
          </a:xfrm>
        </p:spPr>
        <p:txBody>
          <a:bodyPr/>
          <a:lstStyle/>
          <a:p>
            <a:r>
              <a:rPr lang="en-US" dirty="0" smtClean="0"/>
              <a:t>Conditions determine if related actions execute</a:t>
            </a:r>
          </a:p>
          <a:p>
            <a:pPr lvl="1"/>
            <a:r>
              <a:rPr lang="en-US" baseline="0" dirty="0" smtClean="0"/>
              <a:t>Conditions</a:t>
            </a:r>
            <a:r>
              <a:rPr lang="en-US" dirty="0" smtClean="0"/>
              <a:t> can compare fields or constant values</a:t>
            </a:r>
          </a:p>
          <a:p>
            <a:pPr lvl="1"/>
            <a:r>
              <a:rPr lang="en-US" baseline="0" dirty="0" smtClean="0"/>
              <a:t>Fields</a:t>
            </a:r>
            <a:r>
              <a:rPr lang="en-US" dirty="0" smtClean="0"/>
              <a:t> defined as fields from forms or current item</a:t>
            </a:r>
          </a:p>
          <a:p>
            <a:pPr lvl="1"/>
            <a:r>
              <a:rPr lang="en-US" dirty="0" smtClean="0"/>
              <a:t>Other lists can be accessed using simple “queries”</a:t>
            </a:r>
          </a:p>
          <a:p>
            <a:pPr lvl="2"/>
            <a:r>
              <a:rPr lang="en-US" baseline="0" dirty="0" smtClean="0"/>
              <a:t>Task</a:t>
            </a:r>
            <a:r>
              <a:rPr lang="en-US" dirty="0" smtClean="0"/>
              <a:t> data is stored in Tasks list</a:t>
            </a:r>
            <a:endParaRPr lang="en-US" baseline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733800"/>
            <a:ext cx="4914900" cy="27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can contain multiple condition/actions</a:t>
            </a:r>
          </a:p>
          <a:p>
            <a:pPr lvl="1"/>
            <a:r>
              <a:rPr lang="en-US" dirty="0" smtClean="0"/>
              <a:t>Each</a:t>
            </a:r>
            <a:r>
              <a:rPr lang="en-US" baseline="0" dirty="0" smtClean="0"/>
              <a:t> condition executed separately</a:t>
            </a:r>
          </a:p>
          <a:p>
            <a:pPr lvl="1"/>
            <a:r>
              <a:rPr lang="en-US" baseline="0" dirty="0" smtClean="0"/>
              <a:t>Allows if/else structure in workflow rules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971800"/>
            <a:ext cx="52482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smtClean="0"/>
              <a:t>Workflow</a:t>
            </a:r>
            <a:r>
              <a:rPr lang="en-US" baseline="0" dirty="0" smtClean="0"/>
              <a:t> stored in SharePoint site</a:t>
            </a:r>
          </a:p>
          <a:p>
            <a:pPr lvl="1"/>
            <a:r>
              <a:rPr lang="en-US" dirty="0" smtClean="0"/>
              <a:t>All files needed are generated</a:t>
            </a:r>
            <a:r>
              <a:rPr lang="en-US" baseline="0" dirty="0" smtClean="0"/>
              <a:t> automatically</a:t>
            </a:r>
          </a:p>
          <a:p>
            <a:pPr lvl="2"/>
            <a:r>
              <a:rPr lang="en-US" dirty="0" smtClean="0"/>
              <a:t>Hard coded list</a:t>
            </a:r>
            <a:r>
              <a:rPr lang="en-US" baseline="0" dirty="0" smtClean="0"/>
              <a:t>s make deployment difficult</a:t>
            </a:r>
          </a:p>
          <a:p>
            <a:pPr lvl="1"/>
            <a:r>
              <a:rPr lang="en-US" dirty="0" smtClean="0"/>
              <a:t>Workflow</a:t>
            </a:r>
            <a:r>
              <a:rPr lang="en-US" baseline="0" dirty="0" smtClean="0"/>
              <a:t> initiated same as any other workflow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962400"/>
            <a:ext cx="22193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7175"/>
            <a:ext cx="5386541" cy="32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Building Workflow with 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Conditions</a:t>
            </a:r>
            <a:r>
              <a:rPr lang="en-US" baseline="0" dirty="0" smtClean="0"/>
              <a:t> and </a:t>
            </a:r>
            <a:r>
              <a:rPr lang="en-US" dirty="0" smtClean="0"/>
              <a:t>Actions?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r>
              <a:rPr lang="en-US" baseline="0" dirty="0" smtClean="0"/>
              <a:t> and Actions are shortcuts</a:t>
            </a:r>
          </a:p>
          <a:p>
            <a:pPr lvl="1"/>
            <a:r>
              <a:rPr lang="en-US" dirty="0" smtClean="0"/>
              <a:t>Groups smaller actions into larger functional pieces</a:t>
            </a:r>
          </a:p>
          <a:p>
            <a:pPr lvl="1"/>
            <a:r>
              <a:rPr lang="en-US" dirty="0" smtClean="0"/>
              <a:t>Allows non-developers</a:t>
            </a:r>
            <a:r>
              <a:rPr lang="en-US" baseline="0" dirty="0" smtClean="0"/>
              <a:t> to avoid fine grained activities</a:t>
            </a:r>
          </a:p>
          <a:p>
            <a:pPr lvl="1"/>
            <a:r>
              <a:rPr lang="en-US" baseline="0" dirty="0" smtClean="0"/>
              <a:t>Developers build actions for non-developers to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76400" y="4038600"/>
            <a:ext cx="2209800" cy="1143000"/>
            <a:chOff x="1752600" y="4343400"/>
            <a:chExt cx="2209800" cy="1143000"/>
          </a:xfrm>
        </p:grpSpPr>
        <p:sp>
          <p:nvSpPr>
            <p:cNvPr id="4" name="Rectangle 3"/>
            <p:cNvSpPr/>
            <p:nvPr/>
          </p:nvSpPr>
          <p:spPr>
            <a:xfrm>
              <a:off x="1752600" y="4648200"/>
              <a:ext cx="2209800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Build Custom Actions</a:t>
              </a:r>
            </a:p>
            <a:p>
              <a:r>
                <a:rPr lang="en-US" sz="1400" dirty="0" smtClean="0"/>
                <a:t>Build Custom Conditions</a:t>
              </a:r>
            </a:p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2600" y="4343400"/>
              <a:ext cx="22098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Developers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00600" y="4038600"/>
            <a:ext cx="2209800" cy="1143000"/>
            <a:chOff x="4191000" y="4343400"/>
            <a:chExt cx="2209800" cy="1143000"/>
          </a:xfrm>
        </p:grpSpPr>
        <p:sp>
          <p:nvSpPr>
            <p:cNvPr id="5" name="Rectangle 4"/>
            <p:cNvSpPr/>
            <p:nvPr/>
          </p:nvSpPr>
          <p:spPr>
            <a:xfrm>
              <a:off x="4191000" y="4648200"/>
              <a:ext cx="2209800" cy="838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400" dirty="0" smtClean="0"/>
                <a:t>Build Workflows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 Use Custom Actions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 Use Custom Conditions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91000" y="4343400"/>
              <a:ext cx="2209800" cy="3048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Non-Developers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Designer vs. VS 2008</a:t>
            </a:r>
            <a:endParaRPr lang="en-US" b="1" dirty="0" smtClean="0"/>
          </a:p>
          <a:p>
            <a:pPr lvl="0"/>
            <a:r>
              <a:rPr lang="en-US" dirty="0" smtClean="0"/>
              <a:t>No Code Workflows</a:t>
            </a:r>
          </a:p>
          <a:p>
            <a:r>
              <a:rPr lang="en-US" dirty="0" smtClean="0"/>
              <a:t>Building Workflows in SharePoint Designer</a:t>
            </a:r>
          </a:p>
          <a:p>
            <a:r>
              <a:rPr lang="en-US" dirty="0" smtClean="0"/>
              <a:t>Extending SharePoint Designer with Custom Activities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WSS.ACTIONS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Contains definitions</a:t>
            </a:r>
            <a:r>
              <a:rPr lang="en-US" baseline="0" dirty="0" smtClean="0"/>
              <a:t> for conditions and actions</a:t>
            </a:r>
          </a:p>
          <a:p>
            <a:pPr lvl="1"/>
            <a:r>
              <a:rPr lang="en-US" dirty="0" smtClean="0"/>
              <a:t>Maps conditions to methods</a:t>
            </a:r>
          </a:p>
          <a:p>
            <a:pPr lvl="1"/>
            <a:r>
              <a:rPr lang="en-US" dirty="0" smtClean="0"/>
              <a:t>Maps actions to custom activities</a:t>
            </a:r>
          </a:p>
          <a:p>
            <a:pPr lvl="1"/>
            <a:r>
              <a:rPr lang="en-US" dirty="0" smtClean="0"/>
              <a:t>Parameters are mapped to user friendly options</a:t>
            </a:r>
          </a:p>
          <a:p>
            <a:pPr lvl="1"/>
            <a:r>
              <a:rPr lang="en-US" dirty="0" smtClean="0"/>
              <a:t>Resides in TEMPLATE\1033\Workflow folder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657600"/>
            <a:ext cx="500873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baseline="0" dirty="0" smtClean="0"/>
              <a:t>Conditions and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custom items by creating second .actions file</a:t>
            </a:r>
          </a:p>
          <a:p>
            <a:pPr lvl="1"/>
            <a:r>
              <a:rPr lang="en-US" dirty="0" smtClean="0"/>
              <a:t>Must have the .actions extension</a:t>
            </a:r>
          </a:p>
          <a:p>
            <a:pPr lvl="1"/>
            <a:r>
              <a:rPr lang="en-US" dirty="0" smtClean="0"/>
              <a:t>Made up of a conditions and actions section</a:t>
            </a:r>
          </a:p>
          <a:p>
            <a:pPr lvl="1"/>
            <a:r>
              <a:rPr lang="en-US" dirty="0" smtClean="0"/>
              <a:t>Must exist in the TEMPLATE\1033\Workflow folder</a:t>
            </a:r>
          </a:p>
          <a:p>
            <a:pPr lvl="2"/>
            <a:r>
              <a:rPr lang="en-US" dirty="0" smtClean="0"/>
              <a:t>1033 is US English, for others use appropriate ID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733800"/>
            <a:ext cx="5272088" cy="296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</a:t>
            </a:r>
            <a:r>
              <a:rPr lang="en-US" baseline="0" dirty="0" smtClean="0"/>
              <a:t> </a:t>
            </a:r>
            <a:r>
              <a:rPr lang="en-US" dirty="0" smtClean="0"/>
              <a:t>Custom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05000"/>
          </a:xfrm>
        </p:spPr>
        <p:txBody>
          <a:bodyPr/>
          <a:lstStyle/>
          <a:p>
            <a:r>
              <a:rPr lang="en-US" dirty="0" smtClean="0"/>
              <a:t>Custom conditions are static methods</a:t>
            </a:r>
          </a:p>
          <a:p>
            <a:pPr lvl="1"/>
            <a:r>
              <a:rPr lang="en-US" dirty="0" smtClean="0"/>
              <a:t>Method must have specific signature</a:t>
            </a:r>
          </a:p>
          <a:p>
            <a:pPr lvl="2"/>
            <a:r>
              <a:rPr lang="en-US" dirty="0" smtClean="0"/>
              <a:t>Must return </a:t>
            </a:r>
            <a:r>
              <a:rPr lang="en-US" dirty="0" err="1" smtClean="0"/>
              <a:t>bool</a:t>
            </a:r>
            <a:endParaRPr lang="en-US" dirty="0" smtClean="0"/>
          </a:p>
          <a:p>
            <a:pPr lvl="2"/>
            <a:r>
              <a:rPr lang="en-US" dirty="0" smtClean="0"/>
              <a:t>Must accept context parameters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7200" y="3429000"/>
            <a:ext cx="82296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WssWorkflowConditions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bool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IsEven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context,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itemId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data)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((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)data % 2) == 0;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Conditions in .ACTIONS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371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.ACTIONS maps methods to sentences</a:t>
            </a:r>
          </a:p>
          <a:p>
            <a:pPr lvl="1"/>
            <a:r>
              <a:rPr lang="en-US" dirty="0" smtClean="0"/>
              <a:t>Sentences define placeholders</a:t>
            </a:r>
            <a:r>
              <a:rPr lang="en-US" baseline="0" dirty="0" smtClean="0"/>
              <a:t> for parameters</a:t>
            </a:r>
          </a:p>
          <a:p>
            <a:pPr lvl="1"/>
            <a:r>
              <a:rPr lang="en-US" baseline="0" dirty="0" smtClean="0"/>
              <a:t>Placeholders are mapped to method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124200"/>
            <a:ext cx="80772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Condition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="Is even"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</a:rPr>
              <a:t>FunctionName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IsEven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</a:rPr>
              <a:t>AppliesTo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="all"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</a:rPr>
              <a:t>ClassName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WssCustomActivities.WssWorkflowConditions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"   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Assembly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WssCustomActivities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, ..."&gt;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RuleDesigner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Sentence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="%1 is even"&gt;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FieldBind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="1"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Field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="_1_"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Text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="value" /&gt;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&lt;/</a:t>
            </a:r>
            <a:r>
              <a:rPr lang="en-US" sz="1600" dirty="0" err="1" smtClean="0">
                <a:solidFill>
                  <a:srgbClr val="A31515"/>
                </a:solidFill>
                <a:latin typeface="Lucida Console" pitchFamily="49" charset="0"/>
              </a:rPr>
              <a:t>RuleDesigner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Parameters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&lt;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Parameter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="_1_"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Direction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="In"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            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</a:rPr>
              <a:t>Type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System.Double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</a:rPr>
              <a:t>mscorlib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" /&gt;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  &lt;/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Parameters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    &lt;/</a:t>
            </a:r>
            <a:r>
              <a:rPr lang="en-US" sz="1600" dirty="0" smtClean="0">
                <a:solidFill>
                  <a:srgbClr val="A31515"/>
                </a:solidFill>
                <a:latin typeface="Lucida Console" pitchFamily="49" charset="0"/>
              </a:rPr>
              <a:t>Condition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6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r>
              <a:rPr lang="en-US" baseline="0" dirty="0" smtClean="0"/>
              <a:t>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590800"/>
          </a:xfrm>
        </p:spPr>
        <p:txBody>
          <a:bodyPr/>
          <a:lstStyle/>
          <a:p>
            <a:r>
              <a:rPr lang="en-US" dirty="0" smtClean="0"/>
              <a:t>Most conditions and activities apply globally</a:t>
            </a:r>
          </a:p>
          <a:p>
            <a:pPr lvl="1"/>
            <a:r>
              <a:rPr lang="en-US" dirty="0" smtClean="0"/>
              <a:t>What if a</a:t>
            </a:r>
            <a:r>
              <a:rPr lang="en-US" baseline="0" dirty="0" smtClean="0"/>
              <a:t> they only work on a list item?</a:t>
            </a:r>
          </a:p>
          <a:p>
            <a:pPr lvl="1"/>
            <a:r>
              <a:rPr lang="en-US" baseline="0" dirty="0" smtClean="0"/>
              <a:t>.ACTIONS files allow scoping to specific types</a:t>
            </a:r>
          </a:p>
          <a:p>
            <a:pPr lvl="1"/>
            <a:r>
              <a:rPr lang="en-US" dirty="0" smtClean="0"/>
              <a:t>Defined in the </a:t>
            </a:r>
            <a:r>
              <a:rPr lang="en-US" dirty="0" err="1" smtClean="0"/>
              <a:t>AppliesTo</a:t>
            </a:r>
            <a:r>
              <a:rPr lang="en-US" dirty="0" smtClean="0"/>
              <a:t> attribute</a:t>
            </a:r>
          </a:p>
          <a:p>
            <a:pPr lvl="2"/>
            <a:r>
              <a:rPr lang="en-US" baseline="0" dirty="0" smtClean="0"/>
              <a:t>Applies</a:t>
            </a:r>
            <a:r>
              <a:rPr lang="en-US" dirty="0" smtClean="0"/>
              <a:t> to conditions and activities</a:t>
            </a:r>
            <a:endParaRPr lang="en-US" baseline="0" dirty="0" smtClean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914400" y="4114800"/>
            <a:ext cx="74676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...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AppliesTo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&gt;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876800"/>
            <a:ext cx="1552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667000"/>
          </a:xfrm>
        </p:spPr>
        <p:txBody>
          <a:bodyPr/>
          <a:lstStyle/>
          <a:p>
            <a:r>
              <a:rPr lang="en-US" dirty="0" smtClean="0"/>
              <a:t>Designer made up of sentence and fields</a:t>
            </a:r>
          </a:p>
          <a:p>
            <a:pPr lvl="1"/>
            <a:r>
              <a:rPr lang="en-US" dirty="0" smtClean="0"/>
              <a:t>Sentence defines what the user sees</a:t>
            </a:r>
          </a:p>
          <a:p>
            <a:pPr lvl="1"/>
            <a:r>
              <a:rPr lang="en-US" dirty="0" smtClean="0"/>
              <a:t>Placeholders replaced by parameters in designer</a:t>
            </a:r>
          </a:p>
          <a:p>
            <a:pPr lvl="2"/>
            <a:r>
              <a:rPr lang="en-US" dirty="0" smtClean="0"/>
              <a:t>Click placeholder to select parameter</a:t>
            </a:r>
          </a:p>
          <a:p>
            <a:pPr lvl="1"/>
            <a:r>
              <a:rPr lang="en-US" dirty="0" smtClean="0"/>
              <a:t>Dialog displayed depends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DesignerType</a:t>
            </a:r>
            <a:endParaRPr lang="en-US" dirty="0" smtClean="0"/>
          </a:p>
          <a:p>
            <a:pPr lvl="2"/>
            <a:r>
              <a:rPr lang="en-US" dirty="0" smtClean="0"/>
              <a:t>Defaults to field chooser</a:t>
            </a: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533400" y="4343400"/>
            <a:ext cx="6629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RuleDesigner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Sentence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Log '%1' as critical error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FieldBind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ErrorMessage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</a:t>
            </a:r>
            <a:r>
              <a:rPr lang="en-US" sz="1600" dirty="0" err="1" smtClean="0">
                <a:solidFill>
                  <a:srgbClr val="FF0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DesignerType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TextArea</a:t>
            </a:r>
            <a:r>
              <a:rPr lang="en-US" sz="16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RuleDesigner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276600"/>
            <a:ext cx="15525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baseline="0" dirty="0" smtClean="0"/>
              <a:t>Custom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Custo</a:t>
            </a:r>
            <a:r>
              <a:rPr lang="en-US" baseline="0" dirty="0" smtClean="0"/>
              <a:t>m Activities are defined as </a:t>
            </a:r>
            <a:r>
              <a:rPr lang="en-US" baseline="0" dirty="0" err="1" smtClean="0"/>
              <a:t>WinWF</a:t>
            </a:r>
            <a:r>
              <a:rPr lang="en-US" baseline="0" dirty="0" smtClean="0"/>
              <a:t> Activities</a:t>
            </a:r>
          </a:p>
          <a:p>
            <a:pPr lvl="1"/>
            <a:r>
              <a:rPr lang="en-US" dirty="0" smtClean="0"/>
              <a:t>Activitie</a:t>
            </a:r>
            <a:r>
              <a:rPr lang="en-US" baseline="0" dirty="0" smtClean="0"/>
              <a:t>s are often designer based Sequential activities</a:t>
            </a:r>
          </a:p>
          <a:p>
            <a:pPr lvl="2"/>
            <a:r>
              <a:rPr lang="en-US" dirty="0" smtClean="0"/>
              <a:t>Although any activity will work</a:t>
            </a:r>
            <a:endParaRPr lang="en-US" baseline="0" dirty="0" smtClean="0"/>
          </a:p>
          <a:p>
            <a:pPr lvl="1"/>
            <a:r>
              <a:rPr lang="en-US" baseline="0" dirty="0" smtClean="0"/>
              <a:t>Exposes parameters as dependency properties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17240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590800" y="3733800"/>
            <a:ext cx="6096000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DependencyProperty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ErrorMessageProperty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DependencyProperty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.Register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ErrorMessage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WssLogErrorActivity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ErrorMessage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Activities in .ACTIONS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.ACTIONS</a:t>
            </a:r>
            <a:r>
              <a:rPr lang="en-US" baseline="0" dirty="0" smtClean="0"/>
              <a:t> maps Activities to sentences</a:t>
            </a:r>
          </a:p>
          <a:p>
            <a:pPr lvl="1"/>
            <a:r>
              <a:rPr lang="en-US" dirty="0" smtClean="0"/>
              <a:t>Sentences define placeholders for parameters</a:t>
            </a:r>
          </a:p>
          <a:p>
            <a:pPr lvl="1"/>
            <a:r>
              <a:rPr lang="en-US" dirty="0" smtClean="0"/>
              <a:t>Placeholders are mapped to method parameters</a:t>
            </a:r>
          </a:p>
          <a:p>
            <a:pPr lvl="1"/>
            <a:r>
              <a:rPr lang="en-US" dirty="0" smtClean="0"/>
              <a:t>All parameters must be mapped to dependency properties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381000" y="3505200"/>
            <a:ext cx="8382000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Log Critical 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AppliesTo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all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Category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Core Actions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ClassName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WssCustomActivities.WssLogErrorActivity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Assembly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WssCustomActivities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RuleDesigner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Sentence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Log '%1' as critical error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FieldBind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MyErrorMessage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DesignerType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TextArea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RuleDesigner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MyErrorMessage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en-US" sz="14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Lucida Console" pitchFamily="49" charset="0"/>
                <a:ea typeface="Calibri" pitchFamily="34" charset="0"/>
                <a:cs typeface="Courier New" pitchFamily="49" charset="0"/>
              </a:rPr>
              <a:t>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     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System.String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mscorlib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Activity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Special parameters</a:t>
            </a:r>
            <a:r>
              <a:rPr lang="en-US" baseline="0" dirty="0" smtClean="0"/>
              <a:t> are available to activities</a:t>
            </a:r>
          </a:p>
          <a:p>
            <a:pPr lvl="1"/>
            <a:r>
              <a:rPr lang="en-US" dirty="0" smtClean="0"/>
              <a:t>Defines</a:t>
            </a:r>
            <a:r>
              <a:rPr lang="en-US" baseline="0" dirty="0" smtClean="0"/>
              <a:t> the workflow context, current list or item</a:t>
            </a:r>
          </a:p>
          <a:p>
            <a:pPr lvl="1"/>
            <a:r>
              <a:rPr lang="en-US" dirty="0" smtClean="0"/>
              <a:t>Special names required in the .ACTIONS file</a:t>
            </a: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442579" y="3200400"/>
            <a:ext cx="8320421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__Context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Microsoft.SharePoint.WorkflowActions.WorkflowContext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System.String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, 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System.Int32, ...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FF"/>
                </a:solidFill>
                <a:latin typeface="Lucida Console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Direction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.ACTIONS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 Designers accessed data via web services</a:t>
            </a:r>
          </a:p>
          <a:p>
            <a:pPr lvl="1"/>
            <a:r>
              <a:rPr lang="en-US" dirty="0" smtClean="0"/>
              <a:t>Changes to .ACTIONS requires </a:t>
            </a:r>
            <a:r>
              <a:rPr lang="en-US" dirty="0" err="1" smtClean="0"/>
              <a:t>AppPool</a:t>
            </a:r>
            <a:r>
              <a:rPr lang="en-US" dirty="0" smtClean="0"/>
              <a:t> recycle</a:t>
            </a:r>
          </a:p>
          <a:p>
            <a:pPr lvl="1"/>
            <a:r>
              <a:rPr lang="en-US" dirty="0" smtClean="0"/>
              <a:t>Changes</a:t>
            </a:r>
            <a:r>
              <a:rPr lang="en-US" baseline="0" dirty="0" smtClean="0"/>
              <a:t> do not require SP Designer restart</a:t>
            </a:r>
          </a:p>
          <a:p>
            <a:pPr lvl="1"/>
            <a:endParaRPr lang="en-US" baseline="0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Common Problems</a:t>
            </a:r>
          </a:p>
          <a:p>
            <a:pPr lvl="1"/>
            <a:r>
              <a:rPr lang="en-US" dirty="0" smtClean="0"/>
              <a:t>Can’t load custom conditions and activities</a:t>
            </a:r>
          </a:p>
          <a:p>
            <a:pPr lvl="2"/>
            <a:r>
              <a:rPr lang="en-US" dirty="0" smtClean="0"/>
              <a:t>Make sure Method,</a:t>
            </a:r>
            <a:r>
              <a:rPr lang="en-US" baseline="0" dirty="0" smtClean="0"/>
              <a:t> Class, Assembly Names correct</a:t>
            </a:r>
          </a:p>
          <a:p>
            <a:pPr lvl="1"/>
            <a:r>
              <a:rPr lang="en-US" dirty="0" smtClean="0"/>
              <a:t>Can see custom items, but can’t use them</a:t>
            </a:r>
          </a:p>
          <a:p>
            <a:pPr lvl="2"/>
            <a:r>
              <a:rPr lang="en-US" dirty="0" smtClean="0"/>
              <a:t>Make sure parameter names and types match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SharePoint Designer?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r>
              <a:rPr lang="en-US" dirty="0" smtClean="0"/>
              <a:t>SPD is designed for non developers </a:t>
            </a:r>
          </a:p>
          <a:p>
            <a:pPr lvl="1"/>
            <a:r>
              <a:rPr lang="en-US" dirty="0" smtClean="0"/>
              <a:t>Allows WYSIWYG page management</a:t>
            </a:r>
          </a:p>
          <a:p>
            <a:pPr lvl="1"/>
            <a:r>
              <a:rPr lang="en-US" dirty="0" smtClean="0"/>
              <a:t>Allows rule based workflow development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5355535" cy="355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  <a:r>
              <a:rPr lang="en-US" baseline="0" dirty="0" smtClean="0"/>
              <a:t> Building Custom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SharePoint Designer vs. VS 2008</a:t>
            </a:r>
            <a:endParaRPr lang="en-US" sz="3200" b="1" dirty="0" smtClean="0"/>
          </a:p>
          <a:p>
            <a:pPr lvl="0"/>
            <a:r>
              <a:rPr lang="en-US" sz="3200" dirty="0" smtClean="0"/>
              <a:t>No Code Workflows</a:t>
            </a:r>
          </a:p>
          <a:p>
            <a:r>
              <a:rPr lang="en-US" sz="3200" dirty="0" smtClean="0"/>
              <a:t>Building Workflows in SharePoint Designer</a:t>
            </a:r>
          </a:p>
          <a:p>
            <a:r>
              <a:rPr lang="en-US" sz="3200" dirty="0" smtClean="0"/>
              <a:t>Extending SharePoint Designer with Custom Activities</a:t>
            </a:r>
            <a:endParaRPr lang="en-US" sz="3200" b="1" dirty="0" smtClean="0"/>
          </a:p>
          <a:p>
            <a:pPr lvl="0" rtl="0" eaLnBrk="1" latinLnBrk="0" hangingPunct="1"/>
            <a:r>
              <a:rPr lang="en-US" sz="32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SharePoint Designer vs. VS 2008</a:t>
            </a:r>
            <a:endParaRPr lang="en-US" sz="32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lvl="0" rtl="0" eaLnBrk="1" latinLnBrk="0" hangingPunct="1"/>
            <a:r>
              <a:rPr lang="en-US" sz="32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 Code Workflows</a:t>
            </a:r>
          </a:p>
          <a:p>
            <a:pPr lvl="0" rtl="0" eaLnBrk="1" latinLnBrk="0" hangingPunct="1"/>
            <a:r>
              <a:rPr lang="en-US" sz="32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Building Workflows in SharePoint Designer</a:t>
            </a:r>
            <a:endParaRPr lang="en-US" dirty="0" smtClean="0"/>
          </a:p>
          <a:p>
            <a:pPr lvl="0" rtl="0" eaLnBrk="1" latinLnBrk="0" hangingPunct="1"/>
            <a:r>
              <a:rPr lang="en-US" sz="32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Extending SharePoint Designer with Custom Activities</a:t>
            </a:r>
            <a:endParaRPr lang="en-US" sz="32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better?</a:t>
            </a:r>
            <a:r>
              <a:rPr lang="en-US" baseline="0" dirty="0" smtClean="0"/>
              <a:t>  VS 2008 or 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SPD is primarily a non-developer tool</a:t>
            </a:r>
          </a:p>
          <a:p>
            <a:pPr lvl="1"/>
            <a:r>
              <a:rPr lang="en-US" dirty="0" smtClean="0"/>
              <a:t>Allows tasks to be done easily, not efficiently</a:t>
            </a:r>
          </a:p>
          <a:p>
            <a:pPr lvl="1"/>
            <a:r>
              <a:rPr lang="en-US" dirty="0" smtClean="0"/>
              <a:t>Modifications to content not easily redeployed</a:t>
            </a:r>
          </a:p>
          <a:p>
            <a:pPr lvl="1"/>
            <a:r>
              <a:rPr lang="en-US" dirty="0" smtClean="0"/>
              <a:t>Useful for per-site modifications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Rule of thumb</a:t>
            </a:r>
          </a:p>
          <a:p>
            <a:pPr lvl="1"/>
            <a:r>
              <a:rPr lang="en-US" dirty="0" smtClean="0"/>
              <a:t>SPD for end user and non deployable solutions</a:t>
            </a:r>
          </a:p>
          <a:p>
            <a:pPr lvl="1"/>
            <a:r>
              <a:rPr lang="en-US" dirty="0" smtClean="0"/>
              <a:t>VS 2008 for deployable solution packages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Code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133600"/>
          </a:xfrm>
        </p:spPr>
        <p:txBody>
          <a:bodyPr/>
          <a:lstStyle/>
          <a:p>
            <a:r>
              <a:rPr lang="en-US" dirty="0" smtClean="0"/>
              <a:t>Declarative definition made up of multiple</a:t>
            </a:r>
            <a:r>
              <a:rPr lang="en-US" baseline="0" dirty="0" smtClean="0"/>
              <a:t> files</a:t>
            </a:r>
          </a:p>
          <a:p>
            <a:pPr lvl="1"/>
            <a:r>
              <a:rPr lang="en-US" dirty="0" smtClean="0"/>
              <a:t>Wfconfig.xml referencing all needed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iles</a:t>
            </a:r>
            <a:endParaRPr lang="en-US" baseline="0" dirty="0" smtClean="0"/>
          </a:p>
          <a:p>
            <a:pPr lvl="1"/>
            <a:r>
              <a:rPr lang="en-US" baseline="0" dirty="0" smtClean="0"/>
              <a:t>XOML file containing the workflow</a:t>
            </a:r>
          </a:p>
          <a:p>
            <a:pPr lvl="1"/>
            <a:r>
              <a:rPr lang="en-US" baseline="0" dirty="0" smtClean="0"/>
              <a:t>ASPX files defining the workflow forms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05200"/>
            <a:ext cx="40121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Wfconfig.xml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2057400"/>
          </a:xfrm>
        </p:spPr>
        <p:txBody>
          <a:bodyPr/>
          <a:lstStyle/>
          <a:p>
            <a:r>
              <a:rPr lang="en-US" dirty="0" smtClean="0"/>
              <a:t>Defines the structure of the workflow</a:t>
            </a:r>
          </a:p>
          <a:p>
            <a:pPr lvl="1"/>
            <a:r>
              <a:rPr lang="en-US" dirty="0" smtClean="0"/>
              <a:t>Defines workflow template and association</a:t>
            </a:r>
          </a:p>
          <a:p>
            <a:pPr lvl="1"/>
            <a:r>
              <a:rPr lang="en-US" dirty="0" smtClean="0"/>
              <a:t>Defines the location and data layout of all forms</a:t>
            </a:r>
          </a:p>
          <a:p>
            <a:pPr lvl="1"/>
            <a:r>
              <a:rPr lang="en-US" dirty="0" smtClean="0"/>
              <a:t>Always named &lt;workflow file&gt;&gt;.</a:t>
            </a:r>
            <a:r>
              <a:rPr lang="en-US" dirty="0" err="1" smtClean="0"/>
              <a:t>wfconfig.xml</a:t>
            </a:r>
            <a:endParaRPr lang="en-US" dirty="0" smtClean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3581400"/>
            <a:ext cx="8077200" cy="289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WorkflowConfig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Template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BaseID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{8F5D9FAF-6F2A-4EF9-9A70-5E7CD49C294D}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DocLibID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{1891A50F-275C-4180-B338-6B589BDD04F6}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XomlHref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Workflows/Hello World/Hello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World.xoml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“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RulesHref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Workflows/Hello World/Hello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World.xoml.rules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Template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{079FE649-0788-4229-8996-8863DBA5DCD7}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TaskListID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{0B84F02E-031D-48ED-BAAC-D8A878CFADBC}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StartManually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”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Association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Wfconfig.xml file</a:t>
            </a:r>
            <a:endParaRPr 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304800" y="1524000"/>
            <a:ext cx="8534400" cy="46166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Get Number 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0x01080100…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Form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/Workflows/Hello World/Get Number Type.aspx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DisplayName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IsEven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ContentTypes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Initiation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URL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Workflows/Hello World/Hello World.aspx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DisplayName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Number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 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Fields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  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Value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System.Double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/&gt;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Parameters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  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Initiation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WorkflowConfig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No Code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800600"/>
          </a:xfrm>
        </p:spPr>
        <p:txBody>
          <a:bodyPr/>
          <a:lstStyle/>
          <a:p>
            <a:r>
              <a:rPr lang="en-US" dirty="0" smtClean="0"/>
              <a:t>Deployment handled via web service</a:t>
            </a:r>
          </a:p>
          <a:p>
            <a:pPr lvl="1"/>
            <a:r>
              <a:rPr lang="en-US" dirty="0" err="1" smtClean="0"/>
              <a:t>websvcWebPartPages</a:t>
            </a:r>
            <a:r>
              <a:rPr lang="en-US" dirty="0" smtClean="0"/>
              <a:t> exposes workflow methods</a:t>
            </a:r>
          </a:p>
          <a:p>
            <a:pPr lvl="2"/>
            <a:r>
              <a:rPr lang="en-US" dirty="0" err="1" smtClean="0"/>
              <a:t>FetchLevelWorkflowActions</a:t>
            </a:r>
            <a:endParaRPr lang="en-US" dirty="0" smtClean="0"/>
          </a:p>
          <a:p>
            <a:pPr lvl="2"/>
            <a:r>
              <a:rPr lang="en-US" dirty="0" err="1" smtClean="0"/>
              <a:t>ValidateWorkflowMarkupAndCreateSupportObjects</a:t>
            </a:r>
            <a:endParaRPr lang="en-US" dirty="0" smtClean="0"/>
          </a:p>
          <a:p>
            <a:pPr lvl="2"/>
            <a:r>
              <a:rPr lang="en-US" dirty="0" err="1" smtClean="0"/>
              <a:t>AssociationWorkflowMarkup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Used by SharePoint Designer</a:t>
            </a:r>
            <a:r>
              <a:rPr lang="en-US" baseline="0" dirty="0" smtClean="0"/>
              <a:t> to create workflow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733800"/>
            <a:ext cx="3152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SPD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Association created automatically</a:t>
            </a:r>
          </a:p>
          <a:p>
            <a:pPr lvl="1"/>
            <a:r>
              <a:rPr lang="en-US" baseline="0" dirty="0" smtClean="0"/>
              <a:t>List and startup parameters chosen at design time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4457585" cy="347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PT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http://intranet.sharepointblackops.com/Courses/SPW401/_layouts/DocIdRedir.aspx?ID=3CC2HQU7XWNV-76-13</Url>
      <Description>3CC2HQU7XWNV-76-13</Description>
    </_dlc_DocIdUrl>
    <_dlc_DocId xmlns="c83d3ea4-1015-4b4b-bfa9-09fbcd7aa64d">3CC2HQU7XWNV-76-13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27674DEC4494696E73A79800929B3" ma:contentTypeVersion="1" ma:contentTypeDescription="Create a new document." ma:contentTypeScope="" ma:versionID="aebdd69b22cd0f8232a75de2818d5459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E46D661F-3D47-425F-8EFD-4B6CD77D786D}"/>
</file>

<file path=customXml/itemProps4.xml><?xml version="1.0" encoding="utf-8"?>
<ds:datastoreItem xmlns:ds="http://schemas.openxmlformats.org/officeDocument/2006/customXml" ds:itemID="{BF949581-D19D-48B5-AD31-739270894418}"/>
</file>

<file path=docProps/app.xml><?xml version="1.0" encoding="utf-8"?>
<Properties xmlns="http://schemas.openxmlformats.org/officeDocument/2006/extended-properties" xmlns:vt="http://schemas.openxmlformats.org/officeDocument/2006/docPropsVTypes">
  <Template>CPT_TEMPLATE</Template>
  <TotalTime>2</TotalTime>
  <Words>1506</Words>
  <Application>Microsoft Office PowerPoint</Application>
  <PresentationFormat>On-screen Show (4:3)</PresentationFormat>
  <Paragraphs>275</Paragraphs>
  <Slides>31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CPT_TEMPLATE</vt:lpstr>
      <vt:lpstr>Extending SharePoint Designer with Custom Activities</vt:lpstr>
      <vt:lpstr>Agenda</vt:lpstr>
      <vt:lpstr>What is the SharePoint Designer?</vt:lpstr>
      <vt:lpstr>Which is better?  VS 2008 or SPD</vt:lpstr>
      <vt:lpstr>No Code Workflows</vt:lpstr>
      <vt:lpstr>Wfconfig.xml file</vt:lpstr>
      <vt:lpstr>Wfconfig.xml file</vt:lpstr>
      <vt:lpstr>Deploying No Code Workflows</vt:lpstr>
      <vt:lpstr>Creating SPD Workflow</vt:lpstr>
      <vt:lpstr>Workflow InstantiationForm Definition</vt:lpstr>
      <vt:lpstr>Customizing Instantiation Form</vt:lpstr>
      <vt:lpstr>Building Workflow in SPD</vt:lpstr>
      <vt:lpstr>Workflow Task Form Definitions</vt:lpstr>
      <vt:lpstr>Customizing Task Form</vt:lpstr>
      <vt:lpstr>Adding Conditions </vt:lpstr>
      <vt:lpstr>Multiple Conditions</vt:lpstr>
      <vt:lpstr>Completed Workflow</vt:lpstr>
      <vt:lpstr>Demo: Building Workflow with SPD</vt:lpstr>
      <vt:lpstr>What are Conditions and Actions?</vt:lpstr>
      <vt:lpstr>WSS.ACTIONS</vt:lpstr>
      <vt:lpstr>Custom Conditions and Actions</vt:lpstr>
      <vt:lpstr>Defining Custom Conditions</vt:lpstr>
      <vt:lpstr>Custom Conditions in .ACTIONS</vt:lpstr>
      <vt:lpstr>Scoping Conditions</vt:lpstr>
      <vt:lpstr>Rule Designers</vt:lpstr>
      <vt:lpstr>Defining Custom Actions</vt:lpstr>
      <vt:lpstr>Custom Activities in .ACTIONS</vt:lpstr>
      <vt:lpstr>Special Activity Parameters</vt:lpstr>
      <vt:lpstr>Working with .ACTIONS files</vt:lpstr>
      <vt:lpstr>Demo: Building Custom Actions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SharePoint Designer with Custom Activities</dc:title>
  <dc:creator>TedP</dc:creator>
  <cp:lastModifiedBy>TedP</cp:lastModifiedBy>
  <cp:revision>1</cp:revision>
  <dcterms:created xsi:type="dcterms:W3CDTF">2009-07-09T04:41:36Z</dcterms:created>
  <dcterms:modified xsi:type="dcterms:W3CDTF">2009-07-09T04:43:38Z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0x0101006F227674DEC4494696E73A79800929B3</vt:lpwstr>
  </property>
  <property fmtid="{D5CDD505-2E9C-101B-9397-08002B2CF9AE}" pid="4" name="_dlc_DocIdItemGuid">
    <vt:lpwstr>231692c4-515f-40ed-ac8b-fe7917243a6e</vt:lpwstr>
  </property>
</Properties>
</file>