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emf" ContentType="image/x-emf"/>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1"/>
  </p:notesMasterIdLst>
  <p:handoutMasterIdLst>
    <p:handoutMasterId r:id="rId32"/>
  </p:handoutMasterIdLst>
  <p:sldIdLst>
    <p:sldId id="256" r:id="rId2"/>
    <p:sldId id="273" r:id="rId3"/>
    <p:sldId id="274" r:id="rId4"/>
    <p:sldId id="275" r:id="rId5"/>
    <p:sldId id="257" r:id="rId6"/>
    <p:sldId id="258" r:id="rId7"/>
    <p:sldId id="259" r:id="rId8"/>
    <p:sldId id="267" r:id="rId9"/>
    <p:sldId id="269" r:id="rId10"/>
    <p:sldId id="268" r:id="rId11"/>
    <p:sldId id="270" r:id="rId12"/>
    <p:sldId id="276" r:id="rId13"/>
    <p:sldId id="271" r:id="rId14"/>
    <p:sldId id="278" r:id="rId15"/>
    <p:sldId id="272"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79" r:id="rId29"/>
    <p:sldId id="292"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0924" autoAdjust="0"/>
    <p:restoredTop sz="81443" autoAdjust="0"/>
  </p:normalViewPr>
  <p:slideViewPr>
    <p:cSldViewPr>
      <p:cViewPr varScale="1">
        <p:scale>
          <a:sx n="105" d="100"/>
          <a:sy n="105" d="100"/>
        </p:scale>
        <p:origin x="-16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7" d="100"/>
          <a:sy n="97" d="100"/>
        </p:scale>
        <p:origin x="-3180"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40"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71F40-431A-4831-B314-B0816D22625D}" type="doc">
      <dgm:prSet loTypeId="urn:microsoft.com/office/officeart/2005/8/layout/gear1" loCatId="process" qsTypeId="urn:microsoft.com/office/officeart/2005/8/quickstyle/3d4" qsCatId="3D" csTypeId="urn:microsoft.com/office/officeart/2005/8/colors/accent1_2" csCatId="accent1" phldr="1"/>
      <dgm:spPr/>
      <dgm:t>
        <a:bodyPr/>
        <a:lstStyle/>
        <a:p>
          <a:endParaRPr lang="en-US"/>
        </a:p>
      </dgm:t>
    </dgm:pt>
    <dgm:pt modelId="{FC7AFB6A-5AC5-4A25-B031-7BCDC55639B8}">
      <dgm:prSet phldrT="[Text]"/>
      <dgm:spPr/>
      <dgm:t>
        <a:bodyPr/>
        <a:lstStyle/>
        <a:p>
          <a:r>
            <a:rPr lang="en-US" dirty="0" smtClean="0"/>
            <a:t>Updated</a:t>
          </a:r>
          <a:endParaRPr lang="en-US" dirty="0"/>
        </a:p>
      </dgm:t>
    </dgm:pt>
    <dgm:pt modelId="{83941C23-5955-40EC-A069-1BC384197509}" type="parTrans" cxnId="{4197B0BA-527D-457B-BA01-6A3971E37BBA}">
      <dgm:prSet/>
      <dgm:spPr/>
      <dgm:t>
        <a:bodyPr/>
        <a:lstStyle/>
        <a:p>
          <a:endParaRPr lang="en-US"/>
        </a:p>
      </dgm:t>
    </dgm:pt>
    <dgm:pt modelId="{D0E4BF26-DE48-418F-A4AF-D9F577803596}" type="sibTrans" cxnId="{4197B0BA-527D-457B-BA01-6A3971E37BBA}">
      <dgm:prSet/>
      <dgm:spPr/>
      <dgm:t>
        <a:bodyPr/>
        <a:lstStyle/>
        <a:p>
          <a:endParaRPr lang="en-US"/>
        </a:p>
      </dgm:t>
    </dgm:pt>
    <dgm:pt modelId="{C80BA7F9-DC8C-4B4E-8F6F-2B0C82874BC3}">
      <dgm:prSet phldrT="[Text]"/>
      <dgm:spPr/>
      <dgm:t>
        <a:bodyPr/>
        <a:lstStyle/>
        <a:p>
          <a:r>
            <a:rPr lang="en-US" dirty="0" smtClean="0"/>
            <a:t>Item Updating</a:t>
          </a:r>
          <a:endParaRPr lang="en-US" dirty="0"/>
        </a:p>
      </dgm:t>
    </dgm:pt>
    <dgm:pt modelId="{D816F856-7CDA-4362-B96C-BDFB03D23853}" type="parTrans" cxnId="{396DE08E-47EF-4EC2-A3B2-EFF4251AD704}">
      <dgm:prSet/>
      <dgm:spPr/>
      <dgm:t>
        <a:bodyPr/>
        <a:lstStyle/>
        <a:p>
          <a:endParaRPr lang="en-US"/>
        </a:p>
      </dgm:t>
    </dgm:pt>
    <dgm:pt modelId="{72FA9294-5539-4D39-B3B9-8214038DBF6D}" type="sibTrans" cxnId="{396DE08E-47EF-4EC2-A3B2-EFF4251AD704}">
      <dgm:prSet/>
      <dgm:spPr/>
      <dgm:t>
        <a:bodyPr/>
        <a:lstStyle/>
        <a:p>
          <a:endParaRPr lang="en-US"/>
        </a:p>
      </dgm:t>
    </dgm:pt>
    <dgm:pt modelId="{2ED6F11E-9933-4459-B8B3-1D307812775D}">
      <dgm:prSet phldrT="[Text]"/>
      <dgm:spPr/>
      <dgm:t>
        <a:bodyPr/>
        <a:lstStyle/>
        <a:p>
          <a:r>
            <a:rPr lang="en-US" dirty="0" smtClean="0"/>
            <a:t>Checked In</a:t>
          </a:r>
          <a:endParaRPr lang="en-US" dirty="0"/>
        </a:p>
      </dgm:t>
    </dgm:pt>
    <dgm:pt modelId="{C81AEA2E-80FE-49C9-A6D2-D314B9EB11D3}" type="parTrans" cxnId="{58D83725-3218-413C-B694-FDCA40C35E37}">
      <dgm:prSet/>
      <dgm:spPr/>
      <dgm:t>
        <a:bodyPr/>
        <a:lstStyle/>
        <a:p>
          <a:endParaRPr lang="en-US"/>
        </a:p>
      </dgm:t>
    </dgm:pt>
    <dgm:pt modelId="{B71E6EA6-579A-4624-A37E-3768F706BE9A}" type="sibTrans" cxnId="{58D83725-3218-413C-B694-FDCA40C35E37}">
      <dgm:prSet/>
      <dgm:spPr/>
      <dgm:t>
        <a:bodyPr/>
        <a:lstStyle/>
        <a:p>
          <a:endParaRPr lang="en-US"/>
        </a:p>
      </dgm:t>
    </dgm:pt>
    <dgm:pt modelId="{6A912DE3-BB50-4A17-A7F3-CF0DDABBC27F}">
      <dgm:prSet phldrT="[Text]"/>
      <dgm:spPr/>
      <dgm:t>
        <a:bodyPr/>
        <a:lstStyle/>
        <a:p>
          <a:r>
            <a:rPr lang="en-US" dirty="0" smtClean="0"/>
            <a:t>Item Checking In</a:t>
          </a:r>
          <a:endParaRPr lang="en-US" dirty="0"/>
        </a:p>
      </dgm:t>
    </dgm:pt>
    <dgm:pt modelId="{80B4305F-2F9F-40F0-B6AE-13EC6CDD2DE5}" type="parTrans" cxnId="{1A5B12E9-14D3-4A31-AFAC-1FE53223CA2C}">
      <dgm:prSet/>
      <dgm:spPr/>
      <dgm:t>
        <a:bodyPr/>
        <a:lstStyle/>
        <a:p>
          <a:endParaRPr lang="en-US"/>
        </a:p>
      </dgm:t>
    </dgm:pt>
    <dgm:pt modelId="{4CAEE8E2-AC2E-41E8-941E-29B9CC998334}" type="sibTrans" cxnId="{1A5B12E9-14D3-4A31-AFAC-1FE53223CA2C}">
      <dgm:prSet/>
      <dgm:spPr/>
      <dgm:t>
        <a:bodyPr/>
        <a:lstStyle/>
        <a:p>
          <a:endParaRPr lang="en-US"/>
        </a:p>
      </dgm:t>
    </dgm:pt>
    <dgm:pt modelId="{63D009C8-06A1-4A88-906B-A276E9F14578}">
      <dgm:prSet phldrT="[Text]"/>
      <dgm:spPr/>
      <dgm:t>
        <a:bodyPr/>
        <a:lstStyle/>
        <a:p>
          <a:r>
            <a:rPr lang="en-US" dirty="0" smtClean="0"/>
            <a:t>Checked Out</a:t>
          </a:r>
          <a:endParaRPr lang="en-US" dirty="0"/>
        </a:p>
      </dgm:t>
    </dgm:pt>
    <dgm:pt modelId="{ACB42D8E-0561-4C50-8DCD-6E616BE38156}" type="parTrans" cxnId="{C5107CC3-6352-436F-915C-AEF36250AD5E}">
      <dgm:prSet/>
      <dgm:spPr/>
      <dgm:t>
        <a:bodyPr/>
        <a:lstStyle/>
        <a:p>
          <a:endParaRPr lang="en-US"/>
        </a:p>
      </dgm:t>
    </dgm:pt>
    <dgm:pt modelId="{E7AF6E04-7A09-4BA8-818E-15D612BB472A}" type="sibTrans" cxnId="{C5107CC3-6352-436F-915C-AEF36250AD5E}">
      <dgm:prSet/>
      <dgm:spPr/>
      <dgm:t>
        <a:bodyPr/>
        <a:lstStyle/>
        <a:p>
          <a:endParaRPr lang="en-US"/>
        </a:p>
      </dgm:t>
    </dgm:pt>
    <dgm:pt modelId="{15854DCB-927E-43CE-82D5-84770CD79884}">
      <dgm:prSet phldrT="[Text]"/>
      <dgm:spPr/>
      <dgm:t>
        <a:bodyPr/>
        <a:lstStyle/>
        <a:p>
          <a:r>
            <a:rPr lang="en-US" dirty="0" smtClean="0"/>
            <a:t>Item Checking Out</a:t>
          </a:r>
          <a:endParaRPr lang="en-US" dirty="0"/>
        </a:p>
      </dgm:t>
    </dgm:pt>
    <dgm:pt modelId="{D6921E7D-A91D-499A-8EF4-0D44B42D0964}" type="parTrans" cxnId="{7C6E379A-8CE4-418E-9C01-ADAADBA8B9AB}">
      <dgm:prSet/>
      <dgm:spPr/>
      <dgm:t>
        <a:bodyPr/>
        <a:lstStyle/>
        <a:p>
          <a:endParaRPr lang="en-US"/>
        </a:p>
      </dgm:t>
    </dgm:pt>
    <dgm:pt modelId="{249707C4-0B28-4413-B763-DB5A5FC43853}" type="sibTrans" cxnId="{7C6E379A-8CE4-418E-9C01-ADAADBA8B9AB}">
      <dgm:prSet/>
      <dgm:spPr/>
      <dgm:t>
        <a:bodyPr/>
        <a:lstStyle/>
        <a:p>
          <a:endParaRPr lang="en-US"/>
        </a:p>
      </dgm:t>
    </dgm:pt>
    <dgm:pt modelId="{122D43A9-3BC7-42B1-B8EC-9CCE0FE307C4}" type="pres">
      <dgm:prSet presAssocID="{9E471F40-431A-4831-B314-B0816D22625D}" presName="composite" presStyleCnt="0">
        <dgm:presLayoutVars>
          <dgm:chMax val="3"/>
          <dgm:animLvl val="lvl"/>
          <dgm:resizeHandles val="exact"/>
        </dgm:presLayoutVars>
      </dgm:prSet>
      <dgm:spPr/>
      <dgm:t>
        <a:bodyPr/>
        <a:lstStyle/>
        <a:p>
          <a:endParaRPr lang="en-US"/>
        </a:p>
      </dgm:t>
    </dgm:pt>
    <dgm:pt modelId="{B2D75BFF-B1BE-4BC0-BA0E-7624AFA51F79}" type="pres">
      <dgm:prSet presAssocID="{FC7AFB6A-5AC5-4A25-B031-7BCDC55639B8}" presName="gear1" presStyleLbl="node1" presStyleIdx="0" presStyleCnt="3">
        <dgm:presLayoutVars>
          <dgm:chMax val="1"/>
          <dgm:bulletEnabled val="1"/>
        </dgm:presLayoutVars>
      </dgm:prSet>
      <dgm:spPr/>
      <dgm:t>
        <a:bodyPr/>
        <a:lstStyle/>
        <a:p>
          <a:endParaRPr lang="en-US"/>
        </a:p>
      </dgm:t>
    </dgm:pt>
    <dgm:pt modelId="{4CE0E057-19FF-4ABA-9B74-C3F9C78E8B55}" type="pres">
      <dgm:prSet presAssocID="{FC7AFB6A-5AC5-4A25-B031-7BCDC55639B8}" presName="gear1srcNode" presStyleLbl="node1" presStyleIdx="0" presStyleCnt="3"/>
      <dgm:spPr/>
      <dgm:t>
        <a:bodyPr/>
        <a:lstStyle/>
        <a:p>
          <a:endParaRPr lang="en-US"/>
        </a:p>
      </dgm:t>
    </dgm:pt>
    <dgm:pt modelId="{0D98A22F-B1CD-4D6B-A79A-29ACA48CF99A}" type="pres">
      <dgm:prSet presAssocID="{FC7AFB6A-5AC5-4A25-B031-7BCDC55639B8}" presName="gear1dstNode" presStyleLbl="node1" presStyleIdx="0" presStyleCnt="3"/>
      <dgm:spPr/>
      <dgm:t>
        <a:bodyPr/>
        <a:lstStyle/>
        <a:p>
          <a:endParaRPr lang="en-US"/>
        </a:p>
      </dgm:t>
    </dgm:pt>
    <dgm:pt modelId="{8025BD14-B8D5-4D6D-BF34-570D72296F2A}" type="pres">
      <dgm:prSet presAssocID="{FC7AFB6A-5AC5-4A25-B031-7BCDC55639B8}" presName="gear1ch" presStyleLbl="fgAcc1" presStyleIdx="0" presStyleCnt="3" custScaleY="45767">
        <dgm:presLayoutVars>
          <dgm:chMax val="0"/>
          <dgm:bulletEnabled val="1"/>
        </dgm:presLayoutVars>
      </dgm:prSet>
      <dgm:spPr/>
      <dgm:t>
        <a:bodyPr/>
        <a:lstStyle/>
        <a:p>
          <a:endParaRPr lang="en-US"/>
        </a:p>
      </dgm:t>
    </dgm:pt>
    <dgm:pt modelId="{0C093E79-E864-46A9-B060-7DE3D6B7060A}" type="pres">
      <dgm:prSet presAssocID="{2ED6F11E-9933-4459-B8B3-1D307812775D}" presName="gear2" presStyleLbl="node1" presStyleIdx="1" presStyleCnt="3" custLinFactNeighborX="833" custLinFactNeighborY="-139">
        <dgm:presLayoutVars>
          <dgm:chMax val="1"/>
          <dgm:bulletEnabled val="1"/>
        </dgm:presLayoutVars>
      </dgm:prSet>
      <dgm:spPr/>
      <dgm:t>
        <a:bodyPr/>
        <a:lstStyle/>
        <a:p>
          <a:endParaRPr lang="en-US"/>
        </a:p>
      </dgm:t>
    </dgm:pt>
    <dgm:pt modelId="{DAA9B9E0-7F91-4AE8-A247-14910D7EDA7B}" type="pres">
      <dgm:prSet presAssocID="{2ED6F11E-9933-4459-B8B3-1D307812775D}" presName="gear2srcNode" presStyleLbl="node1" presStyleIdx="1" presStyleCnt="3"/>
      <dgm:spPr/>
      <dgm:t>
        <a:bodyPr/>
        <a:lstStyle/>
        <a:p>
          <a:endParaRPr lang="en-US"/>
        </a:p>
      </dgm:t>
    </dgm:pt>
    <dgm:pt modelId="{0B17F5BC-656E-42B8-811F-9321F25C0E1B}" type="pres">
      <dgm:prSet presAssocID="{2ED6F11E-9933-4459-B8B3-1D307812775D}" presName="gear2dstNode" presStyleLbl="node1" presStyleIdx="1" presStyleCnt="3"/>
      <dgm:spPr/>
      <dgm:t>
        <a:bodyPr/>
        <a:lstStyle/>
        <a:p>
          <a:endParaRPr lang="en-US"/>
        </a:p>
      </dgm:t>
    </dgm:pt>
    <dgm:pt modelId="{F615A395-0D69-46C4-947F-38B8530FCE5C}" type="pres">
      <dgm:prSet presAssocID="{2ED6F11E-9933-4459-B8B3-1D307812775D}" presName="gear2ch" presStyleLbl="fgAcc1" presStyleIdx="1" presStyleCnt="3" custScaleY="39418">
        <dgm:presLayoutVars>
          <dgm:chMax val="0"/>
          <dgm:bulletEnabled val="1"/>
        </dgm:presLayoutVars>
      </dgm:prSet>
      <dgm:spPr/>
      <dgm:t>
        <a:bodyPr/>
        <a:lstStyle/>
        <a:p>
          <a:endParaRPr lang="en-US"/>
        </a:p>
      </dgm:t>
    </dgm:pt>
    <dgm:pt modelId="{560325E3-27D4-425A-9C4A-498B565E10C7}" type="pres">
      <dgm:prSet presAssocID="{63D009C8-06A1-4A88-906B-A276E9F14578}" presName="gear3" presStyleLbl="node1" presStyleIdx="2" presStyleCnt="3"/>
      <dgm:spPr/>
      <dgm:t>
        <a:bodyPr/>
        <a:lstStyle/>
        <a:p>
          <a:endParaRPr lang="en-US"/>
        </a:p>
      </dgm:t>
    </dgm:pt>
    <dgm:pt modelId="{335362F6-3C0D-4786-BC79-319C05B24D09}" type="pres">
      <dgm:prSet presAssocID="{63D009C8-06A1-4A88-906B-A276E9F14578}" presName="gear3tx" presStyleLbl="node1" presStyleIdx="2" presStyleCnt="3">
        <dgm:presLayoutVars>
          <dgm:chMax val="1"/>
          <dgm:bulletEnabled val="1"/>
        </dgm:presLayoutVars>
      </dgm:prSet>
      <dgm:spPr/>
      <dgm:t>
        <a:bodyPr/>
        <a:lstStyle/>
        <a:p>
          <a:endParaRPr lang="en-US"/>
        </a:p>
      </dgm:t>
    </dgm:pt>
    <dgm:pt modelId="{B09AB615-E449-4DBF-B20D-CD284CC004AC}" type="pres">
      <dgm:prSet presAssocID="{63D009C8-06A1-4A88-906B-A276E9F14578}" presName="gear3srcNode" presStyleLbl="node1" presStyleIdx="2" presStyleCnt="3"/>
      <dgm:spPr/>
      <dgm:t>
        <a:bodyPr/>
        <a:lstStyle/>
        <a:p>
          <a:endParaRPr lang="en-US"/>
        </a:p>
      </dgm:t>
    </dgm:pt>
    <dgm:pt modelId="{EE54E00F-928F-426F-A91E-19E05BE41BD2}" type="pres">
      <dgm:prSet presAssocID="{63D009C8-06A1-4A88-906B-A276E9F14578}" presName="gear3dstNode" presStyleLbl="node1" presStyleIdx="2" presStyleCnt="3"/>
      <dgm:spPr/>
      <dgm:t>
        <a:bodyPr/>
        <a:lstStyle/>
        <a:p>
          <a:endParaRPr lang="en-US"/>
        </a:p>
      </dgm:t>
    </dgm:pt>
    <dgm:pt modelId="{E950020D-5699-41AA-8336-C33C13C015B6}" type="pres">
      <dgm:prSet presAssocID="{63D009C8-06A1-4A88-906B-A276E9F14578}" presName="gear3ch" presStyleLbl="fgAcc1" presStyleIdx="2" presStyleCnt="3" custScaleY="39418">
        <dgm:presLayoutVars>
          <dgm:chMax val="0"/>
          <dgm:bulletEnabled val="1"/>
        </dgm:presLayoutVars>
      </dgm:prSet>
      <dgm:spPr/>
      <dgm:t>
        <a:bodyPr/>
        <a:lstStyle/>
        <a:p>
          <a:endParaRPr lang="en-US"/>
        </a:p>
      </dgm:t>
    </dgm:pt>
    <dgm:pt modelId="{95BE9A8C-B42F-4E3A-84C1-30335C408EA8}" type="pres">
      <dgm:prSet presAssocID="{D0E4BF26-DE48-418F-A4AF-D9F577803596}" presName="connector1" presStyleLbl="sibTrans2D1" presStyleIdx="0" presStyleCnt="3"/>
      <dgm:spPr/>
      <dgm:t>
        <a:bodyPr/>
        <a:lstStyle/>
        <a:p>
          <a:endParaRPr lang="en-US"/>
        </a:p>
      </dgm:t>
    </dgm:pt>
    <dgm:pt modelId="{62B1B4CC-0C87-4166-A12D-612001856D62}" type="pres">
      <dgm:prSet presAssocID="{B71E6EA6-579A-4624-A37E-3768F706BE9A}" presName="connector2" presStyleLbl="sibTrans2D1" presStyleIdx="1" presStyleCnt="3"/>
      <dgm:spPr/>
      <dgm:t>
        <a:bodyPr/>
        <a:lstStyle/>
        <a:p>
          <a:endParaRPr lang="en-US"/>
        </a:p>
      </dgm:t>
    </dgm:pt>
    <dgm:pt modelId="{6D74C921-98A9-48B5-95DA-BE4D65DE5400}" type="pres">
      <dgm:prSet presAssocID="{E7AF6E04-7A09-4BA8-818E-15D612BB472A}" presName="connector3" presStyleLbl="sibTrans2D1" presStyleIdx="2" presStyleCnt="3"/>
      <dgm:spPr/>
      <dgm:t>
        <a:bodyPr/>
        <a:lstStyle/>
        <a:p>
          <a:endParaRPr lang="en-US"/>
        </a:p>
      </dgm:t>
    </dgm:pt>
  </dgm:ptLst>
  <dgm:cxnLst>
    <dgm:cxn modelId="{3EA35821-0EDF-449C-A62C-42270503CD99}" type="presOf" srcId="{FC7AFB6A-5AC5-4A25-B031-7BCDC55639B8}" destId="{0D98A22F-B1CD-4D6B-A79A-29ACA48CF99A}" srcOrd="2" destOrd="0" presId="urn:microsoft.com/office/officeart/2005/8/layout/gear1"/>
    <dgm:cxn modelId="{2A3EDCC6-B649-4FD5-A88D-F38364331961}" type="presOf" srcId="{15854DCB-927E-43CE-82D5-84770CD79884}" destId="{E950020D-5699-41AA-8336-C33C13C015B6}" srcOrd="0" destOrd="0" presId="urn:microsoft.com/office/officeart/2005/8/layout/gear1"/>
    <dgm:cxn modelId="{4197B0BA-527D-457B-BA01-6A3971E37BBA}" srcId="{9E471F40-431A-4831-B314-B0816D22625D}" destId="{FC7AFB6A-5AC5-4A25-B031-7BCDC55639B8}" srcOrd="0" destOrd="0" parTransId="{83941C23-5955-40EC-A069-1BC384197509}" sibTransId="{D0E4BF26-DE48-418F-A4AF-D9F577803596}"/>
    <dgm:cxn modelId="{2D2417AC-952A-4A41-B363-C54A6C05EF76}" type="presOf" srcId="{B71E6EA6-579A-4624-A37E-3768F706BE9A}" destId="{62B1B4CC-0C87-4166-A12D-612001856D62}" srcOrd="0" destOrd="0" presId="urn:microsoft.com/office/officeart/2005/8/layout/gear1"/>
    <dgm:cxn modelId="{1A5B12E9-14D3-4A31-AFAC-1FE53223CA2C}" srcId="{2ED6F11E-9933-4459-B8B3-1D307812775D}" destId="{6A912DE3-BB50-4A17-A7F3-CF0DDABBC27F}" srcOrd="0" destOrd="0" parTransId="{80B4305F-2F9F-40F0-B6AE-13EC6CDD2DE5}" sibTransId="{4CAEE8E2-AC2E-41E8-941E-29B9CC998334}"/>
    <dgm:cxn modelId="{396DE08E-47EF-4EC2-A3B2-EFF4251AD704}" srcId="{FC7AFB6A-5AC5-4A25-B031-7BCDC55639B8}" destId="{C80BA7F9-DC8C-4B4E-8F6F-2B0C82874BC3}" srcOrd="0" destOrd="0" parTransId="{D816F856-7CDA-4362-B96C-BDFB03D23853}" sibTransId="{72FA9294-5539-4D39-B3B9-8214038DBF6D}"/>
    <dgm:cxn modelId="{58427EAF-6CED-411A-B817-0138B796901F}" type="presOf" srcId="{9E471F40-431A-4831-B314-B0816D22625D}" destId="{122D43A9-3BC7-42B1-B8EC-9CCE0FE307C4}" srcOrd="0" destOrd="0" presId="urn:microsoft.com/office/officeart/2005/8/layout/gear1"/>
    <dgm:cxn modelId="{7099F619-DEA1-458C-80DB-1ECA7660D76A}" type="presOf" srcId="{E7AF6E04-7A09-4BA8-818E-15D612BB472A}" destId="{6D74C921-98A9-48B5-95DA-BE4D65DE5400}" srcOrd="0" destOrd="0" presId="urn:microsoft.com/office/officeart/2005/8/layout/gear1"/>
    <dgm:cxn modelId="{58D83725-3218-413C-B694-FDCA40C35E37}" srcId="{9E471F40-431A-4831-B314-B0816D22625D}" destId="{2ED6F11E-9933-4459-B8B3-1D307812775D}" srcOrd="1" destOrd="0" parTransId="{C81AEA2E-80FE-49C9-A6D2-D314B9EB11D3}" sibTransId="{B71E6EA6-579A-4624-A37E-3768F706BE9A}"/>
    <dgm:cxn modelId="{51E9A962-9B3F-4D6E-847E-09F9699A71DE}" type="presOf" srcId="{FC7AFB6A-5AC5-4A25-B031-7BCDC55639B8}" destId="{B2D75BFF-B1BE-4BC0-BA0E-7624AFA51F79}" srcOrd="0" destOrd="0" presId="urn:microsoft.com/office/officeart/2005/8/layout/gear1"/>
    <dgm:cxn modelId="{AFA2737F-FE36-4AC0-B9E6-18D23070B9E6}" type="presOf" srcId="{63D009C8-06A1-4A88-906B-A276E9F14578}" destId="{335362F6-3C0D-4786-BC79-319C05B24D09}" srcOrd="1" destOrd="0" presId="urn:microsoft.com/office/officeart/2005/8/layout/gear1"/>
    <dgm:cxn modelId="{A5C559A5-1F6D-48C3-979F-B5BAF2AA1ECB}" type="presOf" srcId="{2ED6F11E-9933-4459-B8B3-1D307812775D}" destId="{0B17F5BC-656E-42B8-811F-9321F25C0E1B}" srcOrd="2" destOrd="0" presId="urn:microsoft.com/office/officeart/2005/8/layout/gear1"/>
    <dgm:cxn modelId="{D8DFB468-01AD-468C-A862-3FAFF3855E71}" type="presOf" srcId="{C80BA7F9-DC8C-4B4E-8F6F-2B0C82874BC3}" destId="{8025BD14-B8D5-4D6D-BF34-570D72296F2A}" srcOrd="0" destOrd="0" presId="urn:microsoft.com/office/officeart/2005/8/layout/gear1"/>
    <dgm:cxn modelId="{E064EAD8-54D4-4E86-8854-5C7715DF903F}" type="presOf" srcId="{6A912DE3-BB50-4A17-A7F3-CF0DDABBC27F}" destId="{F615A395-0D69-46C4-947F-38B8530FCE5C}" srcOrd="0" destOrd="0" presId="urn:microsoft.com/office/officeart/2005/8/layout/gear1"/>
    <dgm:cxn modelId="{570EBF00-BA27-4D26-AF34-8B94E73F3FA1}" type="presOf" srcId="{63D009C8-06A1-4A88-906B-A276E9F14578}" destId="{B09AB615-E449-4DBF-B20D-CD284CC004AC}" srcOrd="2" destOrd="0" presId="urn:microsoft.com/office/officeart/2005/8/layout/gear1"/>
    <dgm:cxn modelId="{5FB4ABC8-B14E-4C93-A755-D796EEE9E038}" type="presOf" srcId="{63D009C8-06A1-4A88-906B-A276E9F14578}" destId="{EE54E00F-928F-426F-A91E-19E05BE41BD2}" srcOrd="3" destOrd="0" presId="urn:microsoft.com/office/officeart/2005/8/layout/gear1"/>
    <dgm:cxn modelId="{C407875C-4FBE-41EB-A1A9-9BF74ECE4210}" type="presOf" srcId="{FC7AFB6A-5AC5-4A25-B031-7BCDC55639B8}" destId="{4CE0E057-19FF-4ABA-9B74-C3F9C78E8B55}" srcOrd="1" destOrd="0" presId="urn:microsoft.com/office/officeart/2005/8/layout/gear1"/>
    <dgm:cxn modelId="{B4018357-5E13-4885-AF54-FC7116FC1F66}" type="presOf" srcId="{2ED6F11E-9933-4459-B8B3-1D307812775D}" destId="{DAA9B9E0-7F91-4AE8-A247-14910D7EDA7B}" srcOrd="1" destOrd="0" presId="urn:microsoft.com/office/officeart/2005/8/layout/gear1"/>
    <dgm:cxn modelId="{C2370307-5C4F-4A22-B35B-E5BEF0A35786}" type="presOf" srcId="{D0E4BF26-DE48-418F-A4AF-D9F577803596}" destId="{95BE9A8C-B42F-4E3A-84C1-30335C408EA8}" srcOrd="0" destOrd="0" presId="urn:microsoft.com/office/officeart/2005/8/layout/gear1"/>
    <dgm:cxn modelId="{0F38E3F4-CF8E-4128-AABE-A7BB2B07C81C}" type="presOf" srcId="{63D009C8-06A1-4A88-906B-A276E9F14578}" destId="{560325E3-27D4-425A-9C4A-498B565E10C7}" srcOrd="0" destOrd="0" presId="urn:microsoft.com/office/officeart/2005/8/layout/gear1"/>
    <dgm:cxn modelId="{7C6E379A-8CE4-418E-9C01-ADAADBA8B9AB}" srcId="{63D009C8-06A1-4A88-906B-A276E9F14578}" destId="{15854DCB-927E-43CE-82D5-84770CD79884}" srcOrd="0" destOrd="0" parTransId="{D6921E7D-A91D-499A-8EF4-0D44B42D0964}" sibTransId="{249707C4-0B28-4413-B763-DB5A5FC43853}"/>
    <dgm:cxn modelId="{558EF876-8AF9-4438-87A9-24C32B3630B7}" type="presOf" srcId="{2ED6F11E-9933-4459-B8B3-1D307812775D}" destId="{0C093E79-E864-46A9-B060-7DE3D6B7060A}" srcOrd="0" destOrd="0" presId="urn:microsoft.com/office/officeart/2005/8/layout/gear1"/>
    <dgm:cxn modelId="{C5107CC3-6352-436F-915C-AEF36250AD5E}" srcId="{9E471F40-431A-4831-B314-B0816D22625D}" destId="{63D009C8-06A1-4A88-906B-A276E9F14578}" srcOrd="2" destOrd="0" parTransId="{ACB42D8E-0561-4C50-8DCD-6E616BE38156}" sibTransId="{E7AF6E04-7A09-4BA8-818E-15D612BB472A}"/>
    <dgm:cxn modelId="{2699191F-BBE5-48D8-B40E-4D912F88A948}" type="presParOf" srcId="{122D43A9-3BC7-42B1-B8EC-9CCE0FE307C4}" destId="{B2D75BFF-B1BE-4BC0-BA0E-7624AFA51F79}" srcOrd="0" destOrd="0" presId="urn:microsoft.com/office/officeart/2005/8/layout/gear1"/>
    <dgm:cxn modelId="{0C46DC48-D764-471F-B9E3-1CEF204E234B}" type="presParOf" srcId="{122D43A9-3BC7-42B1-B8EC-9CCE0FE307C4}" destId="{4CE0E057-19FF-4ABA-9B74-C3F9C78E8B55}" srcOrd="1" destOrd="0" presId="urn:microsoft.com/office/officeart/2005/8/layout/gear1"/>
    <dgm:cxn modelId="{91543934-862D-4634-9636-2C3D01600EFA}" type="presParOf" srcId="{122D43A9-3BC7-42B1-B8EC-9CCE0FE307C4}" destId="{0D98A22F-B1CD-4D6B-A79A-29ACA48CF99A}" srcOrd="2" destOrd="0" presId="urn:microsoft.com/office/officeart/2005/8/layout/gear1"/>
    <dgm:cxn modelId="{43F9518B-E524-4662-8F21-E3051E657280}" type="presParOf" srcId="{122D43A9-3BC7-42B1-B8EC-9CCE0FE307C4}" destId="{8025BD14-B8D5-4D6D-BF34-570D72296F2A}" srcOrd="3" destOrd="0" presId="urn:microsoft.com/office/officeart/2005/8/layout/gear1"/>
    <dgm:cxn modelId="{E3464E75-E86E-44A4-8E59-8A8A978F34E4}" type="presParOf" srcId="{122D43A9-3BC7-42B1-B8EC-9CCE0FE307C4}" destId="{0C093E79-E864-46A9-B060-7DE3D6B7060A}" srcOrd="4" destOrd="0" presId="urn:microsoft.com/office/officeart/2005/8/layout/gear1"/>
    <dgm:cxn modelId="{DFCE3D45-26BD-4137-98E0-0B4A22824530}" type="presParOf" srcId="{122D43A9-3BC7-42B1-B8EC-9CCE0FE307C4}" destId="{DAA9B9E0-7F91-4AE8-A247-14910D7EDA7B}" srcOrd="5" destOrd="0" presId="urn:microsoft.com/office/officeart/2005/8/layout/gear1"/>
    <dgm:cxn modelId="{D47494A3-2297-4411-B4B4-3676813E5E7E}" type="presParOf" srcId="{122D43A9-3BC7-42B1-B8EC-9CCE0FE307C4}" destId="{0B17F5BC-656E-42B8-811F-9321F25C0E1B}" srcOrd="6" destOrd="0" presId="urn:microsoft.com/office/officeart/2005/8/layout/gear1"/>
    <dgm:cxn modelId="{5CC0C132-4E72-49C2-B42D-A36268CA66E0}" type="presParOf" srcId="{122D43A9-3BC7-42B1-B8EC-9CCE0FE307C4}" destId="{F615A395-0D69-46C4-947F-38B8530FCE5C}" srcOrd="7" destOrd="0" presId="urn:microsoft.com/office/officeart/2005/8/layout/gear1"/>
    <dgm:cxn modelId="{DB085C67-9FCC-47AD-A967-EE8C17DF8328}" type="presParOf" srcId="{122D43A9-3BC7-42B1-B8EC-9CCE0FE307C4}" destId="{560325E3-27D4-425A-9C4A-498B565E10C7}" srcOrd="8" destOrd="0" presId="urn:microsoft.com/office/officeart/2005/8/layout/gear1"/>
    <dgm:cxn modelId="{A70470AD-E523-44D5-93F7-434C4E694EAE}" type="presParOf" srcId="{122D43A9-3BC7-42B1-B8EC-9CCE0FE307C4}" destId="{335362F6-3C0D-4786-BC79-319C05B24D09}" srcOrd="9" destOrd="0" presId="urn:microsoft.com/office/officeart/2005/8/layout/gear1"/>
    <dgm:cxn modelId="{0B376526-E74E-4F87-B751-427371C6A3C0}" type="presParOf" srcId="{122D43A9-3BC7-42B1-B8EC-9CCE0FE307C4}" destId="{B09AB615-E449-4DBF-B20D-CD284CC004AC}" srcOrd="10" destOrd="0" presId="urn:microsoft.com/office/officeart/2005/8/layout/gear1"/>
    <dgm:cxn modelId="{E65AD6F5-B4E8-458A-A63C-8D05516654F9}" type="presParOf" srcId="{122D43A9-3BC7-42B1-B8EC-9CCE0FE307C4}" destId="{EE54E00F-928F-426F-A91E-19E05BE41BD2}" srcOrd="11" destOrd="0" presId="urn:microsoft.com/office/officeart/2005/8/layout/gear1"/>
    <dgm:cxn modelId="{15205FD4-17A6-4269-8D36-BF159161423D}" type="presParOf" srcId="{122D43A9-3BC7-42B1-B8EC-9CCE0FE307C4}" destId="{E950020D-5699-41AA-8336-C33C13C015B6}" srcOrd="12" destOrd="0" presId="urn:microsoft.com/office/officeart/2005/8/layout/gear1"/>
    <dgm:cxn modelId="{44A3DD26-8D84-4A24-B107-A25696E1AA6A}" type="presParOf" srcId="{122D43A9-3BC7-42B1-B8EC-9CCE0FE307C4}" destId="{95BE9A8C-B42F-4E3A-84C1-30335C408EA8}" srcOrd="13" destOrd="0" presId="urn:microsoft.com/office/officeart/2005/8/layout/gear1"/>
    <dgm:cxn modelId="{4A536CFF-E36A-480F-A78B-41F0952966F3}" type="presParOf" srcId="{122D43A9-3BC7-42B1-B8EC-9CCE0FE307C4}" destId="{62B1B4CC-0C87-4166-A12D-612001856D62}" srcOrd="14" destOrd="0" presId="urn:microsoft.com/office/officeart/2005/8/layout/gear1"/>
    <dgm:cxn modelId="{6EFA4A3A-4983-4AD6-A441-7AFA376F3172}" type="presParOf" srcId="{122D43A9-3BC7-42B1-B8EC-9CCE0FE307C4}" destId="{6D74C921-98A9-48B5-95DA-BE4D65DE5400}" srcOrd="15" destOrd="0" presId="urn:microsoft.com/office/officeart/2005/8/layout/gear1"/>
  </dgm:cxnLst>
  <dgm:bg/>
  <dgm:whole/>
</dgm:dataModel>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475" cy="479403"/>
          </a:xfrm>
          <a:prstGeom prst="rect">
            <a:avLst/>
          </a:prstGeom>
        </p:spPr>
        <p:txBody>
          <a:bodyPr vert="horz" lIns="95079" tIns="47540" rIns="95079" bIns="47540" rtlCol="0"/>
          <a:lstStyle>
            <a:lvl1pPr algn="l">
              <a:defRPr sz="1200"/>
            </a:lvl1pPr>
          </a:lstStyle>
          <a:p>
            <a:r>
              <a:rPr lang="en-US" sz="1000" dirty="0" smtClean="0"/>
              <a:t>01 - ECM Lifecycle</a:t>
            </a:r>
            <a:endParaRPr lang="en-US" sz="1000" dirty="0"/>
          </a:p>
        </p:txBody>
      </p:sp>
      <p:sp>
        <p:nvSpPr>
          <p:cNvPr id="3" name="Date Placeholder 2"/>
          <p:cNvSpPr>
            <a:spLocks noGrp="1"/>
          </p:cNvSpPr>
          <p:nvPr>
            <p:ph type="dt" sz="quarter" idx="1"/>
          </p:nvPr>
        </p:nvSpPr>
        <p:spPr>
          <a:xfrm>
            <a:off x="4143064" y="0"/>
            <a:ext cx="3170475" cy="479403"/>
          </a:xfrm>
          <a:prstGeom prst="rect">
            <a:avLst/>
          </a:prstGeom>
        </p:spPr>
        <p:txBody>
          <a:bodyPr vert="horz" lIns="95079" tIns="47540" rIns="95079" bIns="47540" rtlCol="0"/>
          <a:lstStyle>
            <a:lvl1pPr algn="r">
              <a:defRPr sz="1200"/>
            </a:lvl1pPr>
          </a:lstStyle>
          <a:p>
            <a:r>
              <a:rPr lang="en-US" sz="1000" smtClean="0"/>
              <a:t>v1.5</a:t>
            </a:r>
            <a:endParaRPr lang="en-US" sz="1000" dirty="0"/>
          </a:p>
        </p:txBody>
      </p:sp>
      <p:sp>
        <p:nvSpPr>
          <p:cNvPr id="4" name="Footer Placeholder 3"/>
          <p:cNvSpPr>
            <a:spLocks noGrp="1"/>
          </p:cNvSpPr>
          <p:nvPr>
            <p:ph type="ftr" sz="quarter" idx="2"/>
          </p:nvPr>
        </p:nvSpPr>
        <p:spPr>
          <a:xfrm>
            <a:off x="0" y="9120156"/>
            <a:ext cx="3170475" cy="479403"/>
          </a:xfrm>
          <a:prstGeom prst="rect">
            <a:avLst/>
          </a:prstGeom>
        </p:spPr>
        <p:txBody>
          <a:bodyPr vert="horz" lIns="95079" tIns="47540" rIns="95079" bIns="47540" rtlCol="0" anchor="b"/>
          <a:lstStyle>
            <a:lvl1pPr algn="l">
              <a:defRPr sz="1200"/>
            </a:lvl1pPr>
          </a:lstStyle>
          <a:p>
            <a:r>
              <a:rPr lang="en-US" sz="1000" dirty="0" smtClean="0"/>
              <a:t>© 2009 Ted Pattison Group, Inc – All Rights Reserved</a:t>
            </a:r>
            <a:endParaRPr lang="en-US" sz="1000" dirty="0"/>
          </a:p>
        </p:txBody>
      </p:sp>
      <p:sp>
        <p:nvSpPr>
          <p:cNvPr id="5" name="Slide Number Placeholder 4"/>
          <p:cNvSpPr>
            <a:spLocks noGrp="1"/>
          </p:cNvSpPr>
          <p:nvPr>
            <p:ph type="sldNum" sz="quarter" idx="3"/>
          </p:nvPr>
        </p:nvSpPr>
        <p:spPr>
          <a:xfrm>
            <a:off x="4143064" y="9120156"/>
            <a:ext cx="3170475" cy="479403"/>
          </a:xfrm>
          <a:prstGeom prst="rect">
            <a:avLst/>
          </a:prstGeom>
        </p:spPr>
        <p:txBody>
          <a:bodyPr vert="horz" lIns="95079" tIns="47540" rIns="95079" bIns="47540" rtlCol="0" anchor="b"/>
          <a:lstStyle>
            <a:lvl1pPr algn="r">
              <a:defRPr sz="1200"/>
            </a:lvl1pPr>
          </a:lstStyle>
          <a:p>
            <a:r>
              <a:rPr lang="en-US" sz="1000" dirty="0" smtClean="0"/>
              <a:t>1-</a:t>
            </a:r>
            <a:fld id="{739B8FAB-2B76-48ED-AFF7-88F336393F09}" type="slidenum">
              <a:rPr lang="en-US" sz="1000" smtClean="0"/>
              <a:pPr/>
              <a:t>‹#›</a:t>
            </a:fld>
            <a:endParaRPr lang="en-US" sz="1000"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3" tIns="48327" rIns="96653" bIns="48327" rtlCol="0"/>
          <a:lstStyle>
            <a:lvl1pPr algn="l">
              <a:defRPr sz="1200"/>
            </a:lvl1pPr>
          </a:lstStyle>
          <a:p>
            <a:r>
              <a:rPr lang="en-US" smtClean="0"/>
              <a:t>01 - ECM Lifecycle</a:t>
            </a:r>
            <a:endParaRPr lang="en-US"/>
          </a:p>
        </p:txBody>
      </p:sp>
      <p:sp>
        <p:nvSpPr>
          <p:cNvPr id="3" name="Date Placeholder 2"/>
          <p:cNvSpPr>
            <a:spLocks noGrp="1"/>
          </p:cNvSpPr>
          <p:nvPr>
            <p:ph type="dt" idx="1"/>
          </p:nvPr>
        </p:nvSpPr>
        <p:spPr>
          <a:xfrm>
            <a:off x="4143588" y="1"/>
            <a:ext cx="3169920" cy="480060"/>
          </a:xfrm>
          <a:prstGeom prst="rect">
            <a:avLst/>
          </a:prstGeom>
        </p:spPr>
        <p:txBody>
          <a:bodyPr vert="horz" lIns="96653" tIns="48327" rIns="96653" bIns="48327" rtlCol="0"/>
          <a:lstStyle>
            <a:lvl1pPr algn="r">
              <a:defRPr sz="1200"/>
            </a:lvl1pPr>
          </a:lstStyle>
          <a:p>
            <a:r>
              <a:rPr lang="en-US" smtClean="0"/>
              <a:t>v1.5</a:t>
            </a:r>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r>
              <a:rPr lang="en-US" smtClean="0"/>
              <a:t>© 2009 Ted Pattison Group, Inc – All Rights Reserved</a:t>
            </a:r>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53" tIns="48327" rIns="96653" bIns="48327" rtlCol="0" anchor="b"/>
          <a:lstStyle>
            <a:lvl1pPr algn="r">
              <a:defRPr sz="1200"/>
            </a:lvl1pPr>
          </a:lstStyle>
          <a:p>
            <a:fld id="{E21A7101-1032-46D4-AAE8-A488BEEDCD4B}"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1A7101-1032-46D4-AAE8-A488BEEDCD4B}" type="slidenum">
              <a:rPr lang="en-US" smtClean="0"/>
              <a:pPr/>
              <a:t>1</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a:xfrm>
            <a:off x="0" y="9119474"/>
            <a:ext cx="3657600" cy="480060"/>
          </a:xfrm>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sequence describes what happens when editing a Word 2007 document in a document library with major versioning enabled.</a:t>
            </a:r>
          </a:p>
          <a:p>
            <a:endParaRPr lang="en-US" baseline="0" dirty="0" smtClean="0"/>
          </a:p>
          <a:p>
            <a:r>
              <a:rPr lang="en-US" baseline="0" dirty="0" smtClean="0"/>
              <a:t>It is important to understand that repeatedly saving a file does not create additional major versions of the file.  Only the first save after editing creates a new version.  Subsequent edits during the same session cause SharePoint to update the current version.</a:t>
            </a:r>
          </a:p>
          <a:p>
            <a:endParaRPr lang="en-US" baseline="0" dirty="0" smtClean="0"/>
          </a:p>
          <a:p>
            <a:r>
              <a:rPr lang="en-US" baseline="0" dirty="0" smtClean="0"/>
              <a:t>This carries implications for users who may rely on the ability to revert to a prior version after saving the file and then performing a long series of edits.  It also invalidates the argument that users should not turn on auto-save for fear of creating too many versions in the content database.</a:t>
            </a:r>
            <a:endParaRPr lang="en-US" dirty="0"/>
          </a:p>
        </p:txBody>
      </p:sp>
      <p:sp>
        <p:nvSpPr>
          <p:cNvPr id="4" name="Slide Number Placeholder 3"/>
          <p:cNvSpPr>
            <a:spLocks noGrp="1"/>
          </p:cNvSpPr>
          <p:nvPr>
            <p:ph type="sldNum" sz="quarter" idx="10"/>
          </p:nvPr>
        </p:nvSpPr>
        <p:spPr/>
        <p:txBody>
          <a:bodyPr/>
          <a:lstStyle/>
          <a:p>
            <a:fld id="{FAF57A09-C472-4C11-8717-111CA4D41D4E}" type="slidenum">
              <a:rPr lang="en-US" smtClean="0"/>
              <a:pPr/>
              <a:t>22</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The goal of this demo is</a:t>
            </a:r>
            <a:r>
              <a:rPr lang="en-US" baseline="0" dirty="0" smtClean="0"/>
              <a:t> to illustrate the preceding discussion using the SharePoint UI.</a:t>
            </a:r>
          </a:p>
          <a:p>
            <a:pPr>
              <a:buFontTx/>
              <a:buNone/>
            </a:pPr>
            <a:endParaRPr lang="en-US" baseline="0" dirty="0" smtClean="0"/>
          </a:p>
          <a:p>
            <a:pPr>
              <a:buFontTx/>
              <a:buNone/>
            </a:pPr>
            <a:r>
              <a:rPr lang="en-US" baseline="0" dirty="0" smtClean="0"/>
              <a:t>Lists:</a:t>
            </a:r>
          </a:p>
          <a:p>
            <a:pPr marL="241633" indent="-241633">
              <a:buFontTx/>
              <a:buAutoNum type="arabicParenR"/>
            </a:pPr>
            <a:r>
              <a:rPr lang="en-US" baseline="0" dirty="0" smtClean="0"/>
              <a:t>Create a custom list and show that minor versioning is disabled.</a:t>
            </a:r>
          </a:p>
          <a:p>
            <a:pPr marL="241633" indent="-241633">
              <a:buFontTx/>
              <a:buAutoNum type="arabicParenR"/>
            </a:pPr>
            <a:r>
              <a:rPr lang="en-US" baseline="0" dirty="0" smtClean="0"/>
              <a:t>Enable versioning and then create a new list item to show the version (modify the view to include version).</a:t>
            </a:r>
          </a:p>
          <a:p>
            <a:pPr marL="241633" indent="-241633">
              <a:buFontTx/>
              <a:buAutoNum type="arabicParenR"/>
            </a:pPr>
            <a:r>
              <a:rPr lang="en-US" baseline="0" dirty="0" smtClean="0"/>
              <a:t>From list settings, turn on approval requirement.  This adds the approval status column showing “approved”.</a:t>
            </a:r>
          </a:p>
          <a:p>
            <a:pPr marL="241633" indent="-241633">
              <a:buFontTx/>
              <a:buAutoNum type="arabicParenR"/>
            </a:pPr>
            <a:r>
              <a:rPr lang="en-US" baseline="0" dirty="0" smtClean="0"/>
              <a:t>Modify the item and show that the status changes to “pending”, but the version still increments.</a:t>
            </a:r>
          </a:p>
          <a:p>
            <a:pPr marL="241633" indent="-241633"/>
            <a:endParaRPr lang="en-US" baseline="0" dirty="0" smtClean="0"/>
          </a:p>
          <a:p>
            <a:pPr marL="241633" indent="-241633"/>
            <a:r>
              <a:rPr lang="en-US" baseline="0" dirty="0" smtClean="0"/>
              <a:t>Document Libraries:</a:t>
            </a:r>
          </a:p>
          <a:p>
            <a:pPr marL="241633" indent="-241633">
              <a:buFontTx/>
              <a:buAutoNum type="arabicParenR"/>
            </a:pPr>
            <a:r>
              <a:rPr lang="en-US" baseline="0" dirty="0" smtClean="0"/>
              <a:t>Create a document library and turn on major/minor versioning.</a:t>
            </a:r>
          </a:p>
          <a:p>
            <a:pPr marL="241633" indent="-241633">
              <a:buFontTx/>
              <a:buAutoNum type="arabicParenR"/>
            </a:pPr>
            <a:r>
              <a:rPr lang="en-US" baseline="0" dirty="0" smtClean="0"/>
              <a:t>Create a document and save it but keep it open in Word.  Refresh the browser to show the version.</a:t>
            </a:r>
          </a:p>
          <a:p>
            <a:pPr marL="241633" indent="-241633">
              <a:buFontTx/>
              <a:buAutoNum type="arabicParenR"/>
            </a:pPr>
            <a:r>
              <a:rPr lang="en-US" baseline="0" dirty="0" smtClean="0"/>
              <a:t>Edit the document and save it again.  Refresh the browser to show the version changed.</a:t>
            </a:r>
          </a:p>
          <a:p>
            <a:pPr marL="241633" indent="-241633">
              <a:buFontTx/>
              <a:buAutoNum type="arabicParenR"/>
            </a:pPr>
            <a:r>
              <a:rPr lang="en-US" baseline="0" dirty="0" smtClean="0"/>
              <a:t>Edit and save a third time and refresh.  Note that the version does not change.</a:t>
            </a:r>
          </a:p>
          <a:p>
            <a:pPr marL="241633" indent="-241633">
              <a:buFontTx/>
              <a:buAutoNum type="arabicParenR"/>
            </a:pPr>
            <a:r>
              <a:rPr lang="en-US" baseline="0" dirty="0" smtClean="0"/>
              <a:t>Close and reopen the document, edit and save.  Refresh the browser to see a new version.</a:t>
            </a:r>
          </a:p>
          <a:p>
            <a:pPr marL="241633" indent="-241633">
              <a:buFontTx/>
              <a:buAutoNum type="arabicParenR"/>
            </a:pPr>
            <a:r>
              <a:rPr lang="en-US" baseline="0" dirty="0" smtClean="0"/>
              <a:t>Edit and save again and refresh.  Note that version number does not change.</a:t>
            </a:r>
            <a:endParaRPr lang="en-US" dirty="0"/>
          </a:p>
        </p:txBody>
      </p:sp>
      <p:sp>
        <p:nvSpPr>
          <p:cNvPr id="4" name="Slide Number Placeholder 3"/>
          <p:cNvSpPr>
            <a:spLocks noGrp="1"/>
          </p:cNvSpPr>
          <p:nvPr>
            <p:ph type="sldNum" sz="quarter" idx="10"/>
          </p:nvPr>
        </p:nvSpPr>
        <p:spPr/>
        <p:txBody>
          <a:bodyPr/>
          <a:lstStyle/>
          <a:p>
            <a:fld id="{FAF57A09-C472-4C11-8717-111CA4D41D4E}" type="slidenum">
              <a:rPr lang="en-US" smtClean="0"/>
              <a:pPr/>
              <a:t>23</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a:t>
            </a:r>
            <a:r>
              <a:rPr lang="en-US" baseline="0" dirty="0" smtClean="0"/>
              <a:t> purpose of this slide is to introduce scenarios where it becomes necessary to programmatically delete versions from a list.  This will be a reusable routine that takes an </a:t>
            </a:r>
            <a:r>
              <a:rPr lang="en-US" baseline="0" dirty="0" err="1" smtClean="0"/>
              <a:t>SPListItem</a:t>
            </a:r>
            <a:r>
              <a:rPr lang="en-US" baseline="0" dirty="0" smtClean="0"/>
              <a:t> instance and then deletes as many versions as needed to ensure that no more than X versions exist.  For list items, no archiving support.  For document libraries, there could be an option to archive the versions in a network file share.</a:t>
            </a:r>
          </a:p>
          <a:p>
            <a:endParaRPr lang="en-US" baseline="0" dirty="0" smtClean="0"/>
          </a:p>
          <a:p>
            <a:r>
              <a:rPr lang="en-US" baseline="0" dirty="0" smtClean="0"/>
              <a:t>Another set of routines can be created that find list items or documents that match a given versioning profile.  For example, we might want to see more than what the standard version history provides.  We might need to find the average number of versions for all documents in a library.  Thus, the report should show a list of document libraries and the average number of versions for that library, etc.</a:t>
            </a:r>
          </a:p>
          <a:p>
            <a:endParaRPr lang="en-US" baseline="0" dirty="0" smtClean="0"/>
          </a:p>
          <a:p>
            <a:r>
              <a:rPr lang="en-US" baseline="0" dirty="0" smtClean="0"/>
              <a:t>Then, we might want to get a list of all documents with a greater-than-average version count.  Having that list, we might then want to archive older versions (to a network file share) and remove them from the document library.  Finally, we might want to reset the versioning limits on the document library to match the average or a percentage above average.</a:t>
            </a:r>
          </a:p>
          <a:p>
            <a:endParaRPr lang="en-US" baseline="0" dirty="0" smtClean="0"/>
          </a:p>
          <a:p>
            <a:r>
              <a:rPr lang="en-US" baseline="0" dirty="0" smtClean="0"/>
              <a:t>Finally, we wrap these routines in a set of web parts that can be displayed on a site.  The Document Versions web part includes verbs for displaying different types of documents in the current site, using predefined versioning patterns as specified above.  The user sets properties to select the relevant patterns.  So to display documents in the site with more than 10 versions, the user sets 10 as the target versioning limit.  To display documents with greater-than-average versions, the user selects the “&gt; average” option.</a:t>
            </a:r>
            <a:endParaRPr lang="en-US" dirty="0"/>
          </a:p>
        </p:txBody>
      </p:sp>
      <p:sp>
        <p:nvSpPr>
          <p:cNvPr id="4" name="Slide Number Placeholder 3"/>
          <p:cNvSpPr>
            <a:spLocks noGrp="1"/>
          </p:cNvSpPr>
          <p:nvPr>
            <p:ph type="sldNum" sz="quarter" idx="10"/>
          </p:nvPr>
        </p:nvSpPr>
        <p:spPr/>
        <p:txBody>
          <a:bodyPr/>
          <a:lstStyle/>
          <a:p>
            <a:fld id="{FAF57A09-C472-4C11-8717-111CA4D41D4E}" type="slidenum">
              <a:rPr lang="en-US" smtClean="0"/>
              <a:pPr/>
              <a:t>24</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 How do</a:t>
            </a:r>
            <a:r>
              <a:rPr lang="en-US" baseline="0" dirty="0" smtClean="0"/>
              <a:t> versioning and </a:t>
            </a:r>
            <a:r>
              <a:rPr lang="en-US" baseline="0" dirty="0" err="1" smtClean="0"/>
              <a:t>checkin</a:t>
            </a:r>
            <a:r>
              <a:rPr lang="en-US" baseline="0" dirty="0" smtClean="0"/>
              <a:t>/checkout interact?  When is a new version created?  What is the difference between how </a:t>
            </a:r>
            <a:r>
              <a:rPr lang="en-US" baseline="0" dirty="0" err="1" smtClean="0"/>
              <a:t>checkin</a:t>
            </a:r>
            <a:r>
              <a:rPr lang="en-US" baseline="0" dirty="0" smtClean="0"/>
              <a:t>/checkout works with versioning enabled or disabled?  - with minor versions enabled or disabled?</a:t>
            </a:r>
          </a:p>
          <a:p>
            <a:endParaRPr lang="en-US" baseline="0" dirty="0" smtClean="0"/>
          </a:p>
          <a:p>
            <a:r>
              <a:rPr lang="en-US" baseline="0" dirty="0" smtClean="0"/>
              <a:t>Q: How secure is the checkout process?  What happens to the document when it is checked out?  What happens in the content database?  What can happen between checkout and </a:t>
            </a:r>
            <a:r>
              <a:rPr lang="en-US" baseline="0" dirty="0" err="1" smtClean="0"/>
              <a:t>checkin</a:t>
            </a:r>
            <a:r>
              <a:rPr lang="en-US" baseline="0" dirty="0" smtClean="0"/>
              <a:t>?  Who can override the checkout process?  What can be done when checkout is overridden?  What happens to the document when undoing a checkout?</a:t>
            </a:r>
          </a:p>
          <a:p>
            <a:endParaRPr lang="en-US" baseline="0" dirty="0" smtClean="0"/>
          </a:p>
          <a:p>
            <a:r>
              <a:rPr lang="en-US" baseline="0" dirty="0" smtClean="0"/>
              <a:t>Q: When should you setup a document library to force checkout?  What are the consequences of forcing checkout?  What if you want to force checkout for users who have permission to turn off the “require check out” flag in the document library?</a:t>
            </a:r>
            <a:endParaRPr lang="en-US" dirty="0"/>
          </a:p>
        </p:txBody>
      </p:sp>
      <p:sp>
        <p:nvSpPr>
          <p:cNvPr id="4" name="Slide Number Placeholder 3"/>
          <p:cNvSpPr>
            <a:spLocks noGrp="1"/>
          </p:cNvSpPr>
          <p:nvPr>
            <p:ph type="sldNum" sz="quarter" idx="10"/>
          </p:nvPr>
        </p:nvSpPr>
        <p:spPr/>
        <p:txBody>
          <a:bodyPr/>
          <a:lstStyle/>
          <a:p>
            <a:fld id="{FAF57A09-C472-4C11-8717-111CA4D41D4E}" type="slidenum">
              <a:rPr lang="en-US" smtClean="0"/>
              <a:pPr/>
              <a:t>25</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illustrates what</a:t>
            </a:r>
            <a:r>
              <a:rPr lang="en-US" baseline="0" dirty="0" smtClean="0"/>
              <a:t> happens when the user interface is used to check out a document with major/minor versioning enabled.  After the initial save, the document is assigned a minor version.  Then, if the document is closed and then checked out on the server, immediately a new version (0.2) is created on the server.  Discarding the checkout at that point reverts back to version 0.1.  Checking in the document (whether changes were made or not), the user is presented with a choice of whether to update the current version, create a new minor version (0.2) or publishing a new major version (1.0).</a:t>
            </a:r>
            <a:endParaRPr lang="en-US" dirty="0"/>
          </a:p>
        </p:txBody>
      </p:sp>
      <p:sp>
        <p:nvSpPr>
          <p:cNvPr id="4" name="Slide Number Placeholder 3"/>
          <p:cNvSpPr>
            <a:spLocks noGrp="1"/>
          </p:cNvSpPr>
          <p:nvPr>
            <p:ph type="sldNum" sz="quarter" idx="10"/>
          </p:nvPr>
        </p:nvSpPr>
        <p:spPr/>
        <p:txBody>
          <a:bodyPr/>
          <a:lstStyle/>
          <a:p>
            <a:fld id="{FAF57A09-C472-4C11-8717-111CA4D41D4E}" type="slidenum">
              <a:rPr lang="en-US" smtClean="0"/>
              <a:pPr/>
              <a:t>26</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F57A09-C472-4C11-8717-111CA4D41D4E}" type="slidenum">
              <a:rPr lang="en-US" smtClean="0"/>
              <a:pPr/>
              <a:t>27</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Document Management Core Services</a:t>
            </a:r>
          </a:p>
          <a:p>
            <a:endParaRPr lang="en-US" smtClean="0"/>
          </a:p>
          <a:p>
            <a:r>
              <a:rPr lang="en-US" smtClean="0"/>
              <a:t>Document Management solutions rely on the availability of a core set of services built around defining and managing metadata.</a:t>
            </a:r>
            <a:endParaRPr lang="en-US"/>
          </a:p>
        </p:txBody>
      </p:sp>
      <p:sp>
        <p:nvSpPr>
          <p:cNvPr id="4" name="Slide Number Placeholder 3"/>
          <p:cNvSpPr>
            <a:spLocks noGrp="1"/>
          </p:cNvSpPr>
          <p:nvPr>
            <p:ph type="sldNum" sz="quarter" idx="10"/>
          </p:nvPr>
        </p:nvSpPr>
        <p:spPr/>
        <p:txBody>
          <a:bodyPr/>
          <a:lstStyle/>
          <a:p>
            <a:fld id="{403B98B7-1731-48D6-A83A-B7EAABF145F9}" type="slidenum">
              <a:rPr lang="en-US" smtClean="0"/>
              <a:pPr/>
              <a:t>6</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here is to map the core requirement</a:t>
            </a:r>
            <a:r>
              <a:rPr lang="en-US" baseline="0" dirty="0" smtClean="0"/>
              <a:t> to the available tools for implementing solutions that meet those requirements.  For example, SharePoint provides a way to define metadata through configuration of site columns in content types and document libraries.  Event receivers are available for enhancing the tracking capabilities (writing tracking data to an external database) and are also used to apply rules (interpreting policy attached to a content type, for example).</a:t>
            </a:r>
            <a:endParaRPr lang="en-US" dirty="0"/>
          </a:p>
        </p:txBody>
      </p:sp>
      <p:sp>
        <p:nvSpPr>
          <p:cNvPr id="4" name="Header Placeholder 3"/>
          <p:cNvSpPr>
            <a:spLocks noGrp="1"/>
          </p:cNvSpPr>
          <p:nvPr>
            <p:ph type="hdr" sz="quarter" idx="10"/>
          </p:nvPr>
        </p:nvSpPr>
        <p:spPr/>
        <p:txBody>
          <a:bodyPr/>
          <a:lstStyle/>
          <a:p>
            <a:r>
              <a:rPr lang="en-US" smtClean="0"/>
              <a:t>01 - ECM Lifecycle</a:t>
            </a:r>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Slide Number Placeholder 6"/>
          <p:cNvSpPr>
            <a:spLocks noGrp="1"/>
          </p:cNvSpPr>
          <p:nvPr>
            <p:ph type="sldNum" sz="quarter" idx="13"/>
          </p:nvPr>
        </p:nvSpPr>
        <p:spPr/>
        <p:txBody>
          <a:bodyPr/>
          <a:lstStyle/>
          <a:p>
            <a:fld id="{E21A7101-1032-46D4-AAE8-A488BEEDCD4B}"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want to establish a common framework</a:t>
            </a:r>
            <a:r>
              <a:rPr lang="en-US" baseline="0" dirty="0" smtClean="0"/>
              <a:t> for understanding a given set of ECM requirements.  Talk about what happens at each phase of the content lifecycle to introduce the next few slides that discuss the unique requirements that may influence each phase.</a:t>
            </a:r>
            <a:endParaRPr lang="en-US" dirty="0"/>
          </a:p>
        </p:txBody>
      </p:sp>
      <p:sp>
        <p:nvSpPr>
          <p:cNvPr id="4" name="Header Placeholder 3"/>
          <p:cNvSpPr>
            <a:spLocks noGrp="1"/>
          </p:cNvSpPr>
          <p:nvPr>
            <p:ph type="hdr" sz="quarter" idx="10"/>
          </p:nvPr>
        </p:nvSpPr>
        <p:spPr/>
        <p:txBody>
          <a:bodyPr/>
          <a:lstStyle/>
          <a:p>
            <a:r>
              <a:rPr lang="en-US" smtClean="0"/>
              <a:t>01 - ECM Lifecycle</a:t>
            </a:r>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Slide Number Placeholder 6"/>
          <p:cNvSpPr>
            <a:spLocks noGrp="1"/>
          </p:cNvSpPr>
          <p:nvPr>
            <p:ph type="sldNum" sz="quarter" idx="13"/>
          </p:nvPr>
        </p:nvSpPr>
        <p:spPr/>
        <p:txBody>
          <a:bodyPr/>
          <a:lstStyle/>
          <a:p>
            <a:fld id="{E21A7101-1032-46D4-AAE8-A488BEEDCD4B}"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 encapsulation is </a:t>
            </a:r>
            <a:r>
              <a:rPr lang="en-US" dirty="0" err="1" smtClean="0"/>
              <a:t>notccd</a:t>
            </a:r>
            <a:endParaRPr lang="en-US" dirty="0"/>
          </a:p>
        </p:txBody>
      </p:sp>
      <p:sp>
        <p:nvSpPr>
          <p:cNvPr id="4" name="Header Placeholder 3"/>
          <p:cNvSpPr>
            <a:spLocks noGrp="1"/>
          </p:cNvSpPr>
          <p:nvPr>
            <p:ph type="hdr" sz="quarter" idx="10"/>
          </p:nvPr>
        </p:nvSpPr>
        <p:spPr/>
        <p:txBody>
          <a:bodyPr/>
          <a:lstStyle/>
          <a:p>
            <a:r>
              <a:rPr lang="en-US" smtClean="0"/>
              <a:t>01 - ECM Lifecycle</a:t>
            </a:r>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Slide Number Placeholder 6"/>
          <p:cNvSpPr>
            <a:spLocks noGrp="1"/>
          </p:cNvSpPr>
          <p:nvPr>
            <p:ph type="sldNum" sz="quarter" idx="13"/>
          </p:nvPr>
        </p:nvSpPr>
        <p:spPr/>
        <p:txBody>
          <a:bodyPr/>
          <a:lstStyle/>
          <a:p>
            <a:fld id="{E21A7101-1032-46D4-AAE8-A488BEEDCD4B}"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Roles play an increasingly important role when designing ECM</a:t>
            </a:r>
            <a:r>
              <a:rPr lang="en-US" baseline="0" dirty="0" smtClean="0"/>
              <a:t> solutions because of the interplay between each role and each stage of the content lifecycle.  Part of the effort to design an effective ECM solution is to accurately capture the relationships between roles and activities within the context of each phase.  Failure to do so risks losing contextual information that can greatly simplify the implementation of processes that depend on such information.</a:t>
            </a:r>
            <a:endParaRPr lang="en-US" dirty="0"/>
          </a:p>
        </p:txBody>
      </p:sp>
      <p:sp>
        <p:nvSpPr>
          <p:cNvPr id="4" name="Slide Number Placeholder 3"/>
          <p:cNvSpPr>
            <a:spLocks noGrp="1"/>
          </p:cNvSpPr>
          <p:nvPr>
            <p:ph type="sldNum" sz="quarter" idx="10"/>
          </p:nvPr>
        </p:nvSpPr>
        <p:spPr/>
        <p:txBody>
          <a:bodyPr/>
          <a:lstStyle/>
          <a:p>
            <a:fld id="{E21A7101-1032-46D4-AAE8-A488BEEDCD4B}" type="slidenum">
              <a:rPr lang="en-US" smtClean="0"/>
              <a:pPr/>
              <a:t>14</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03B98B7-1731-48D6-A83A-B7EAABF145F9}" type="slidenum">
              <a:rPr lang="en-US" smtClean="0"/>
              <a:pPr/>
              <a:t>15</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F57A09-C472-4C11-8717-111CA4D41D4E}" type="slidenum">
              <a:rPr lang="en-US" smtClean="0"/>
              <a:pPr/>
              <a:t>19</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Version Limits</a:t>
            </a:r>
            <a:r>
              <a:rPr lang="en-US" baseline="0" dirty="0" smtClean="0"/>
              <a:t> for List:</a:t>
            </a:r>
          </a:p>
          <a:p>
            <a:endParaRPr lang="en-US" baseline="0" dirty="0" smtClean="0"/>
          </a:p>
          <a:p>
            <a:r>
              <a:rPr lang="en-US" baseline="0" dirty="0" smtClean="0"/>
              <a:t>- If you set a limit that is lower than the number of versions that already exist for an item, the versioning behavior is non-intuitive.  The first modification simply updates the current version.  The next modification creates a new version and permanently deletes the oldest version.  Although the limit is set to say, 3, if there were already 5 versions in existence when the limit was set, SharePoint will keep 5 versions.</a:t>
            </a:r>
            <a:endParaRPr lang="en-US" dirty="0" smtClean="0"/>
          </a:p>
        </p:txBody>
      </p:sp>
      <p:sp>
        <p:nvSpPr>
          <p:cNvPr id="4" name="Slide Number Placeholder 3"/>
          <p:cNvSpPr>
            <a:spLocks noGrp="1"/>
          </p:cNvSpPr>
          <p:nvPr>
            <p:ph type="sldNum" sz="quarter" idx="10"/>
          </p:nvPr>
        </p:nvSpPr>
        <p:spPr/>
        <p:txBody>
          <a:bodyPr/>
          <a:lstStyle/>
          <a:p>
            <a:fld id="{FAF57A09-C472-4C11-8717-111CA4D41D4E}" type="slidenum">
              <a:rPr lang="en-US" smtClean="0"/>
              <a:pPr/>
              <a:t>21</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ECM Lifecycle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23" descr="main_PP_body"/>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304800" y="2644775"/>
            <a:ext cx="8534400" cy="1470025"/>
          </a:xfrm>
        </p:spPr>
        <p:txBody>
          <a:bodyPr anchor="b"/>
          <a:lstStyle>
            <a:lvl1pPr algn="ctr">
              <a:defRPr sz="4000"/>
            </a:lvl1pPr>
          </a:lstStyle>
          <a:p>
            <a:r>
              <a:rPr lang="en-US" smtClean="0"/>
              <a:t>Click to edit Master title style</a:t>
            </a:r>
            <a:endParaRPr lang="en-US" dirty="0"/>
          </a:p>
        </p:txBody>
      </p:sp>
      <p:sp>
        <p:nvSpPr>
          <p:cNvPr id="6" name="Subtitle 2"/>
          <p:cNvSpPr>
            <a:spLocks noGrp="1"/>
          </p:cNvSpPr>
          <p:nvPr>
            <p:ph type="subTitle" idx="1"/>
          </p:nvPr>
        </p:nvSpPr>
        <p:spPr>
          <a:xfrm>
            <a:off x="304800" y="4114800"/>
            <a:ext cx="8534400" cy="11430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buClrTx/>
              <a:defRPr/>
            </a:lvl1pPr>
            <a:lvl2pPr>
              <a:spcBef>
                <a:spcPts val="300"/>
              </a:spcBef>
              <a:spcAft>
                <a:spcPts val="300"/>
              </a:spcAft>
              <a:buClrTx/>
              <a:defRPr/>
            </a:lvl2pPr>
            <a:lvl3pPr marL="684213" indent="3175">
              <a:spcBef>
                <a:spcPts val="0"/>
              </a:spcBef>
              <a:buClrTx/>
              <a:defRPr/>
            </a:lvl3pPr>
            <a:lvl4pPr marL="914400" indent="228600">
              <a:buClrTx/>
              <a:buFont typeface="Wingdings" pitchFamily="2" charset="2"/>
              <a:buChar char="q"/>
              <a:defRPr sz="1400" baseline="0"/>
            </a:lvl4pPr>
            <a:lvl5pPr marL="1143000" indent="228600">
              <a:buClrTx/>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rtlCol="0">
            <a:normAutofit/>
          </a:bodyPr>
          <a:lstStyle>
            <a:lvl1pPr>
              <a:buClrTx/>
              <a:defRPr/>
            </a:lvl1pPr>
          </a:lstStyle>
          <a:p>
            <a:pPr lvl="0"/>
            <a:r>
              <a:rPr lang="en-US" noProof="0" dirty="0" smtClean="0"/>
              <a:t>Click icon to add table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flip="none" rotWithShape="1">
          <a:gsLst>
            <a:gs pos="0">
              <a:srgbClr val="DDEBCF"/>
            </a:gs>
            <a:gs pos="50000">
              <a:srgbClr val="9CB86E"/>
            </a:gs>
            <a:gs pos="100000">
              <a:srgbClr val="156B13">
                <a:alpha val="80000"/>
              </a:srgbClr>
            </a:gs>
          </a:gsLst>
          <a:lin ang="81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76999"/>
            <a:ext cx="2133600" cy="244475"/>
          </a:xfrm>
          <a:prstGeom prst="rect">
            <a:avLst/>
          </a:prstGeom>
        </p:spPr>
        <p:txBody>
          <a:bodyPr/>
          <a:lstStyle>
            <a:lvl1pPr>
              <a:defRPr sz="1200">
                <a:solidFill>
                  <a:schemeClr val="tx1"/>
                </a:solidFill>
                <a:latin typeface="Arial" pitchFamily="34" charset="0"/>
                <a:cs typeface="Arial" pitchFamily="34" charset="0"/>
              </a:defRPr>
            </a:lvl1pPr>
          </a:lstStyle>
          <a:p>
            <a:fld id="{1D8BD707-D9CF-40AE-B4C6-C98DA3205C09}" type="datetimeFigureOut">
              <a:rPr lang="en-US" smtClean="0"/>
              <a:pPr/>
              <a:t>4/19/2009</a:t>
            </a:fld>
            <a:endParaRPr lang="en-US"/>
          </a:p>
        </p:txBody>
      </p:sp>
      <p:sp>
        <p:nvSpPr>
          <p:cNvPr id="4" name="Footer Placeholder 3"/>
          <p:cNvSpPr>
            <a:spLocks noGrp="1"/>
          </p:cNvSpPr>
          <p:nvPr>
            <p:ph type="ftr" sz="quarter" idx="11"/>
          </p:nvPr>
        </p:nvSpPr>
        <p:spPr>
          <a:xfrm>
            <a:off x="2590800" y="6476999"/>
            <a:ext cx="4648200" cy="244475"/>
          </a:xfrm>
          <a:prstGeom prst="rect">
            <a:avLst/>
          </a:prstGeom>
        </p:spPr>
        <p:txBody>
          <a:bodyPr/>
          <a:lstStyle>
            <a:lvl1pPr algn="ctr">
              <a:defRPr sz="1200">
                <a:solidFill>
                  <a:schemeClr val="tx1"/>
                </a:solidFill>
                <a:latin typeface="Arial" pitchFamily="34" charset="0"/>
                <a:cs typeface="Arial" pitchFamily="34" charset="0"/>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24" name="Text Placeholder 23"/>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7" descr="GroovyBar.jpg"/>
          <p:cNvPicPr>
            <a:picLocks noChangeAspect="1"/>
          </p:cNvPicPr>
          <p:nvPr/>
        </p:nvPicPr>
        <p:blipFill>
          <a:blip r:embed="rId9"/>
          <a:srcRect/>
          <a:stretch>
            <a:fillRect/>
          </a:stretch>
        </p:blipFill>
        <p:spPr bwMode="hidden">
          <a:xfrm>
            <a:off x="0" y="6789738"/>
            <a:ext cx="9144000" cy="144462"/>
          </a:xfrm>
          <a:prstGeom prst="rect">
            <a:avLst/>
          </a:prstGeom>
          <a:noFill/>
          <a:ln w="9525">
            <a:noFill/>
            <a:miter lim="800000"/>
            <a:headEnd/>
            <a:tailEnd/>
          </a:ln>
        </p:spPr>
      </p:pic>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Title Placeholder 1"/>
          <p:cNvSpPr>
            <a:spLocks noGrp="1"/>
          </p:cNvSpPr>
          <p:nvPr>
            <p:ph type="title"/>
          </p:nvPr>
        </p:nvSpPr>
        <p:spPr bwMode="white">
          <a:xfrm>
            <a:off x="152400" y="152400"/>
            <a:ext cx="8763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2" name="Text Placeholder 2"/>
          <p:cNvSpPr>
            <a:spLocks noGrp="1"/>
          </p:cNvSpPr>
          <p:nvPr>
            <p:ph type="body" idx="1"/>
          </p:nvPr>
        </p:nvSpPr>
        <p:spPr bwMode="auto">
          <a:xfrm>
            <a:off x="381000" y="1447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3" name="Picture 9" descr="GroovyBar.jpg"/>
          <p:cNvPicPr>
            <a:picLocks noChangeAspect="1"/>
          </p:cNvPicPr>
          <p:nvPr/>
        </p:nvPicPr>
        <p:blipFill>
          <a:blip r:embed="rId10"/>
          <a:srcRect/>
          <a:stretch>
            <a:fillRect/>
          </a:stretch>
        </p:blipFill>
        <p:spPr bwMode="hidden">
          <a:xfrm>
            <a:off x="0" y="990600"/>
            <a:ext cx="141288" cy="5867400"/>
          </a:xfrm>
          <a:prstGeom prst="rect">
            <a:avLst/>
          </a:prstGeom>
          <a:noFill/>
          <a:ln w="9525">
            <a:noFill/>
            <a:miter lim="800000"/>
            <a:headEnd/>
            <a:tailEnd/>
          </a:ln>
        </p:spPr>
      </p:pic>
      <p:pic>
        <p:nvPicPr>
          <p:cNvPr id="1034" name="Picture 10" descr="GroovyBar.jpg"/>
          <p:cNvPicPr>
            <a:picLocks noChangeAspect="1"/>
          </p:cNvPicPr>
          <p:nvPr/>
        </p:nvPicPr>
        <p:blipFill>
          <a:blip r:embed="rId10"/>
          <a:srcRect/>
          <a:stretch>
            <a:fillRect/>
          </a:stretch>
        </p:blipFill>
        <p:spPr bwMode="hidden">
          <a:xfrm>
            <a:off x="9002713" y="990600"/>
            <a:ext cx="141287" cy="5867400"/>
          </a:xfrm>
          <a:prstGeom prst="rect">
            <a:avLst/>
          </a:prstGeom>
          <a:noFill/>
          <a:ln w="9525">
            <a:noFill/>
            <a:miter lim="800000"/>
            <a:headEnd/>
            <a:tailEnd/>
          </a:ln>
        </p:spPr>
      </p:pic>
      <p:pic>
        <p:nvPicPr>
          <p:cNvPr id="1035" name="Picture 11" descr="GroovyBar.jpg"/>
          <p:cNvPicPr>
            <a:picLocks noChangeAspect="1"/>
          </p:cNvPicPr>
          <p:nvPr/>
        </p:nvPicPr>
        <p:blipFill>
          <a:blip r:embed="rId9"/>
          <a:srcRect/>
          <a:stretch>
            <a:fillRect/>
          </a:stretch>
        </p:blipFill>
        <p:spPr bwMode="hidden">
          <a:xfrm>
            <a:off x="0" y="990600"/>
            <a:ext cx="9144000" cy="144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1" r:id="rId5"/>
    <p:sldLayoutId id="2147483732" r:id="rId6"/>
    <p:sldLayoutId id="2147483733" r:id="rId7"/>
  </p:sldLayoutIdLst>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Lucida Sans" pitchFamily="34" charset="0"/>
        </a:defRPr>
      </a:lvl2pPr>
      <a:lvl3pPr algn="l" rtl="0" eaLnBrk="1" fontAlgn="base" hangingPunct="1">
        <a:spcBef>
          <a:spcPct val="0"/>
        </a:spcBef>
        <a:spcAft>
          <a:spcPct val="0"/>
        </a:spcAft>
        <a:defRPr sz="3200">
          <a:solidFill>
            <a:schemeClr val="bg1"/>
          </a:solidFill>
          <a:latin typeface="Lucida Sans" pitchFamily="34" charset="0"/>
        </a:defRPr>
      </a:lvl3pPr>
      <a:lvl4pPr algn="l" rtl="0" eaLnBrk="1" fontAlgn="base" hangingPunct="1">
        <a:spcBef>
          <a:spcPct val="0"/>
        </a:spcBef>
        <a:spcAft>
          <a:spcPct val="0"/>
        </a:spcAft>
        <a:defRPr sz="3200">
          <a:solidFill>
            <a:schemeClr val="bg1"/>
          </a:solidFill>
          <a:latin typeface="Lucida Sans" pitchFamily="34" charset="0"/>
        </a:defRPr>
      </a:lvl4pPr>
      <a:lvl5pPr algn="l" rtl="0" eaLnBrk="1" fontAlgn="base" hangingPunct="1">
        <a:spcBef>
          <a:spcPct val="0"/>
        </a:spcBef>
        <a:spcAft>
          <a:spcPct val="0"/>
        </a:spcAft>
        <a:defRPr sz="3200">
          <a:solidFill>
            <a:schemeClr val="bg1"/>
          </a:solidFill>
          <a:latin typeface="Lucida Sans" pitchFamily="34" charset="0"/>
        </a:defRPr>
      </a:lvl5pPr>
      <a:lvl6pPr marL="457200" algn="l" rtl="0" eaLnBrk="1" fontAlgn="base" hangingPunct="1">
        <a:spcBef>
          <a:spcPct val="0"/>
        </a:spcBef>
        <a:spcAft>
          <a:spcPct val="0"/>
        </a:spcAft>
        <a:defRPr sz="3200">
          <a:solidFill>
            <a:schemeClr val="bg1"/>
          </a:solidFill>
          <a:latin typeface="Lucida Sans" pitchFamily="34" charset="0"/>
        </a:defRPr>
      </a:lvl6pPr>
      <a:lvl7pPr marL="914400" algn="l" rtl="0" eaLnBrk="1" fontAlgn="base" hangingPunct="1">
        <a:spcBef>
          <a:spcPct val="0"/>
        </a:spcBef>
        <a:spcAft>
          <a:spcPct val="0"/>
        </a:spcAft>
        <a:defRPr sz="3200">
          <a:solidFill>
            <a:schemeClr val="bg1"/>
          </a:solidFill>
          <a:latin typeface="Lucida Sans" pitchFamily="34" charset="0"/>
        </a:defRPr>
      </a:lvl7pPr>
      <a:lvl8pPr marL="1371600" algn="l" rtl="0" eaLnBrk="1" fontAlgn="base" hangingPunct="1">
        <a:spcBef>
          <a:spcPct val="0"/>
        </a:spcBef>
        <a:spcAft>
          <a:spcPct val="0"/>
        </a:spcAft>
        <a:defRPr sz="3200">
          <a:solidFill>
            <a:schemeClr val="bg1"/>
          </a:solidFill>
          <a:latin typeface="Lucida Sans" pitchFamily="34" charset="0"/>
        </a:defRPr>
      </a:lvl8pPr>
      <a:lvl9pPr marL="1828800" algn="l" rtl="0" eaLnBrk="1" fontAlgn="base" hangingPunct="1">
        <a:spcBef>
          <a:spcPct val="0"/>
        </a:spcBef>
        <a:spcAft>
          <a:spcPct val="0"/>
        </a:spcAft>
        <a:defRPr sz="3200">
          <a:solidFill>
            <a:schemeClr val="bg1"/>
          </a:solidFill>
          <a:latin typeface="Lucida Sans" pitchFamily="34" charset="0"/>
        </a:defRPr>
      </a:lvl9pPr>
    </p:titleStyle>
    <p:bodyStyle>
      <a:lvl1pPr marL="347663" indent="-347663" algn="l" rtl="0" eaLnBrk="1" fontAlgn="base" hangingPunct="1">
        <a:spcBef>
          <a:spcPct val="20000"/>
        </a:spcBef>
        <a:spcAft>
          <a:spcPct val="0"/>
        </a:spcAft>
        <a:buClrTx/>
        <a:buSzPct val="85000"/>
        <a:buFont typeface="Wingdings" pitchFamily="2" charset="2"/>
        <a:buChar char="Ø"/>
        <a:defRPr sz="2400" kern="1200">
          <a:solidFill>
            <a:schemeClr val="tx1"/>
          </a:solidFill>
          <a:latin typeface="Arial" pitchFamily="34" charset="0"/>
          <a:ea typeface="+mn-ea"/>
          <a:cs typeface="Arial" pitchFamily="34" charset="0"/>
        </a:defRPr>
      </a:lvl1pPr>
      <a:lvl2pPr marL="682625" indent="-334963" algn="l" rtl="0" eaLnBrk="1" fontAlgn="base" hangingPunct="1">
        <a:spcBef>
          <a:spcPct val="20000"/>
        </a:spcBef>
        <a:spcAft>
          <a:spcPct val="0"/>
        </a:spcAft>
        <a:buClrTx/>
        <a:buSzPct val="75000"/>
        <a:buFont typeface="Wingdings" pitchFamily="2" charset="2"/>
        <a:buChar char="q"/>
        <a:defRPr sz="2000" kern="1200">
          <a:solidFill>
            <a:srgbClr val="002100"/>
          </a:solidFill>
          <a:latin typeface="Arial" pitchFamily="34" charset="0"/>
          <a:ea typeface="+mn-ea"/>
          <a:cs typeface="Arial" pitchFamily="34" charset="0"/>
        </a:defRPr>
      </a:lvl2pPr>
      <a:lvl3pPr marL="731520" indent="3175" algn="l" rtl="0" eaLnBrk="1" fontAlgn="base" hangingPunct="1">
        <a:spcBef>
          <a:spcPct val="20000"/>
        </a:spcBef>
        <a:spcAft>
          <a:spcPct val="0"/>
        </a:spcAft>
        <a:buClrTx/>
        <a:buSzPct val="85000"/>
        <a:buFont typeface="Wingdings" pitchFamily="2" charset="2"/>
        <a:buChar char="Ø"/>
        <a:defRPr sz="1600" b="0" kern="1200">
          <a:solidFill>
            <a:schemeClr val="tx1"/>
          </a:solidFill>
          <a:latin typeface="Arial" pitchFamily="34" charset="0"/>
          <a:ea typeface="+mn-ea"/>
          <a:cs typeface="Arial" pitchFamily="34" charset="0"/>
        </a:defRPr>
      </a:lvl3pPr>
      <a:lvl4pPr marL="914400" indent="228600" algn="l" rtl="0" eaLnBrk="1" fontAlgn="base" hangingPunct="1">
        <a:spcBef>
          <a:spcPct val="20000"/>
        </a:spcBef>
        <a:spcAft>
          <a:spcPct val="0"/>
        </a:spcAft>
        <a:buClrTx/>
        <a:buSzPct val="85000"/>
        <a:buFont typeface="Wingdings" pitchFamily="2" charset="2"/>
        <a:buChar char="q"/>
        <a:defRPr sz="1400" b="1" i="1" kern="1200" baseline="0">
          <a:ln>
            <a:noFill/>
          </a:ln>
          <a:solidFill>
            <a:schemeClr val="tx1"/>
          </a:solidFill>
          <a:latin typeface="Arial" pitchFamily="34" charset="0"/>
          <a:ea typeface="+mn-ea"/>
          <a:cs typeface="Arial" pitchFamily="34" charset="0"/>
        </a:defRPr>
      </a:lvl4pPr>
      <a:lvl5pPr marL="1143000" indent="173038" algn="l" rtl="0" eaLnBrk="1" fontAlgn="base" hangingPunct="1">
        <a:spcBef>
          <a:spcPct val="20000"/>
        </a:spcBef>
        <a:spcAft>
          <a:spcPct val="0"/>
        </a:spcAft>
        <a:buClrTx/>
        <a:buSzPct val="100000"/>
        <a:buFont typeface="Wingdings" pitchFamily="2" charset="2"/>
        <a:buChar char="ü"/>
        <a:defRPr sz="1200" b="1" i="0" kern="1200" baseline="0">
          <a:solidFill>
            <a:schemeClr val="tx1"/>
          </a:solidFill>
          <a:latin typeface="Arial" pitchFamily="34" charset="0"/>
          <a:ea typeface="+mn-ea"/>
          <a:cs typeface="Arial" charset="0"/>
        </a:defRPr>
      </a:lvl5pPr>
      <a:lvl6pPr marL="1097280" indent="-228600" algn="l" defTabSz="914400" rtl="0" eaLnBrk="1" latinLnBrk="0" hangingPunct="1">
        <a:spcBef>
          <a:spcPct val="20000"/>
        </a:spcBef>
        <a:buClr>
          <a:schemeClr val="accent3">
            <a:lumMod val="50000"/>
          </a:schemeClr>
        </a:buClr>
        <a:buSzPct val="85000"/>
        <a:buFont typeface="Wingdings" pitchFamily="2" charset="2"/>
        <a:buChar char="§"/>
        <a:defRPr sz="10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WSS, MOSS and the ECM Lifecycle</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Creation in MOSS</a:t>
            </a:r>
            <a:endParaRPr lang="en-US" dirty="0"/>
          </a:p>
        </p:txBody>
      </p:sp>
      <p:sp>
        <p:nvSpPr>
          <p:cNvPr id="3" name="Text Placeholder 2"/>
          <p:cNvSpPr>
            <a:spLocks noGrp="1"/>
          </p:cNvSpPr>
          <p:nvPr>
            <p:ph type="body" idx="1"/>
          </p:nvPr>
        </p:nvSpPr>
        <p:spPr/>
        <p:txBody>
          <a:bodyPr/>
          <a:lstStyle/>
          <a:p>
            <a:r>
              <a:rPr lang="en-US" dirty="0" smtClean="0"/>
              <a:t>Primary Components</a:t>
            </a:r>
          </a:p>
          <a:p>
            <a:pPr lvl="1"/>
            <a:r>
              <a:rPr lang="en-US" dirty="0" smtClean="0"/>
              <a:t>Document Templates (client or server)</a:t>
            </a:r>
          </a:p>
          <a:p>
            <a:pPr lvl="2"/>
            <a:r>
              <a:rPr lang="en-US" dirty="0" smtClean="0"/>
              <a:t>Setup initial metadata</a:t>
            </a:r>
          </a:p>
          <a:p>
            <a:pPr lvl="1"/>
            <a:r>
              <a:rPr lang="en-US" dirty="0" smtClean="0"/>
              <a:t>Forms</a:t>
            </a:r>
          </a:p>
          <a:p>
            <a:pPr lvl="2"/>
            <a:r>
              <a:rPr lang="en-US" dirty="0" smtClean="0"/>
              <a:t>Gather additional metadata</a:t>
            </a:r>
          </a:p>
          <a:p>
            <a:pPr lvl="1"/>
            <a:r>
              <a:rPr lang="en-US" dirty="0" smtClean="0"/>
              <a:t>Rules</a:t>
            </a:r>
          </a:p>
          <a:p>
            <a:pPr lvl="2"/>
            <a:r>
              <a:rPr lang="en-US" dirty="0" smtClean="0"/>
              <a:t>Validate metadata</a:t>
            </a:r>
          </a:p>
          <a:p>
            <a:pPr lvl="1"/>
            <a:r>
              <a:rPr lang="en-US" dirty="0" smtClean="0"/>
              <a:t>Policies</a:t>
            </a:r>
          </a:p>
          <a:p>
            <a:pPr lvl="2"/>
            <a:r>
              <a:rPr lang="en-US" dirty="0" smtClean="0"/>
              <a:t>Enforce content/data relationships</a:t>
            </a:r>
          </a:p>
          <a:p>
            <a:r>
              <a:rPr lang="en-US" dirty="0" smtClean="0"/>
              <a:t>Other Considerations</a:t>
            </a:r>
          </a:p>
          <a:p>
            <a:pPr lvl="1"/>
            <a:r>
              <a:rPr lang="en-US" dirty="0" smtClean="0"/>
              <a:t>Office Client Integration</a:t>
            </a:r>
          </a:p>
          <a:p>
            <a:pPr lvl="1"/>
            <a:r>
              <a:rPr lang="en-US" dirty="0" smtClean="0"/>
              <a:t>Bulk Upload</a:t>
            </a:r>
            <a:endParaRPr lang="en-US" dirty="0"/>
          </a:p>
        </p:txBody>
      </p:sp>
      <p:pic>
        <p:nvPicPr>
          <p:cNvPr id="4" name="Content Placeholder 62" descr="Document Lifecycle.png"/>
          <p:cNvPicPr>
            <a:picLocks noGrp="1" noChangeAspect="1"/>
          </p:cNvPicPr>
          <p:nvPr/>
        </p:nvPicPr>
        <p:blipFill>
          <a:blip r:embed="rId2"/>
          <a:srcRect r="59812"/>
          <a:stretch>
            <a:fillRect/>
          </a:stretch>
        </p:blipFill>
        <p:spPr>
          <a:xfrm>
            <a:off x="5867400" y="2286000"/>
            <a:ext cx="3120832" cy="307822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Collaboration/Review</a:t>
            </a:r>
            <a:endParaRPr lang="en-US" dirty="0"/>
          </a:p>
        </p:txBody>
      </p:sp>
      <p:sp>
        <p:nvSpPr>
          <p:cNvPr id="3" name="Text Placeholder 2"/>
          <p:cNvSpPr>
            <a:spLocks noGrp="1"/>
          </p:cNvSpPr>
          <p:nvPr>
            <p:ph idx="1"/>
          </p:nvPr>
        </p:nvSpPr>
        <p:spPr>
          <a:xfrm>
            <a:off x="152400" y="1219200"/>
            <a:ext cx="8610600" cy="5410200"/>
          </a:xfrm>
        </p:spPr>
        <p:txBody>
          <a:bodyPr/>
          <a:lstStyle/>
          <a:p>
            <a:r>
              <a:rPr lang="en-US" dirty="0" smtClean="0"/>
              <a:t>Check-in/Check-out</a:t>
            </a:r>
          </a:p>
          <a:p>
            <a:pPr lvl="1"/>
            <a:r>
              <a:rPr lang="en-US" dirty="0" smtClean="0"/>
              <a:t>Supports standard check-in and </a:t>
            </a:r>
            <a:br>
              <a:rPr lang="en-US" dirty="0" smtClean="0"/>
            </a:br>
            <a:r>
              <a:rPr lang="en-US" dirty="0" smtClean="0"/>
              <a:t>checkout operations for any list item</a:t>
            </a:r>
          </a:p>
          <a:p>
            <a:pPr lvl="1"/>
            <a:r>
              <a:rPr lang="en-US" dirty="0" smtClean="0"/>
              <a:t>Prevents concurrent access to items</a:t>
            </a:r>
          </a:p>
          <a:p>
            <a:pPr lvl="1"/>
            <a:r>
              <a:rPr lang="en-US" dirty="0" smtClean="0"/>
              <a:t>Checkout status can be queried </a:t>
            </a:r>
            <a:br>
              <a:rPr lang="en-US" dirty="0" smtClean="0"/>
            </a:br>
            <a:r>
              <a:rPr lang="en-US" dirty="0" smtClean="0"/>
              <a:t>and controls via object model</a:t>
            </a:r>
          </a:p>
          <a:p>
            <a:r>
              <a:rPr lang="en-US" dirty="0" smtClean="0"/>
              <a:t>Versioning</a:t>
            </a:r>
          </a:p>
          <a:p>
            <a:pPr lvl="1"/>
            <a:r>
              <a:rPr lang="en-US" dirty="0" smtClean="0"/>
              <a:t>Supports major and minor versioning</a:t>
            </a:r>
          </a:p>
          <a:p>
            <a:pPr lvl="1"/>
            <a:r>
              <a:rPr lang="en-US" dirty="0" smtClean="0"/>
              <a:t>Used extensively by publishing framework</a:t>
            </a:r>
          </a:p>
          <a:p>
            <a:r>
              <a:rPr lang="en-US" dirty="0" smtClean="0"/>
              <a:t>Access Control</a:t>
            </a:r>
          </a:p>
          <a:p>
            <a:pPr lvl="1"/>
            <a:r>
              <a:rPr lang="en-US" dirty="0" smtClean="0"/>
              <a:t>Managed through SharePoint Permissions</a:t>
            </a:r>
          </a:p>
          <a:p>
            <a:pPr lvl="1"/>
            <a:r>
              <a:rPr lang="en-US" dirty="0" smtClean="0"/>
              <a:t>Fine-grained control possible at item and field level</a:t>
            </a:r>
          </a:p>
          <a:p>
            <a:pPr lvl="1"/>
            <a:r>
              <a:rPr lang="en-US" dirty="0" smtClean="0"/>
              <a:t>May require additional support from client apps</a:t>
            </a:r>
          </a:p>
          <a:p>
            <a:pPr lvl="2"/>
            <a:r>
              <a:rPr lang="en-US" dirty="0" smtClean="0"/>
              <a:t>RMS/IRM</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Revision Cycles</a:t>
            </a:r>
            <a:endParaRPr lang="en-US" dirty="0"/>
          </a:p>
        </p:txBody>
      </p:sp>
      <p:sp>
        <p:nvSpPr>
          <p:cNvPr id="3" name="Content Placeholder 2"/>
          <p:cNvSpPr>
            <a:spLocks noGrp="1"/>
          </p:cNvSpPr>
          <p:nvPr>
            <p:ph idx="1"/>
          </p:nvPr>
        </p:nvSpPr>
        <p:spPr>
          <a:xfrm>
            <a:off x="381000" y="1447800"/>
            <a:ext cx="3505200" cy="5181600"/>
          </a:xfrm>
        </p:spPr>
        <p:txBody>
          <a:bodyPr/>
          <a:lstStyle/>
          <a:p>
            <a:r>
              <a:rPr lang="en-US" dirty="0" smtClean="0"/>
              <a:t>Event receivers allow “pretty good” encapsulation of document revision behavior</a:t>
            </a:r>
            <a:br>
              <a:rPr lang="en-US" dirty="0" smtClean="0"/>
            </a:br>
            <a:endParaRPr lang="en-US" dirty="0" smtClean="0"/>
          </a:p>
          <a:p>
            <a:r>
              <a:rPr lang="en-US" dirty="0" smtClean="0"/>
              <a:t>Content types allow tuning of behavior to document metadata</a:t>
            </a:r>
            <a:br>
              <a:rPr lang="en-US" dirty="0" smtClean="0"/>
            </a:br>
            <a:endParaRPr lang="en-US" dirty="0" smtClean="0"/>
          </a:p>
          <a:p>
            <a:r>
              <a:rPr lang="en-US" dirty="0" smtClean="0"/>
              <a:t>Workflow enables delegation of control to long-running processes</a:t>
            </a:r>
            <a:endParaRPr lang="en-US" dirty="0"/>
          </a:p>
        </p:txBody>
      </p:sp>
      <p:graphicFrame>
        <p:nvGraphicFramePr>
          <p:cNvPr id="4" name="Content Placeholder 3"/>
          <p:cNvGraphicFramePr>
            <a:graphicFrameLocks/>
          </p:cNvGraphicFramePr>
          <p:nvPr/>
        </p:nvGraphicFramePr>
        <p:xfrm>
          <a:off x="3200400" y="1447800"/>
          <a:ext cx="5486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Approval / Publication</a:t>
            </a:r>
            <a:endParaRPr lang="en-US" dirty="0"/>
          </a:p>
        </p:txBody>
      </p:sp>
      <p:sp>
        <p:nvSpPr>
          <p:cNvPr id="3" name="Text Placeholder 2"/>
          <p:cNvSpPr>
            <a:spLocks noGrp="1"/>
          </p:cNvSpPr>
          <p:nvPr>
            <p:ph idx="1"/>
          </p:nvPr>
        </p:nvSpPr>
        <p:spPr/>
        <p:txBody>
          <a:bodyPr/>
          <a:lstStyle/>
          <a:p>
            <a:r>
              <a:rPr lang="en-US" smtClean="0"/>
              <a:t>Built-In Approval Mechanisms</a:t>
            </a:r>
          </a:p>
          <a:p>
            <a:pPr lvl="1"/>
            <a:r>
              <a:rPr lang="en-US" smtClean="0"/>
              <a:t>Available for any list</a:t>
            </a:r>
          </a:p>
          <a:p>
            <a:pPr lvl="1"/>
            <a:r>
              <a:rPr lang="en-US" smtClean="0"/>
              <a:t>Useful for "Content Moderator" role</a:t>
            </a:r>
          </a:p>
          <a:p>
            <a:r>
              <a:rPr lang="en-US" smtClean="0"/>
              <a:t>External Approval Mechanisms</a:t>
            </a:r>
          </a:p>
          <a:p>
            <a:pPr lvl="1"/>
            <a:r>
              <a:rPr lang="en-US" smtClean="0"/>
              <a:t>Applied from outside the context of a list</a:t>
            </a:r>
          </a:p>
          <a:p>
            <a:pPr lvl="1"/>
            <a:r>
              <a:rPr lang="en-US" smtClean="0"/>
              <a:t>Used to associate a single list item with multiple approval workflows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Role-Driven Lifecycles</a:t>
            </a:r>
            <a:endParaRPr lang="en-US" dirty="0"/>
          </a:p>
        </p:txBody>
      </p:sp>
      <p:pic>
        <p:nvPicPr>
          <p:cNvPr id="1026" name="Picture 2"/>
          <p:cNvPicPr>
            <a:picLocks noChangeAspect="1" noChangeArrowheads="1"/>
          </p:cNvPicPr>
          <p:nvPr/>
        </p:nvPicPr>
        <p:blipFill>
          <a:blip r:embed="rId3"/>
          <a:srcRect/>
          <a:stretch>
            <a:fillRect/>
          </a:stretch>
        </p:blipFill>
        <p:spPr bwMode="auto">
          <a:xfrm>
            <a:off x="1295400" y="1371600"/>
            <a:ext cx="6721648" cy="492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Archival/Destruction</a:t>
            </a:r>
            <a:endParaRPr lang="en-US" dirty="0"/>
          </a:p>
        </p:txBody>
      </p:sp>
      <p:sp>
        <p:nvSpPr>
          <p:cNvPr id="3" name="Text Placeholder 2"/>
          <p:cNvSpPr>
            <a:spLocks noGrp="1"/>
          </p:cNvSpPr>
          <p:nvPr>
            <p:ph idx="1"/>
          </p:nvPr>
        </p:nvSpPr>
        <p:spPr/>
        <p:txBody>
          <a:bodyPr/>
          <a:lstStyle/>
          <a:p>
            <a:r>
              <a:rPr lang="en-US" smtClean="0"/>
              <a:t>Record Repositories</a:t>
            </a:r>
          </a:p>
          <a:p>
            <a:pPr lvl="1"/>
            <a:r>
              <a:rPr lang="en-US" smtClean="0"/>
              <a:t>"Secure" storage mechanism</a:t>
            </a:r>
          </a:p>
          <a:p>
            <a:pPr lvl="1"/>
            <a:r>
              <a:rPr lang="en-US" smtClean="0"/>
              <a:t>Contents cannot be changed easily once stored</a:t>
            </a:r>
          </a:p>
          <a:p>
            <a:pPr lvl="1"/>
            <a:r>
              <a:rPr lang="en-US" smtClean="0"/>
              <a:t>Additional protections for tracking changes</a:t>
            </a:r>
          </a:p>
          <a:p>
            <a:r>
              <a:rPr lang="en-US" smtClean="0"/>
              <a:t>Document Retention</a:t>
            </a:r>
          </a:p>
          <a:p>
            <a:pPr lvl="1"/>
            <a:r>
              <a:rPr lang="en-US" smtClean="0"/>
              <a:t>Controlled using built-in policy</a:t>
            </a:r>
          </a:p>
          <a:p>
            <a:pPr lvl="1"/>
            <a:r>
              <a:rPr lang="en-US" smtClean="0"/>
              <a:t>Override using custom code</a:t>
            </a:r>
          </a:p>
          <a:p>
            <a:pPr lvl="1"/>
            <a:endParaRPr lang="en-US"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Check-in, Check-out and Versioning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Understand the SharePoint versioning architecture</a:t>
            </a:r>
          </a:p>
          <a:p>
            <a:r>
              <a:rPr lang="en-US" dirty="0" smtClean="0"/>
              <a:t>Understand the advantages and disadvantages that versioning brings to content management on the SharePoint platform</a:t>
            </a:r>
          </a:p>
          <a:p>
            <a:r>
              <a:rPr lang="en-US" dirty="0" smtClean="0"/>
              <a:t>Understand the relationship between versioning and check-in/check-out processes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in SharePoint</a:t>
            </a:r>
            <a:endParaRPr lang="en-US" dirty="0"/>
          </a:p>
        </p:txBody>
      </p:sp>
      <p:sp>
        <p:nvSpPr>
          <p:cNvPr id="3" name="Content Placeholder 2"/>
          <p:cNvSpPr>
            <a:spLocks noGrp="1"/>
          </p:cNvSpPr>
          <p:nvPr>
            <p:ph idx="1"/>
          </p:nvPr>
        </p:nvSpPr>
        <p:spPr/>
        <p:txBody>
          <a:bodyPr/>
          <a:lstStyle/>
          <a:p>
            <a:r>
              <a:rPr lang="en-US" dirty="0" smtClean="0"/>
              <a:t>Key feature for content management</a:t>
            </a:r>
          </a:p>
          <a:p>
            <a:pPr lvl="1"/>
            <a:r>
              <a:rPr lang="en-US" dirty="0" smtClean="0"/>
              <a:t>SharePoint tracks all changes to an item</a:t>
            </a:r>
          </a:p>
          <a:p>
            <a:pPr lvl="1"/>
            <a:r>
              <a:rPr lang="en-US" dirty="0" smtClean="0"/>
              <a:t>Applies to lists and libraries only</a:t>
            </a:r>
          </a:p>
          <a:p>
            <a:pPr lvl="2"/>
            <a:r>
              <a:rPr lang="en-US" dirty="0" smtClean="0"/>
              <a:t>Not to content types</a:t>
            </a:r>
          </a:p>
          <a:p>
            <a:pPr lvl="1"/>
            <a:r>
              <a:rPr lang="en-US" dirty="0" smtClean="0"/>
              <a:t>Can be enabled for any type of list item in any type of list</a:t>
            </a:r>
          </a:p>
          <a:p>
            <a:pPr lvl="2"/>
            <a:r>
              <a:rPr lang="en-US" dirty="0" smtClean="0"/>
              <a:t>Document Libraries support both major and minor versions</a:t>
            </a:r>
          </a:p>
          <a:p>
            <a:pPr lvl="2"/>
            <a:r>
              <a:rPr lang="en-US" dirty="0" smtClean="0"/>
              <a:t>Lists support only major versions</a:t>
            </a:r>
          </a:p>
          <a:p>
            <a:r>
              <a:rPr lang="en-US" dirty="0" smtClean="0"/>
              <a:t>Primary benefits:</a:t>
            </a:r>
          </a:p>
          <a:p>
            <a:pPr lvl="1"/>
            <a:r>
              <a:rPr lang="en-US" dirty="0" smtClean="0"/>
              <a:t>Ability to roll back to a prior version</a:t>
            </a:r>
          </a:p>
          <a:p>
            <a:pPr lvl="1"/>
            <a:r>
              <a:rPr lang="en-US" dirty="0" smtClean="0"/>
              <a:t>Ability to selectively view/delete versions</a:t>
            </a:r>
          </a:p>
          <a:p>
            <a:pPr lvl="1"/>
            <a:r>
              <a:rPr lang="en-US" dirty="0" smtClean="0"/>
              <a:t>Maintain a history of changes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Rules</a:t>
            </a:r>
            <a:endParaRPr lang="en-US" dirty="0"/>
          </a:p>
        </p:txBody>
      </p:sp>
      <p:pic>
        <p:nvPicPr>
          <p:cNvPr id="1028" name="Picture 4"/>
          <p:cNvPicPr>
            <a:picLocks noChangeAspect="1" noChangeArrowheads="1"/>
          </p:cNvPicPr>
          <p:nvPr/>
        </p:nvPicPr>
        <p:blipFill>
          <a:blip r:embed="rId3"/>
          <a:srcRect/>
          <a:stretch>
            <a:fillRect/>
          </a:stretch>
        </p:blipFill>
        <p:spPr bwMode="auto">
          <a:xfrm>
            <a:off x="1227978" y="1066800"/>
            <a:ext cx="6849222" cy="5649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r>
              <a:rPr lang="en-US" dirty="0" smtClean="0"/>
              <a:t>Develop a common conceptual framework for exploring ECM solution development challenges</a:t>
            </a:r>
          </a:p>
          <a:p>
            <a:r>
              <a:rPr lang="en-US" dirty="0" smtClean="0"/>
              <a:t>Understand SharePoint ECM features</a:t>
            </a:r>
          </a:p>
          <a:p>
            <a:r>
              <a:rPr lang="en-US" dirty="0" smtClean="0"/>
              <a:t>Develop reusable tools and techniques</a:t>
            </a:r>
          </a:p>
          <a:p>
            <a:r>
              <a:rPr lang="en-US" dirty="0" smtClean="0"/>
              <a:t>Learn how to extend the SharePoint platform</a:t>
            </a:r>
          </a:p>
          <a:p>
            <a:r>
              <a:rPr lang="en-US" dirty="0" smtClean="0"/>
              <a:t>Determine the right level of focus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Pitfalls</a:t>
            </a:r>
            <a:endParaRPr lang="en-US" dirty="0"/>
          </a:p>
        </p:txBody>
      </p:sp>
      <p:sp>
        <p:nvSpPr>
          <p:cNvPr id="3" name="Content Placeholder 2"/>
          <p:cNvSpPr>
            <a:spLocks noGrp="1"/>
          </p:cNvSpPr>
          <p:nvPr>
            <p:ph idx="1"/>
          </p:nvPr>
        </p:nvSpPr>
        <p:spPr/>
        <p:txBody>
          <a:bodyPr/>
          <a:lstStyle/>
          <a:p>
            <a:r>
              <a:rPr lang="en-US" dirty="0" smtClean="0"/>
              <a:t>Storage Cost</a:t>
            </a:r>
          </a:p>
          <a:p>
            <a:pPr lvl="1"/>
            <a:r>
              <a:rPr lang="en-US" dirty="0" smtClean="0"/>
              <a:t>Each new version copies the bits of the prior version</a:t>
            </a:r>
          </a:p>
          <a:p>
            <a:pPr lvl="2"/>
            <a:r>
              <a:rPr lang="en-US" dirty="0" smtClean="0"/>
              <a:t>No “differencing engine”</a:t>
            </a:r>
          </a:p>
          <a:p>
            <a:pPr lvl="1"/>
            <a:r>
              <a:rPr lang="en-US" dirty="0" smtClean="0"/>
              <a:t>No limit to the number of minor versions</a:t>
            </a:r>
          </a:p>
          <a:p>
            <a:r>
              <a:rPr lang="en-US" dirty="0" smtClean="0"/>
              <a:t>User Adoption Headaches</a:t>
            </a:r>
          </a:p>
          <a:p>
            <a:pPr lvl="1"/>
            <a:r>
              <a:rPr lang="en-US" dirty="0" smtClean="0"/>
              <a:t>Numbering from zero for minor versions</a:t>
            </a:r>
          </a:p>
          <a:p>
            <a:pPr lvl="1"/>
            <a:r>
              <a:rPr lang="en-US" dirty="0" smtClean="0"/>
              <a:t>Unwanted side-effects of setting major version limit</a:t>
            </a:r>
          </a:p>
          <a:p>
            <a:pPr lvl="2"/>
            <a:r>
              <a:rPr lang="en-US" dirty="0" smtClean="0"/>
              <a:t>Auto-deletion when limit is reached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Issues</a:t>
            </a:r>
            <a:endParaRPr lang="en-US" dirty="0"/>
          </a:p>
        </p:txBody>
      </p:sp>
      <p:sp>
        <p:nvSpPr>
          <p:cNvPr id="3" name="Content Placeholder 2"/>
          <p:cNvSpPr>
            <a:spLocks noGrp="1"/>
          </p:cNvSpPr>
          <p:nvPr>
            <p:ph idx="1"/>
          </p:nvPr>
        </p:nvSpPr>
        <p:spPr/>
        <p:txBody>
          <a:bodyPr/>
          <a:lstStyle/>
          <a:p>
            <a:r>
              <a:rPr lang="en-US" dirty="0" smtClean="0"/>
              <a:t>Numbering</a:t>
            </a:r>
          </a:p>
          <a:p>
            <a:pPr lvl="1"/>
            <a:r>
              <a:rPr lang="en-US" dirty="0" smtClean="0"/>
              <a:t>Major versions start with “1”</a:t>
            </a:r>
          </a:p>
          <a:p>
            <a:pPr lvl="1"/>
            <a:r>
              <a:rPr lang="en-US" dirty="0" smtClean="0"/>
              <a:t>Minor versions start with “0.1”</a:t>
            </a:r>
          </a:p>
          <a:p>
            <a:r>
              <a:rPr lang="en-US" dirty="0" smtClean="0"/>
              <a:t>Content Approval</a:t>
            </a:r>
          </a:p>
          <a:p>
            <a:pPr lvl="1"/>
            <a:r>
              <a:rPr lang="en-US" dirty="0" smtClean="0"/>
              <a:t>Version always created for “pending” items</a:t>
            </a:r>
          </a:p>
          <a:p>
            <a:pPr lvl="2"/>
            <a:r>
              <a:rPr lang="en-US" dirty="0" smtClean="0"/>
              <a:t>whether approved or rejected</a:t>
            </a:r>
          </a:p>
          <a:p>
            <a:r>
              <a:rPr lang="en-US" dirty="0" smtClean="0"/>
              <a:t>Version Limits</a:t>
            </a:r>
          </a:p>
          <a:p>
            <a:pPr lvl="1"/>
            <a:r>
              <a:rPr lang="en-US" dirty="0" smtClean="0"/>
              <a:t>Keeps older versions if they already exist</a:t>
            </a:r>
          </a:p>
          <a:p>
            <a:pPr lvl="2"/>
            <a:r>
              <a:rPr lang="en-US" dirty="0" smtClean="0"/>
              <a:t>limit == count if set lower</a:t>
            </a:r>
          </a:p>
          <a:p>
            <a:pPr lvl="1"/>
            <a:r>
              <a:rPr lang="en-US" dirty="0" smtClean="0"/>
              <a:t>Permanently deletes oldest version when limit exceeded</a:t>
            </a:r>
          </a:p>
          <a:p>
            <a:pPr lvl="2"/>
            <a:r>
              <a:rPr lang="en-US" dirty="0" smtClean="0"/>
              <a:t>No recycle bin</a:t>
            </a:r>
          </a:p>
          <a:p>
            <a:pPr lvl="2"/>
            <a:r>
              <a:rPr lang="en-US" dirty="0" smtClean="0"/>
              <a:t>Limit==current count if less than count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Sequence</a:t>
            </a:r>
            <a:endParaRPr lang="en-US" dirty="0"/>
          </a:p>
        </p:txBody>
      </p:sp>
      <p:pic>
        <p:nvPicPr>
          <p:cNvPr id="2051" name="Picture 3"/>
          <p:cNvPicPr>
            <a:picLocks noChangeAspect="1" noChangeArrowheads="1"/>
          </p:cNvPicPr>
          <p:nvPr/>
        </p:nvPicPr>
        <p:blipFill>
          <a:blip r:embed="rId3"/>
          <a:srcRect/>
          <a:stretch>
            <a:fillRect/>
          </a:stretch>
        </p:blipFill>
        <p:spPr bwMode="auto">
          <a:xfrm>
            <a:off x="312568" y="1744115"/>
            <a:ext cx="8831432" cy="35136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Versioning</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Versioning</a:t>
            </a:r>
            <a:endParaRPr lang="en-US" dirty="0"/>
          </a:p>
        </p:txBody>
      </p:sp>
      <p:sp>
        <p:nvSpPr>
          <p:cNvPr id="3" name="Content Placeholder 2"/>
          <p:cNvSpPr>
            <a:spLocks noGrp="1"/>
          </p:cNvSpPr>
          <p:nvPr>
            <p:ph idx="1"/>
          </p:nvPr>
        </p:nvSpPr>
        <p:spPr/>
        <p:txBody>
          <a:bodyPr/>
          <a:lstStyle/>
          <a:p>
            <a:r>
              <a:rPr lang="en-US" dirty="0" smtClean="0"/>
              <a:t>Uses for programmatic versioning</a:t>
            </a:r>
          </a:p>
          <a:p>
            <a:pPr lvl="1"/>
            <a:r>
              <a:rPr lang="en-US" dirty="0" smtClean="0"/>
              <a:t>Fine-tuning the content database</a:t>
            </a:r>
          </a:p>
          <a:p>
            <a:pPr lvl="1"/>
            <a:r>
              <a:rPr lang="en-US" dirty="0" smtClean="0"/>
              <a:t>Managing large collections of documents</a:t>
            </a:r>
          </a:p>
          <a:p>
            <a:pPr lvl="1"/>
            <a:r>
              <a:rPr lang="en-US" dirty="0" smtClean="0"/>
              <a:t>Fixing versioning problems</a:t>
            </a:r>
          </a:p>
          <a:p>
            <a:r>
              <a:rPr lang="en-US" dirty="0" smtClean="0"/>
              <a:t>Versioning API</a:t>
            </a:r>
          </a:p>
          <a:p>
            <a:pPr lvl="1"/>
            <a:r>
              <a:rPr lang="en-US" dirty="0" smtClean="0"/>
              <a:t>For Lists:</a:t>
            </a:r>
          </a:p>
          <a:p>
            <a:pPr lvl="2"/>
            <a:r>
              <a:rPr lang="en-US" dirty="0" smtClean="0"/>
              <a:t>SPFileVersion</a:t>
            </a:r>
          </a:p>
          <a:p>
            <a:pPr lvl="1"/>
            <a:r>
              <a:rPr lang="en-US" dirty="0" smtClean="0"/>
              <a:t>For Document Libraries:</a:t>
            </a:r>
          </a:p>
          <a:p>
            <a:pPr lvl="2"/>
            <a:r>
              <a:rPr lang="en-US" dirty="0" smtClean="0"/>
              <a:t>SPFileVersion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 / Check-Out</a:t>
            </a:r>
            <a:endParaRPr lang="en-US" dirty="0"/>
          </a:p>
        </p:txBody>
      </p:sp>
      <p:sp>
        <p:nvSpPr>
          <p:cNvPr id="3" name="Content Placeholder 2"/>
          <p:cNvSpPr>
            <a:spLocks noGrp="1"/>
          </p:cNvSpPr>
          <p:nvPr>
            <p:ph idx="1"/>
          </p:nvPr>
        </p:nvSpPr>
        <p:spPr/>
        <p:txBody>
          <a:bodyPr/>
          <a:lstStyle/>
          <a:p>
            <a:r>
              <a:rPr lang="en-US" dirty="0" smtClean="0"/>
              <a:t>Standard “locking” mechanism</a:t>
            </a:r>
          </a:p>
          <a:p>
            <a:pPr lvl="1"/>
            <a:r>
              <a:rPr lang="en-US" dirty="0" smtClean="0"/>
              <a:t>Person who checks out “owns” the item</a:t>
            </a:r>
          </a:p>
          <a:p>
            <a:pPr lvl="1"/>
            <a:r>
              <a:rPr lang="en-US" dirty="0" smtClean="0"/>
              <a:t>Owner (or delegate) can check in or undo</a:t>
            </a:r>
          </a:p>
          <a:p>
            <a:pPr lvl="2"/>
            <a:r>
              <a:rPr lang="en-US" dirty="0" smtClean="0"/>
              <a:t>Undo discards new version</a:t>
            </a:r>
          </a:p>
          <a:p>
            <a:r>
              <a:rPr lang="en-US" dirty="0" smtClean="0"/>
              <a:t>Common Questions:</a:t>
            </a:r>
          </a:p>
          <a:p>
            <a:pPr lvl="1"/>
            <a:r>
              <a:rPr lang="en-US" dirty="0" smtClean="0"/>
              <a:t>How does check-in / check-out affect versioning?</a:t>
            </a:r>
          </a:p>
          <a:p>
            <a:pPr lvl="1"/>
            <a:r>
              <a:rPr lang="en-US" dirty="0" smtClean="0"/>
              <a:t>What happens when undoing a check-out?</a:t>
            </a:r>
          </a:p>
          <a:p>
            <a:pPr lvl="1"/>
            <a:r>
              <a:rPr lang="en-US" dirty="0" smtClean="0"/>
              <a:t>How to force users to check-out documents?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Versioning Sequence</a:t>
            </a:r>
            <a:endParaRPr lang="en-US" dirty="0"/>
          </a:p>
        </p:txBody>
      </p:sp>
      <p:pic>
        <p:nvPicPr>
          <p:cNvPr id="1027" name="Picture 3"/>
          <p:cNvPicPr>
            <a:picLocks noChangeAspect="1" noChangeArrowheads="1"/>
          </p:cNvPicPr>
          <p:nvPr/>
        </p:nvPicPr>
        <p:blipFill>
          <a:blip r:embed="rId3"/>
          <a:srcRect/>
          <a:stretch>
            <a:fillRect/>
          </a:stretch>
        </p:blipFill>
        <p:spPr bwMode="auto">
          <a:xfrm>
            <a:off x="1066800" y="304800"/>
            <a:ext cx="7208086" cy="6349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Check-Out</a:t>
            </a:r>
            <a:endParaRPr lang="en-US" dirty="0"/>
          </a:p>
        </p:txBody>
      </p:sp>
      <p:sp>
        <p:nvSpPr>
          <p:cNvPr id="3" name="Content Placeholder 2"/>
          <p:cNvSpPr>
            <a:spLocks noGrp="1"/>
          </p:cNvSpPr>
          <p:nvPr>
            <p:ph idx="1"/>
          </p:nvPr>
        </p:nvSpPr>
        <p:spPr/>
        <p:txBody>
          <a:bodyPr/>
          <a:lstStyle/>
          <a:p>
            <a:r>
              <a:rPr lang="en-US" dirty="0" smtClean="0"/>
              <a:t>Important feature for content management</a:t>
            </a:r>
          </a:p>
          <a:p>
            <a:pPr lvl="1"/>
            <a:r>
              <a:rPr lang="en-US" dirty="0" smtClean="0"/>
              <a:t>Prevents users from mistaken overwrites</a:t>
            </a:r>
          </a:p>
          <a:p>
            <a:pPr lvl="1"/>
            <a:r>
              <a:rPr lang="en-US" dirty="0" smtClean="0"/>
              <a:t>Works well with versioning</a:t>
            </a:r>
          </a:p>
          <a:p>
            <a:pPr lvl="2"/>
            <a:r>
              <a:rPr lang="en-US" dirty="0" smtClean="0"/>
              <a:t>Automatically creates new version on check-in</a:t>
            </a:r>
          </a:p>
          <a:p>
            <a:r>
              <a:rPr lang="en-US" dirty="0" smtClean="0"/>
              <a:t>Problematic when using content types</a:t>
            </a:r>
          </a:p>
          <a:p>
            <a:pPr lvl="1"/>
            <a:r>
              <a:rPr lang="en-US" dirty="0" smtClean="0"/>
              <a:t>Check-out applies to entire library</a:t>
            </a:r>
          </a:p>
          <a:p>
            <a:pPr lvl="1"/>
            <a:r>
              <a:rPr lang="en-US" dirty="0" smtClean="0"/>
              <a:t>Need special code to apply to individual types</a:t>
            </a:r>
          </a:p>
          <a:p>
            <a:pPr lvl="2"/>
            <a:r>
              <a:rPr lang="en-US" dirty="0" smtClean="0"/>
              <a:t>Custom field type with a hyperlink to an ASPX page that checks out the file.</a:t>
            </a:r>
          </a:p>
          <a:p>
            <a:pPr lvl="2"/>
            <a:r>
              <a:rPr lang="en-US" dirty="0" smtClean="0"/>
              <a:t>Difficult to disable default links in the list for other content types.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content lifecycle model provides a convenient conceptual framework for understanding ECM on the SharePoint platform.</a:t>
            </a:r>
          </a:p>
          <a:p>
            <a:r>
              <a:rPr lang="en-US" dirty="0" smtClean="0"/>
              <a:t>Microsoft views ECM as consisting of four "pillars", namely Document Management, Records Management, Web Publishing and Electronic Forms.  Much of the SharePoint platform, especially MOSS, is built around these core technologies.</a:t>
            </a:r>
          </a:p>
          <a:p>
            <a:r>
              <a:rPr lang="en-US" dirty="0" smtClean="0"/>
              <a:t>Role-based design is a useful technique for designing ECM solutions because of the interplay between each role and each stage of the content lifecycle.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Versioning and </a:t>
            </a:r>
            <a:r>
              <a:rPr lang="en-US" dirty="0" err="1" smtClean="0"/>
              <a:t>Checkin</a:t>
            </a:r>
            <a:r>
              <a:rPr lang="en-US" dirty="0" smtClean="0"/>
              <a:t>/Checkout are key ECM features that enable rollback, selective viewing, deletion and item level tracking.</a:t>
            </a:r>
          </a:p>
          <a:p>
            <a:r>
              <a:rPr lang="en-US" dirty="0" smtClean="0"/>
              <a:t>WSS follows a specific set of rules that determine when a new version is created or an existing version is updated.</a:t>
            </a:r>
          </a:p>
          <a:p>
            <a:r>
              <a:rPr lang="en-US" dirty="0" smtClean="0"/>
              <a:t>Versioning can significantly increase the size of the content database and can also cause problems for users who are not used to controlled collaboration.</a:t>
            </a:r>
          </a:p>
          <a:p>
            <a:r>
              <a:rPr lang="en-US" dirty="0" smtClean="0"/>
              <a:t>The WSS versioning API enables many different kinds of reporting and version management tools and web parts.</a:t>
            </a:r>
          </a:p>
          <a:p>
            <a:r>
              <a:rPr lang="en-US" dirty="0" smtClean="0"/>
              <a:t>Versioning complements check-in and checkout by managing rollback for </a:t>
            </a:r>
            <a:r>
              <a:rPr lang="en-US" smtClean="0"/>
              <a:t>client-side editing sessions.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What do we mean by “content”?</a:t>
            </a:r>
          </a:p>
          <a:p>
            <a:pPr lvl="1"/>
            <a:r>
              <a:rPr lang="en-US" dirty="0" smtClean="0"/>
              <a:t>Documents</a:t>
            </a:r>
          </a:p>
          <a:p>
            <a:pPr lvl="1"/>
            <a:r>
              <a:rPr lang="en-US" dirty="0" smtClean="0"/>
              <a:t>Document properties</a:t>
            </a:r>
          </a:p>
          <a:p>
            <a:pPr lvl="1"/>
            <a:r>
              <a:rPr lang="en-US" dirty="0" smtClean="0"/>
              <a:t>Email</a:t>
            </a:r>
          </a:p>
          <a:p>
            <a:pPr lvl="1"/>
            <a:r>
              <a:rPr lang="en-US" dirty="0" smtClean="0"/>
              <a:t>Email attachments</a:t>
            </a:r>
          </a:p>
          <a:p>
            <a:pPr lvl="1"/>
            <a:r>
              <a:rPr lang="en-US" dirty="0" smtClean="0"/>
              <a:t>Database records</a:t>
            </a:r>
          </a:p>
          <a:p>
            <a:pPr lvl="1"/>
            <a:r>
              <a:rPr lang="en-US" dirty="0" smtClean="0"/>
              <a:t>Code/Script</a:t>
            </a:r>
          </a:p>
          <a:p>
            <a:pPr lvl="1"/>
            <a:r>
              <a:rPr lang="en-US" dirty="0" smtClean="0"/>
              <a:t>SQL/CAML queries</a:t>
            </a:r>
          </a:p>
          <a:p>
            <a:pPr lvl="1"/>
            <a:r>
              <a:rPr lang="en-US" dirty="0" smtClean="0"/>
              <a:t>All of the above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Management”</a:t>
            </a:r>
            <a:endParaRPr lang="en-US" dirty="0"/>
          </a:p>
        </p:txBody>
      </p:sp>
      <p:sp>
        <p:nvSpPr>
          <p:cNvPr id="3" name="Content Placeholder 2"/>
          <p:cNvSpPr>
            <a:spLocks noGrp="1"/>
          </p:cNvSpPr>
          <p:nvPr>
            <p:ph idx="1"/>
          </p:nvPr>
        </p:nvSpPr>
        <p:spPr/>
        <p:txBody>
          <a:bodyPr/>
          <a:lstStyle/>
          <a:p>
            <a:r>
              <a:rPr lang="en-US" dirty="0" smtClean="0"/>
              <a:t>Managing the content lifecycle</a:t>
            </a:r>
          </a:p>
          <a:p>
            <a:pPr lvl="1"/>
            <a:r>
              <a:rPr lang="en-US" dirty="0" smtClean="0"/>
              <a:t>Controlling what happens</a:t>
            </a:r>
          </a:p>
          <a:p>
            <a:pPr lvl="2"/>
            <a:r>
              <a:rPr lang="en-US" dirty="0" smtClean="0"/>
              <a:t>Before content is created</a:t>
            </a:r>
          </a:p>
          <a:p>
            <a:pPr lvl="2"/>
            <a:r>
              <a:rPr lang="en-US" dirty="0" smtClean="0"/>
              <a:t>While content is being manipulated</a:t>
            </a:r>
          </a:p>
          <a:p>
            <a:pPr lvl="2"/>
            <a:r>
              <a:rPr lang="en-US" dirty="0" smtClean="0"/>
              <a:t>After content has been stored/archived</a:t>
            </a:r>
          </a:p>
          <a:p>
            <a:pPr lvl="1"/>
            <a:r>
              <a:rPr lang="en-US" dirty="0" smtClean="0"/>
              <a:t>Controlling how it happens</a:t>
            </a:r>
          </a:p>
          <a:p>
            <a:pPr lvl="2"/>
            <a:r>
              <a:rPr lang="en-US" dirty="0" smtClean="0"/>
              <a:t>Applying policies to determine what gets created</a:t>
            </a:r>
          </a:p>
          <a:p>
            <a:pPr lvl="2"/>
            <a:r>
              <a:rPr lang="en-US" dirty="0" smtClean="0"/>
              <a:t>Applying rules to control </a:t>
            </a:r>
            <a:r>
              <a:rPr lang="en-US" dirty="0" err="1" smtClean="0"/>
              <a:t>tranformation</a:t>
            </a:r>
            <a:r>
              <a:rPr lang="en-US" dirty="0" smtClean="0"/>
              <a:t>/publication</a:t>
            </a:r>
          </a:p>
          <a:p>
            <a:pPr lvl="1"/>
            <a:r>
              <a:rPr lang="en-US" dirty="0" smtClean="0"/>
              <a:t>Controlling who does/sees what</a:t>
            </a:r>
          </a:p>
          <a:p>
            <a:pPr lvl="1"/>
            <a:r>
              <a:rPr lang="en-US" dirty="0" smtClean="0"/>
              <a:t>Tracking everything that happens</a:t>
            </a:r>
          </a:p>
          <a:p>
            <a:pPr lvl="2"/>
            <a:r>
              <a:rPr lang="en-US" dirty="0" smtClean="0"/>
              <a:t>Including  how content is tracked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Management”</a:t>
            </a:r>
            <a:endParaRPr lang="en-US" dirty="0"/>
          </a:p>
        </p:txBody>
      </p:sp>
      <p:sp>
        <p:nvSpPr>
          <p:cNvPr id="3" name="Text Placeholder 2"/>
          <p:cNvSpPr>
            <a:spLocks noGrp="1"/>
          </p:cNvSpPr>
          <p:nvPr>
            <p:ph type="body" idx="1"/>
          </p:nvPr>
        </p:nvSpPr>
        <p:spPr/>
        <p:txBody>
          <a:bodyPr/>
          <a:lstStyle/>
          <a:p>
            <a:pPr>
              <a:buNone/>
            </a:pPr>
            <a:r>
              <a:rPr lang="en-US" b="1" dirty="0" smtClean="0"/>
              <a:t>The Microsoft View:</a:t>
            </a:r>
          </a:p>
          <a:p>
            <a:r>
              <a:rPr lang="en-US" dirty="0" smtClean="0"/>
              <a:t>Document Management (DM)</a:t>
            </a:r>
          </a:p>
          <a:p>
            <a:pPr lvl="1"/>
            <a:r>
              <a:rPr lang="en-US" dirty="0" smtClean="0"/>
              <a:t>Driven by day-to-day collaboration</a:t>
            </a:r>
          </a:p>
          <a:p>
            <a:pPr lvl="1"/>
            <a:r>
              <a:rPr lang="en-US" dirty="0" smtClean="0"/>
              <a:t>Competition from traditional DM vendors</a:t>
            </a:r>
          </a:p>
          <a:p>
            <a:r>
              <a:rPr lang="en-US" dirty="0" smtClean="0"/>
              <a:t>Records Management (RM)</a:t>
            </a:r>
          </a:p>
          <a:p>
            <a:pPr lvl="1"/>
            <a:r>
              <a:rPr lang="en-US" dirty="0" smtClean="0"/>
              <a:t>Driven by regulatory compliance</a:t>
            </a:r>
          </a:p>
          <a:p>
            <a:r>
              <a:rPr lang="en-US" dirty="0" smtClean="0"/>
              <a:t>Web Publishing (WCM)</a:t>
            </a:r>
          </a:p>
          <a:p>
            <a:pPr lvl="1"/>
            <a:r>
              <a:rPr lang="en-US" dirty="0" smtClean="0"/>
              <a:t>Driven by traditional WCM requirements</a:t>
            </a:r>
          </a:p>
          <a:p>
            <a:pPr lvl="1"/>
            <a:r>
              <a:rPr lang="en-US" dirty="0" smtClean="0"/>
              <a:t>Competition from simpler WCM solutions</a:t>
            </a:r>
          </a:p>
          <a:p>
            <a:r>
              <a:rPr lang="en-US" dirty="0" smtClean="0"/>
              <a:t>Electronic Forms</a:t>
            </a:r>
          </a:p>
          <a:p>
            <a:pPr lvl="1"/>
            <a:r>
              <a:rPr lang="en-US" dirty="0" smtClean="0"/>
              <a:t>Driven by data requirements of DM, RM and WCM</a:t>
            </a:r>
          </a:p>
          <a:p>
            <a:pPr lvl="1"/>
            <a:r>
              <a:rPr lang="en-US" dirty="0" smtClean="0"/>
              <a:t>Driven by need to integrate with other systems (WF, WCF)</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Management Core Services</a:t>
            </a:r>
            <a:endParaRPr lang="en-US" dirty="0"/>
          </a:p>
        </p:txBody>
      </p:sp>
      <p:sp>
        <p:nvSpPr>
          <p:cNvPr id="3" name="Text Placeholder 2"/>
          <p:cNvSpPr>
            <a:spLocks noGrp="1"/>
          </p:cNvSpPr>
          <p:nvPr>
            <p:ph type="body" idx="1"/>
          </p:nvPr>
        </p:nvSpPr>
        <p:spPr/>
        <p:txBody>
          <a:bodyPr/>
          <a:lstStyle/>
          <a:p>
            <a:r>
              <a:rPr lang="en-US" smtClean="0"/>
              <a:t>Defining Metadata</a:t>
            </a:r>
          </a:p>
          <a:p>
            <a:r>
              <a:rPr lang="en-US" smtClean="0"/>
              <a:t>Tracking and Validating Changes</a:t>
            </a:r>
          </a:p>
          <a:p>
            <a:r>
              <a:rPr lang="en-US" smtClean="0"/>
              <a:t>Controlling Access</a:t>
            </a:r>
          </a:p>
          <a:p>
            <a:r>
              <a:rPr lang="en-US" smtClean="0"/>
              <a:t>Defining and Applying Processing Rules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Management in SharePoint</a:t>
            </a:r>
            <a:endParaRPr lang="en-US" dirty="0"/>
          </a:p>
        </p:txBody>
      </p:sp>
      <p:sp>
        <p:nvSpPr>
          <p:cNvPr id="3" name="Text Placeholder 2"/>
          <p:cNvSpPr>
            <a:spLocks noGrp="1"/>
          </p:cNvSpPr>
          <p:nvPr>
            <p:ph type="body" idx="1"/>
          </p:nvPr>
        </p:nvSpPr>
        <p:spPr>
          <a:xfrm>
            <a:off x="381000" y="1447800"/>
            <a:ext cx="3733800" cy="5181600"/>
          </a:xfrm>
        </p:spPr>
        <p:txBody>
          <a:bodyPr/>
          <a:lstStyle/>
          <a:p>
            <a:r>
              <a:rPr lang="en-US" dirty="0" smtClean="0"/>
              <a:t>Defining Metadata</a:t>
            </a:r>
          </a:p>
          <a:p>
            <a:pPr lvl="1"/>
            <a:r>
              <a:rPr lang="en-US" dirty="0" smtClean="0"/>
              <a:t>Document Libraries</a:t>
            </a:r>
          </a:p>
          <a:p>
            <a:pPr lvl="1"/>
            <a:r>
              <a:rPr lang="en-US" dirty="0" smtClean="0"/>
              <a:t>Content Types</a:t>
            </a:r>
            <a:br>
              <a:rPr lang="en-US" dirty="0" smtClean="0"/>
            </a:br>
            <a:endParaRPr lang="en-US" dirty="0" smtClean="0"/>
          </a:p>
          <a:p>
            <a:r>
              <a:rPr lang="en-US" dirty="0" smtClean="0"/>
              <a:t>Tracking and </a:t>
            </a:r>
            <a:br>
              <a:rPr lang="en-US" dirty="0" smtClean="0"/>
            </a:br>
            <a:r>
              <a:rPr lang="en-US" dirty="0" smtClean="0"/>
              <a:t>Validating Changes</a:t>
            </a:r>
          </a:p>
          <a:p>
            <a:pPr lvl="1"/>
            <a:r>
              <a:rPr lang="en-US" dirty="0" smtClean="0"/>
              <a:t>Auditing</a:t>
            </a:r>
          </a:p>
          <a:p>
            <a:pPr lvl="1"/>
            <a:r>
              <a:rPr lang="en-US" dirty="0" smtClean="0"/>
              <a:t>Event Receivers</a:t>
            </a:r>
          </a:p>
          <a:p>
            <a:pPr>
              <a:buNone/>
            </a:pPr>
            <a:endParaRPr lang="en-US" dirty="0"/>
          </a:p>
        </p:txBody>
      </p:sp>
      <p:sp>
        <p:nvSpPr>
          <p:cNvPr id="4" name="Text Placeholder 2"/>
          <p:cNvSpPr txBox="1">
            <a:spLocks/>
          </p:cNvSpPr>
          <p:nvPr/>
        </p:nvSpPr>
        <p:spPr bwMode="auto">
          <a:xfrm>
            <a:off x="4038600" y="1447800"/>
            <a:ext cx="480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7663" lvl="0" indent="-347663" fontAlgn="base">
              <a:spcBef>
                <a:spcPct val="20000"/>
              </a:spcBef>
              <a:spcAft>
                <a:spcPct val="0"/>
              </a:spcAft>
              <a:buSzPct val="85000"/>
              <a:buFont typeface="Wingdings" pitchFamily="2" charset="2"/>
              <a:buChar char="Ø"/>
              <a:defRPr/>
            </a:pPr>
            <a:r>
              <a:rPr lang="en-US" sz="2400" dirty="0" smtClean="0">
                <a:latin typeface="Arial" pitchFamily="34" charset="0"/>
                <a:cs typeface="Arial" pitchFamily="34" charset="0"/>
              </a:rPr>
              <a:t>Controlling Access</a:t>
            </a:r>
          </a:p>
          <a:p>
            <a:pPr marL="682625" lvl="1" indent="-334963" fontAlgn="base">
              <a:spcBef>
                <a:spcPct val="20000"/>
              </a:spcBef>
              <a:spcAft>
                <a:spcPct val="0"/>
              </a:spcAft>
              <a:buSzPct val="75000"/>
              <a:buFont typeface="Wingdings" pitchFamily="2" charset="2"/>
              <a:buChar char="q"/>
              <a:defRPr/>
            </a:pPr>
            <a:r>
              <a:rPr lang="en-US" sz="2000" dirty="0" smtClean="0">
                <a:solidFill>
                  <a:srgbClr val="002100"/>
                </a:solidFill>
                <a:latin typeface="Arial" pitchFamily="34" charset="0"/>
                <a:cs typeface="Arial" pitchFamily="34" charset="0"/>
              </a:rPr>
              <a:t>SharePoint Permissions</a:t>
            </a:r>
          </a:p>
          <a:p>
            <a:pPr marL="682625" lvl="1" indent="-334963" fontAlgn="base">
              <a:spcBef>
                <a:spcPct val="20000"/>
              </a:spcBef>
              <a:spcAft>
                <a:spcPct val="0"/>
              </a:spcAft>
              <a:buSzPct val="75000"/>
              <a:buFont typeface="Wingdings" pitchFamily="2" charset="2"/>
              <a:buChar char="q"/>
              <a:defRPr/>
            </a:pPr>
            <a:r>
              <a:rPr lang="en-US" sz="2000" dirty="0" smtClean="0">
                <a:solidFill>
                  <a:srgbClr val="002100"/>
                </a:solidFill>
                <a:latin typeface="Arial" pitchFamily="34" charset="0"/>
                <a:cs typeface="Arial" pitchFamily="34" charset="0"/>
              </a:rPr>
              <a:t>Audiences</a:t>
            </a:r>
          </a:p>
          <a:p>
            <a:pPr marL="682625" lvl="1" indent="-334963" fontAlgn="base">
              <a:spcBef>
                <a:spcPct val="20000"/>
              </a:spcBef>
              <a:spcAft>
                <a:spcPct val="0"/>
              </a:spcAft>
              <a:buSzPct val="75000"/>
              <a:buFont typeface="Wingdings" pitchFamily="2" charset="2"/>
              <a:buChar char="q"/>
              <a:defRPr/>
            </a:pPr>
            <a:r>
              <a:rPr lang="en-US" sz="2000" noProof="0" dirty="0" smtClean="0">
                <a:solidFill>
                  <a:srgbClr val="002100"/>
                </a:solidFill>
                <a:latin typeface="Arial" pitchFamily="34" charset="0"/>
                <a:cs typeface="Arial" pitchFamily="34" charset="0"/>
              </a:rPr>
              <a:t>RMS/IRM</a:t>
            </a:r>
            <a:br>
              <a:rPr lang="en-US" sz="2000" noProof="0" dirty="0" smtClean="0">
                <a:solidFill>
                  <a:srgbClr val="002100"/>
                </a:solidFill>
                <a:latin typeface="Arial" pitchFamily="34" charset="0"/>
                <a:cs typeface="Arial" pitchFamily="34" charset="0"/>
              </a:rPr>
            </a:b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7663" marR="0" lvl="0" indent="-347663" algn="l" defTabSz="914400" rtl="0" eaLnBrk="1" fontAlgn="base" latinLnBrk="0" hangingPunct="1">
              <a:lnSpc>
                <a:spcPct val="100000"/>
              </a:lnSpc>
              <a:spcBef>
                <a:spcPct val="20000"/>
              </a:spcBef>
              <a:spcAft>
                <a:spcPct val="0"/>
              </a:spcAft>
              <a:buClrTx/>
              <a:buSzPct val="85000"/>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Defining and Applying Rules</a:t>
            </a:r>
          </a:p>
          <a:p>
            <a:pPr marL="682625" marR="0" lvl="1" indent="-334963" algn="l" defTabSz="914400" rtl="0" eaLnBrk="1" fontAlgn="base" latinLnBrk="0" hangingPunct="1">
              <a:lnSpc>
                <a:spcPct val="100000"/>
              </a:lnSpc>
              <a:spcBef>
                <a:spcPct val="20000"/>
              </a:spcBef>
              <a:spcAft>
                <a:spcPct val="0"/>
              </a:spcAft>
              <a:buClrTx/>
              <a:buSzPct val="75000"/>
              <a:buFont typeface="Wingdings" pitchFamily="2" charset="2"/>
              <a:buChar char="q"/>
              <a:tabLst/>
              <a:defRPr/>
            </a:pPr>
            <a:r>
              <a:rPr kumimoji="0" lang="en-US" sz="2000" b="0" i="0" u="none" strike="noStrike" kern="1200" cap="none" spc="0" normalizeH="0" baseline="0" noProof="0" dirty="0" smtClean="0">
                <a:ln>
                  <a:noFill/>
                </a:ln>
                <a:solidFill>
                  <a:srgbClr val="002100"/>
                </a:solidFill>
                <a:effectLst/>
                <a:uLnTx/>
                <a:uFillTx/>
                <a:latin typeface="Arial" pitchFamily="34" charset="0"/>
                <a:ea typeface="+mn-ea"/>
                <a:cs typeface="Arial" pitchFamily="34" charset="0"/>
              </a:rPr>
              <a:t>Event Receivers on Lists</a:t>
            </a:r>
          </a:p>
          <a:p>
            <a:pPr marL="682625" marR="0" lvl="1" indent="-334963" algn="l" defTabSz="914400" rtl="0" eaLnBrk="1" fontAlgn="base" latinLnBrk="0" hangingPunct="1">
              <a:lnSpc>
                <a:spcPct val="100000"/>
              </a:lnSpc>
              <a:spcBef>
                <a:spcPct val="20000"/>
              </a:spcBef>
              <a:spcAft>
                <a:spcPct val="0"/>
              </a:spcAft>
              <a:buClrTx/>
              <a:buSzPct val="75000"/>
              <a:buFont typeface="Wingdings" pitchFamily="2" charset="2"/>
              <a:buChar char="q"/>
              <a:tabLst/>
              <a:defRPr/>
            </a:pPr>
            <a:r>
              <a:rPr kumimoji="0" lang="en-US" sz="2000" b="0" i="0" u="none" strike="noStrike" kern="1200" cap="none" spc="0" normalizeH="0" baseline="0" noProof="0" dirty="0" smtClean="0">
                <a:ln>
                  <a:noFill/>
                </a:ln>
                <a:solidFill>
                  <a:srgbClr val="002100"/>
                </a:solidFill>
                <a:effectLst/>
                <a:uLnTx/>
                <a:uFillTx/>
                <a:latin typeface="Arial" pitchFamily="34" charset="0"/>
                <a:ea typeface="+mn-ea"/>
                <a:cs typeface="Arial" pitchFamily="34" charset="0"/>
              </a:rPr>
              <a:t>Event Receivers on Content Types</a:t>
            </a:r>
          </a:p>
          <a:p>
            <a:pPr marL="682625" marR="0" lvl="1" indent="-334963" algn="l" defTabSz="914400" rtl="0" eaLnBrk="1" fontAlgn="base" latinLnBrk="0" hangingPunct="1">
              <a:lnSpc>
                <a:spcPct val="100000"/>
              </a:lnSpc>
              <a:spcBef>
                <a:spcPct val="20000"/>
              </a:spcBef>
              <a:spcAft>
                <a:spcPct val="0"/>
              </a:spcAft>
              <a:buClrTx/>
              <a:buSzPct val="75000"/>
              <a:buFont typeface="Wingdings" pitchFamily="2" charset="2"/>
              <a:buChar char="q"/>
              <a:tabLst/>
              <a:defRPr/>
            </a:pPr>
            <a:r>
              <a:rPr kumimoji="0" lang="en-US" sz="2000" b="0" i="0" u="none" strike="noStrike" kern="1200" cap="none" spc="0" normalizeH="0" baseline="0" noProof="0" dirty="0" smtClean="0">
                <a:ln>
                  <a:noFill/>
                </a:ln>
                <a:solidFill>
                  <a:srgbClr val="002100"/>
                </a:solidFill>
                <a:effectLst/>
                <a:uLnTx/>
                <a:uFillTx/>
                <a:latin typeface="Arial" pitchFamily="34" charset="0"/>
                <a:ea typeface="+mn-ea"/>
                <a:cs typeface="Arial" pitchFamily="34" charset="0"/>
              </a:rPr>
              <a:t>Information Policy</a:t>
            </a:r>
          </a:p>
          <a:p>
            <a:pPr marL="682625" marR="0" lvl="1" indent="-334963" algn="l" defTabSz="914400" rtl="0" eaLnBrk="1" fontAlgn="base" latinLnBrk="0" hangingPunct="1">
              <a:lnSpc>
                <a:spcPct val="100000"/>
              </a:lnSpc>
              <a:spcBef>
                <a:spcPct val="20000"/>
              </a:spcBef>
              <a:spcAft>
                <a:spcPct val="0"/>
              </a:spcAft>
              <a:buClrTx/>
              <a:buSzPct val="75000"/>
              <a:buFont typeface="Wingdings" pitchFamily="2" charset="2"/>
              <a:buChar char="q"/>
              <a:tabLst/>
              <a:defRPr/>
            </a:pPr>
            <a:r>
              <a:rPr kumimoji="0" lang="en-US" sz="2000" b="0" i="0" u="none" strike="noStrike" kern="1200" cap="none" spc="0" normalizeH="0" baseline="0" noProof="0" dirty="0" smtClean="0">
                <a:ln>
                  <a:noFill/>
                </a:ln>
                <a:solidFill>
                  <a:srgbClr val="002100"/>
                </a:solidFill>
                <a:effectLst/>
                <a:uLnTx/>
                <a:uFillTx/>
                <a:latin typeface="Arial" pitchFamily="34" charset="0"/>
                <a:ea typeface="+mn-ea"/>
                <a:cs typeface="Arial" pitchFamily="34" charset="0"/>
              </a:rPr>
              <a:t>Workflow</a:t>
            </a:r>
          </a:p>
          <a:p>
            <a:pPr marL="347663" marR="0" lvl="0" indent="-347663" algn="l" defTabSz="914400" rtl="0" eaLnBrk="1" fontAlgn="base" latinLnBrk="0" hangingPunct="1">
              <a:lnSpc>
                <a:spcPct val="100000"/>
              </a:lnSpc>
              <a:spcBef>
                <a:spcPct val="20000"/>
              </a:spcBef>
              <a:spcAft>
                <a:spcPct val="0"/>
              </a:spcAft>
              <a:buClrTx/>
              <a:buSzPct val="85000"/>
              <a:buFont typeface="Wingdings" pitchFamily="2" charset="2"/>
              <a:buChar char="Ø"/>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Content Lifecycle</a:t>
            </a:r>
            <a:endParaRPr lang="en-US" dirty="0"/>
          </a:p>
        </p:txBody>
      </p:sp>
      <p:sp>
        <p:nvSpPr>
          <p:cNvPr id="3" name="Text Placeholder 2"/>
          <p:cNvSpPr>
            <a:spLocks noGrp="1"/>
          </p:cNvSpPr>
          <p:nvPr>
            <p:ph type="body" idx="1"/>
          </p:nvPr>
        </p:nvSpPr>
        <p:spPr/>
        <p:txBody>
          <a:bodyPr/>
          <a:lstStyle/>
          <a:p>
            <a:r>
              <a:rPr lang="en-US" smtClean="0"/>
              <a:t>Creation</a:t>
            </a:r>
          </a:p>
          <a:p>
            <a:r>
              <a:rPr lang="en-US" smtClean="0"/>
              <a:t>Collaboration/Review</a:t>
            </a:r>
          </a:p>
          <a:p>
            <a:r>
              <a:rPr lang="en-US" smtClean="0"/>
              <a:t>Approval/Publication</a:t>
            </a:r>
          </a:p>
          <a:p>
            <a:r>
              <a:rPr lang="en-US" smtClean="0"/>
              <a:t>Archival/Destruction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Content Lifecycle</a:t>
            </a:r>
            <a:br>
              <a:rPr lang="en-US" smtClean="0"/>
            </a:br>
            <a:r>
              <a:rPr lang="en-US" smtClean="0"/>
              <a:t>(driven by metadata)</a:t>
            </a:r>
            <a:endParaRPr lang="en-US" dirty="0"/>
          </a:p>
        </p:txBody>
      </p:sp>
      <p:pic>
        <p:nvPicPr>
          <p:cNvPr id="1026" name="Picture 2"/>
          <p:cNvPicPr>
            <a:picLocks noChangeAspect="1" noChangeArrowheads="1"/>
          </p:cNvPicPr>
          <p:nvPr/>
        </p:nvPicPr>
        <p:blipFill>
          <a:blip r:embed="rId3"/>
          <a:srcRect/>
          <a:stretch>
            <a:fillRect/>
          </a:stretch>
        </p:blipFill>
        <p:spPr bwMode="auto">
          <a:xfrm>
            <a:off x="266700" y="1676400"/>
            <a:ext cx="8877300"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6_TGP Slide Deck">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A4EF394FCED94DA89F6B9EE31688B0" ma:contentTypeVersion="1" ma:contentTypeDescription="Create a new document." ma:contentTypeScope="" ma:versionID="45df1f6f97543c719ce93bbccdbacf11">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http://intranet.sharepointblackops.com/Courses/WC-ECM401/_layouts/DocIdRedir.aspx?ID=3CC2HQU7XWNV-77-1</Url>
      <Description>3CC2HQU7XWNV-77-1</Description>
    </_dlc_DocIdUrl>
    <_dlc_DocId xmlns="c83d3ea4-1015-4b4b-bfa9-09fbcd7aa64d">3CC2HQU7XWNV-77-1</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4AF0310-1818-4EDB-A9A3-DED37B46A2FE}"/>
</file>

<file path=customXml/itemProps2.xml><?xml version="1.0" encoding="utf-8"?>
<ds:datastoreItem xmlns:ds="http://schemas.openxmlformats.org/officeDocument/2006/customXml" ds:itemID="{A4FE0A78-0FF9-48C1-AFD0-D394484BBCCA}"/>
</file>

<file path=customXml/itemProps3.xml><?xml version="1.0" encoding="utf-8"?>
<ds:datastoreItem xmlns:ds="http://schemas.openxmlformats.org/officeDocument/2006/customXml" ds:itemID="{596852C2-275A-4069-B7BA-2666ABAC90EC}"/>
</file>

<file path=customXml/itemProps4.xml><?xml version="1.0" encoding="utf-8"?>
<ds:datastoreItem xmlns:ds="http://schemas.openxmlformats.org/officeDocument/2006/customXml" ds:itemID="{E3D16E41-7E44-4E9D-A8B6-A70ECC826A5A}"/>
</file>

<file path=docProps/app.xml><?xml version="1.0" encoding="utf-8"?>
<Properties xmlns="http://schemas.openxmlformats.org/officeDocument/2006/extended-properties" xmlns:vt="http://schemas.openxmlformats.org/officeDocument/2006/docPropsVTypes">
  <Template>TPG</Template>
  <TotalTime>450</TotalTime>
  <Words>2400</Words>
  <Application>Microsoft Office PowerPoint</Application>
  <PresentationFormat>On-screen Show (4:3)</PresentationFormat>
  <Paragraphs>307</Paragraphs>
  <Slides>29</Slides>
  <Notes>15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6_TGP Slide Deck</vt:lpstr>
      <vt:lpstr>WSS, MOSS and the ECM Lifecycle</vt:lpstr>
      <vt:lpstr>Course Objectives</vt:lpstr>
      <vt:lpstr>Concepts</vt:lpstr>
      <vt:lpstr>“Content Management”</vt:lpstr>
      <vt:lpstr>“Enterprise Content Management”</vt:lpstr>
      <vt:lpstr>Content Management Core Services</vt:lpstr>
      <vt:lpstr>Content Management in SharePoint</vt:lpstr>
      <vt:lpstr>The Content Lifecycle</vt:lpstr>
      <vt:lpstr>The Content Lifecycle (driven by metadata)</vt:lpstr>
      <vt:lpstr>Content Creation in MOSS</vt:lpstr>
      <vt:lpstr>Collaboration/Review</vt:lpstr>
      <vt:lpstr>Managing Revision Cycles</vt:lpstr>
      <vt:lpstr>Approval / Publication</vt:lpstr>
      <vt:lpstr>Role-Driven Lifecycles</vt:lpstr>
      <vt:lpstr>Archival/Destruction</vt:lpstr>
      <vt:lpstr>Check-in, Check-out and Versioning</vt:lpstr>
      <vt:lpstr>Agenda</vt:lpstr>
      <vt:lpstr>Versioning in SharePoint</vt:lpstr>
      <vt:lpstr>Versioning Rules</vt:lpstr>
      <vt:lpstr>Versioning Pitfalls</vt:lpstr>
      <vt:lpstr>Versioning Issues</vt:lpstr>
      <vt:lpstr>Versioning Sequence</vt:lpstr>
      <vt:lpstr>DEMO: Versioning</vt:lpstr>
      <vt:lpstr>Programmatic Versioning</vt:lpstr>
      <vt:lpstr>Check-In / Check-Out</vt:lpstr>
      <vt:lpstr>Check-Out Versioning Sequence</vt:lpstr>
      <vt:lpstr>Forcing Check-Out</vt:lpstr>
      <vt:lpstr>Summary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WSS, MOSS and the ECM Lifecycle</dc:title>
  <dc:subject>ECM401</dc:subject>
  <dc:creator>John Holliday</dc:creator>
  <dc:description>complete</dc:description>
  <cp:lastModifiedBy>Andrew Connell</cp:lastModifiedBy>
  <cp:revision>51</cp:revision>
  <dcterms:created xsi:type="dcterms:W3CDTF">2006-08-16T00:00:00Z</dcterms:created>
  <dcterms:modified xsi:type="dcterms:W3CDTF">2009-04-20T01:55:20Z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0x010100E0A4EF394FCED94DA89F6B9EE31688B0</vt:lpwstr>
  </property>
  <property fmtid="{D5CDD505-2E9C-101B-9397-08002B2CF9AE}" pid="3" name="_dlc_DocIdItemGuid">
    <vt:lpwstr>38dd3deb-9602-4554-ad43-c1a7f3fc8139</vt:lpwstr>
  </property>
</Properties>
</file>