
<file path=[Content_Types].xml><?xml version="1.0" encoding="utf-8"?>
<Types xmlns="http://schemas.openxmlformats.org/package/2006/content-types">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s/slide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quickStyle2.xml" ContentType="application/vnd.openxmlformats-officedocument.drawingml.diagramStyle+xml"/>
  <Override PartName="/ppt/theme/theme1.xml" ContentType="application/vnd.openxmlformats-officedocument.theme+xml"/>
  <Override PartName="/ppt/diagrams/colors2.xml" ContentType="application/vnd.openxmlformats-officedocument.drawingml.diagramColors+xml"/>
  <Override PartName="/ppt/diagrams/layout2.xml" ContentType="application/vnd.openxmlformats-officedocument.drawingml.diagramLayout+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9" r:id="rId2"/>
  </p:sldMasterIdLst>
  <p:notesMasterIdLst>
    <p:notesMasterId r:id="rId29"/>
  </p:notesMasterIdLst>
  <p:handoutMasterIdLst>
    <p:handoutMasterId r:id="rId30"/>
  </p:handoutMasterIdLst>
  <p:sldIdLst>
    <p:sldId id="256" r:id="rId3"/>
    <p:sldId id="257" r:id="rId4"/>
    <p:sldId id="276" r:id="rId5"/>
    <p:sldId id="258" r:id="rId6"/>
    <p:sldId id="275" r:id="rId7"/>
    <p:sldId id="274" r:id="rId8"/>
    <p:sldId id="277" r:id="rId9"/>
    <p:sldId id="259" r:id="rId10"/>
    <p:sldId id="260" r:id="rId11"/>
    <p:sldId id="261" r:id="rId12"/>
    <p:sldId id="268" r:id="rId13"/>
    <p:sldId id="263" r:id="rId14"/>
    <p:sldId id="278" r:id="rId15"/>
    <p:sldId id="262" r:id="rId16"/>
    <p:sldId id="264" r:id="rId17"/>
    <p:sldId id="265" r:id="rId18"/>
    <p:sldId id="266" r:id="rId19"/>
    <p:sldId id="267" r:id="rId20"/>
    <p:sldId id="279" r:id="rId21"/>
    <p:sldId id="269" r:id="rId22"/>
    <p:sldId id="270" r:id="rId23"/>
    <p:sldId id="271" r:id="rId24"/>
    <p:sldId id="292" r:id="rId25"/>
    <p:sldId id="281" r:id="rId26"/>
    <p:sldId id="282" r:id="rId27"/>
    <p:sldId id="293"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72254" autoAdjust="0"/>
  </p:normalViewPr>
  <p:slideViewPr>
    <p:cSldViewPr>
      <p:cViewPr varScale="1">
        <p:scale>
          <a:sx n="93" d="100"/>
          <a:sy n="93" d="100"/>
        </p:scale>
        <p:origin x="-17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22" d="100"/>
          <a:sy n="122" d="100"/>
        </p:scale>
        <p:origin x="-1254"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38" Type="http://schemas.openxmlformats.org/officeDocument/2006/relationships/customXml" Target="../customXml/item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F1E3C-345E-4B0F-979C-A70BCD393F1C}" type="doc">
      <dgm:prSet loTypeId="urn:microsoft.com/office/officeart/2005/8/layout/equation1" loCatId="process" qsTypeId="urn:microsoft.com/office/officeart/2005/8/quickstyle/simple1" qsCatId="simple" csTypeId="urn:microsoft.com/office/officeart/2005/8/colors/accent1_2" csCatId="accent1" phldr="1"/>
      <dgm:spPr/>
    </dgm:pt>
    <dgm:pt modelId="{200D623A-2FF7-416F-B9DB-6E4FECCB2EC3}" type="pres">
      <dgm:prSet presAssocID="{63FF1E3C-345E-4B0F-979C-A70BCD393F1C}" presName="linearFlow" presStyleCnt="0">
        <dgm:presLayoutVars>
          <dgm:dir/>
          <dgm:resizeHandles val="exact"/>
        </dgm:presLayoutVars>
      </dgm:prSet>
      <dgm:spPr/>
    </dgm:pt>
  </dgm:ptLst>
  <dgm:cxnLst>
    <dgm:cxn modelId="{8C68CF8F-6960-4678-8800-89E8E3172B12}" type="presOf" srcId="{63FF1E3C-345E-4B0F-979C-A70BCD393F1C}" destId="{200D623A-2FF7-416F-B9DB-6E4FECCB2EC3}" srcOrd="0"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A4C6DF06-46FF-422A-99A3-663AD86B68A6}"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DF9CF5F-0EA6-4820-98C0-D600C97AE3E7}">
      <dgm:prSet phldrT="[Text]"/>
      <dgm:spPr/>
      <dgm:t>
        <a:bodyPr/>
        <a:lstStyle/>
        <a:p>
          <a:r>
            <a:rPr lang="en-US" dirty="0" smtClean="0"/>
            <a:t>Behavior</a:t>
          </a:r>
        </a:p>
        <a:p>
          <a:r>
            <a:rPr lang="en-US" dirty="0" smtClean="0"/>
            <a:t>(Event Receivers)</a:t>
          </a:r>
          <a:endParaRPr lang="en-US" dirty="0"/>
        </a:p>
      </dgm:t>
    </dgm:pt>
    <dgm:pt modelId="{577B43F7-F72A-4AEE-9B74-183A472C45FE}" type="parTrans" cxnId="{59A56B24-769E-40CD-AF15-1A9D46D95982}">
      <dgm:prSet/>
      <dgm:spPr/>
      <dgm:t>
        <a:bodyPr/>
        <a:lstStyle/>
        <a:p>
          <a:endParaRPr lang="en-US"/>
        </a:p>
      </dgm:t>
    </dgm:pt>
    <dgm:pt modelId="{7C26C044-7863-4D48-A133-D8C724748022}" type="sibTrans" cxnId="{59A56B24-769E-40CD-AF15-1A9D46D95982}">
      <dgm:prSet/>
      <dgm:spPr/>
      <dgm:t>
        <a:bodyPr/>
        <a:lstStyle/>
        <a:p>
          <a:endParaRPr lang="en-US"/>
        </a:p>
      </dgm:t>
    </dgm:pt>
    <dgm:pt modelId="{4420936F-38AF-45E7-BDF9-81405E7C8EBF}">
      <dgm:prSet phldrT="[Text]"/>
      <dgm:spPr/>
      <dgm:t>
        <a:bodyPr/>
        <a:lstStyle/>
        <a:p>
          <a:r>
            <a:rPr lang="en-US" dirty="0" smtClean="0"/>
            <a:t>Metadata</a:t>
          </a:r>
          <a:br>
            <a:rPr lang="en-US" dirty="0" smtClean="0"/>
          </a:br>
          <a:r>
            <a:rPr lang="en-US" dirty="0" smtClean="0"/>
            <a:t>(Fields)</a:t>
          </a:r>
          <a:endParaRPr lang="en-US" dirty="0"/>
        </a:p>
      </dgm:t>
    </dgm:pt>
    <dgm:pt modelId="{EF28458C-D9C6-43BC-9E18-7F868F8DE351}" type="parTrans" cxnId="{FC89553C-8775-45D9-9DBA-23A989D93BA9}">
      <dgm:prSet/>
      <dgm:spPr/>
      <dgm:t>
        <a:bodyPr/>
        <a:lstStyle/>
        <a:p>
          <a:endParaRPr lang="en-US"/>
        </a:p>
      </dgm:t>
    </dgm:pt>
    <dgm:pt modelId="{CA3EBAD0-53CA-4903-8C75-82D42151AA5D}" type="sibTrans" cxnId="{FC89553C-8775-45D9-9DBA-23A989D93BA9}">
      <dgm:prSet/>
      <dgm:spPr/>
      <dgm:t>
        <a:bodyPr/>
        <a:lstStyle/>
        <a:p>
          <a:endParaRPr lang="en-US"/>
        </a:p>
      </dgm:t>
    </dgm:pt>
    <dgm:pt modelId="{EF6CA3FA-7CCC-4F68-83DF-DD8108BBF4F3}">
      <dgm:prSet phldrT="[Text]"/>
      <dgm:spPr/>
      <dgm:t>
        <a:bodyPr/>
        <a:lstStyle/>
        <a:p>
          <a:r>
            <a:rPr lang="en-US" dirty="0" smtClean="0"/>
            <a:t>Payload</a:t>
          </a:r>
          <a:br>
            <a:rPr lang="en-US" dirty="0" smtClean="0"/>
          </a:br>
          <a:r>
            <a:rPr lang="en-US" dirty="0" smtClean="0"/>
            <a:t>(Xml Documents)</a:t>
          </a:r>
          <a:endParaRPr lang="en-US" dirty="0"/>
        </a:p>
      </dgm:t>
    </dgm:pt>
    <dgm:pt modelId="{24D11E52-97D8-4ED2-87F8-5D153763D85B}" type="parTrans" cxnId="{4A9816DD-E470-44CE-8A6E-9F95BEC5D70F}">
      <dgm:prSet/>
      <dgm:spPr/>
      <dgm:t>
        <a:bodyPr/>
        <a:lstStyle/>
        <a:p>
          <a:endParaRPr lang="en-US"/>
        </a:p>
      </dgm:t>
    </dgm:pt>
    <dgm:pt modelId="{267E5512-530D-4753-93CE-F4140DF166AC}" type="sibTrans" cxnId="{4A9816DD-E470-44CE-8A6E-9F95BEC5D70F}">
      <dgm:prSet/>
      <dgm:spPr/>
      <dgm:t>
        <a:bodyPr/>
        <a:lstStyle/>
        <a:p>
          <a:endParaRPr lang="en-US"/>
        </a:p>
      </dgm:t>
    </dgm:pt>
    <dgm:pt modelId="{E09DB610-E76A-46E0-9E8E-7B0A421A8393}">
      <dgm:prSet phldrT="[Text]"/>
      <dgm:spPr/>
      <dgm:t>
        <a:bodyPr/>
        <a:lstStyle/>
        <a:p>
          <a:r>
            <a:rPr lang="en-US" dirty="0" smtClean="0"/>
            <a:t>Content Type</a:t>
          </a:r>
          <a:endParaRPr lang="en-US" dirty="0"/>
        </a:p>
      </dgm:t>
    </dgm:pt>
    <dgm:pt modelId="{CEDCBC6B-3D93-4EF5-BFAC-26C4ECAEFEC4}" type="parTrans" cxnId="{07428019-1321-40D7-AB13-89B7E745680E}">
      <dgm:prSet/>
      <dgm:spPr/>
      <dgm:t>
        <a:bodyPr/>
        <a:lstStyle/>
        <a:p>
          <a:endParaRPr lang="en-US"/>
        </a:p>
      </dgm:t>
    </dgm:pt>
    <dgm:pt modelId="{A4E33F26-6F17-48CE-9C45-DD796DE3A074}" type="sibTrans" cxnId="{07428019-1321-40D7-AB13-89B7E745680E}">
      <dgm:prSet/>
      <dgm:spPr/>
      <dgm:t>
        <a:bodyPr/>
        <a:lstStyle/>
        <a:p>
          <a:endParaRPr lang="en-US"/>
        </a:p>
      </dgm:t>
    </dgm:pt>
    <dgm:pt modelId="{C66CEC59-A874-4624-A5AF-D03E27C111AB}" type="pres">
      <dgm:prSet presAssocID="{A4C6DF06-46FF-422A-99A3-663AD86B68A6}" presName="Name0" presStyleCnt="0">
        <dgm:presLayoutVars>
          <dgm:chMax val="4"/>
          <dgm:resizeHandles val="exact"/>
        </dgm:presLayoutVars>
      </dgm:prSet>
      <dgm:spPr/>
      <dgm:t>
        <a:bodyPr/>
        <a:lstStyle/>
        <a:p>
          <a:endParaRPr lang="en-US"/>
        </a:p>
      </dgm:t>
    </dgm:pt>
    <dgm:pt modelId="{15DD1E45-6C1C-4CF0-99E5-D8E1E5E7C5BC}" type="pres">
      <dgm:prSet presAssocID="{A4C6DF06-46FF-422A-99A3-663AD86B68A6}" presName="ellipse" presStyleLbl="trBgShp" presStyleIdx="0" presStyleCnt="1"/>
      <dgm:spPr/>
    </dgm:pt>
    <dgm:pt modelId="{8033678D-F93B-4E19-A94A-CF97116334D1}" type="pres">
      <dgm:prSet presAssocID="{A4C6DF06-46FF-422A-99A3-663AD86B68A6}" presName="arrow1" presStyleLbl="fgShp" presStyleIdx="0" presStyleCnt="1"/>
      <dgm:spPr/>
    </dgm:pt>
    <dgm:pt modelId="{AD2E6FD9-DB7E-4A3A-986D-7B6E94F6A246}" type="pres">
      <dgm:prSet presAssocID="{A4C6DF06-46FF-422A-99A3-663AD86B68A6}" presName="rectangle" presStyleLbl="revTx" presStyleIdx="0" presStyleCnt="1">
        <dgm:presLayoutVars>
          <dgm:bulletEnabled val="1"/>
        </dgm:presLayoutVars>
      </dgm:prSet>
      <dgm:spPr/>
      <dgm:t>
        <a:bodyPr/>
        <a:lstStyle/>
        <a:p>
          <a:endParaRPr lang="en-US"/>
        </a:p>
      </dgm:t>
    </dgm:pt>
    <dgm:pt modelId="{95380149-C614-4025-BA46-011F4CF411F5}" type="pres">
      <dgm:prSet presAssocID="{4420936F-38AF-45E7-BDF9-81405E7C8EBF}" presName="item1" presStyleLbl="node1" presStyleIdx="0" presStyleCnt="3">
        <dgm:presLayoutVars>
          <dgm:bulletEnabled val="1"/>
        </dgm:presLayoutVars>
      </dgm:prSet>
      <dgm:spPr/>
      <dgm:t>
        <a:bodyPr/>
        <a:lstStyle/>
        <a:p>
          <a:endParaRPr lang="en-US"/>
        </a:p>
      </dgm:t>
    </dgm:pt>
    <dgm:pt modelId="{7DCBD051-2E95-4F80-9CAF-4EBDEB31303C}" type="pres">
      <dgm:prSet presAssocID="{EF6CA3FA-7CCC-4F68-83DF-DD8108BBF4F3}" presName="item2" presStyleLbl="node1" presStyleIdx="1" presStyleCnt="3">
        <dgm:presLayoutVars>
          <dgm:bulletEnabled val="1"/>
        </dgm:presLayoutVars>
      </dgm:prSet>
      <dgm:spPr/>
      <dgm:t>
        <a:bodyPr/>
        <a:lstStyle/>
        <a:p>
          <a:endParaRPr lang="en-US"/>
        </a:p>
      </dgm:t>
    </dgm:pt>
    <dgm:pt modelId="{EBE8F821-D26E-4F32-85A9-D0C8B06FF74A}" type="pres">
      <dgm:prSet presAssocID="{E09DB610-E76A-46E0-9E8E-7B0A421A8393}" presName="item3" presStyleLbl="node1" presStyleIdx="2" presStyleCnt="3">
        <dgm:presLayoutVars>
          <dgm:bulletEnabled val="1"/>
        </dgm:presLayoutVars>
      </dgm:prSet>
      <dgm:spPr/>
      <dgm:t>
        <a:bodyPr/>
        <a:lstStyle/>
        <a:p>
          <a:endParaRPr lang="en-US"/>
        </a:p>
      </dgm:t>
    </dgm:pt>
    <dgm:pt modelId="{CA131006-6CE9-4014-A9E6-FB123DFEA8B1}" type="pres">
      <dgm:prSet presAssocID="{A4C6DF06-46FF-422A-99A3-663AD86B68A6}" presName="funnel" presStyleLbl="trAlignAcc1" presStyleIdx="0" presStyleCnt="1" custScaleX="118572" custScaleY="97321" custLinFactNeighborX="2857" custLinFactNeighborY="893"/>
      <dgm:spPr/>
    </dgm:pt>
  </dgm:ptLst>
  <dgm:cxnLst>
    <dgm:cxn modelId="{734CD29E-DF85-4171-8E4B-1CE15B0AFD11}" type="presOf" srcId="{EF6CA3FA-7CCC-4F68-83DF-DD8108BBF4F3}" destId="{95380149-C614-4025-BA46-011F4CF411F5}" srcOrd="0" destOrd="0" presId="urn:microsoft.com/office/officeart/2005/8/layout/funnel1"/>
    <dgm:cxn modelId="{FC89553C-8775-45D9-9DBA-23A989D93BA9}" srcId="{A4C6DF06-46FF-422A-99A3-663AD86B68A6}" destId="{4420936F-38AF-45E7-BDF9-81405E7C8EBF}" srcOrd="1" destOrd="0" parTransId="{EF28458C-D9C6-43BC-9E18-7F868F8DE351}" sibTransId="{CA3EBAD0-53CA-4903-8C75-82D42151AA5D}"/>
    <dgm:cxn modelId="{2920958F-4642-4255-BD6F-61820BF82BB4}" type="presOf" srcId="{A4C6DF06-46FF-422A-99A3-663AD86B68A6}" destId="{C66CEC59-A874-4624-A5AF-D03E27C111AB}" srcOrd="0" destOrd="0" presId="urn:microsoft.com/office/officeart/2005/8/layout/funnel1"/>
    <dgm:cxn modelId="{903FBE01-3E6D-4C3E-9EC5-4499F450426E}" type="presOf" srcId="{8DF9CF5F-0EA6-4820-98C0-D600C97AE3E7}" destId="{EBE8F821-D26E-4F32-85A9-D0C8B06FF74A}" srcOrd="0" destOrd="0" presId="urn:microsoft.com/office/officeart/2005/8/layout/funnel1"/>
    <dgm:cxn modelId="{59A56B24-769E-40CD-AF15-1A9D46D95982}" srcId="{A4C6DF06-46FF-422A-99A3-663AD86B68A6}" destId="{8DF9CF5F-0EA6-4820-98C0-D600C97AE3E7}" srcOrd="0" destOrd="0" parTransId="{577B43F7-F72A-4AEE-9B74-183A472C45FE}" sibTransId="{7C26C044-7863-4D48-A133-D8C724748022}"/>
    <dgm:cxn modelId="{5CBE4B3C-E3E7-435A-A9A3-520A5D9A6E6B}" type="presOf" srcId="{4420936F-38AF-45E7-BDF9-81405E7C8EBF}" destId="{7DCBD051-2E95-4F80-9CAF-4EBDEB31303C}" srcOrd="0" destOrd="0" presId="urn:microsoft.com/office/officeart/2005/8/layout/funnel1"/>
    <dgm:cxn modelId="{6B7A0F50-8035-4658-9016-3B91B95216F5}" type="presOf" srcId="{E09DB610-E76A-46E0-9E8E-7B0A421A8393}" destId="{AD2E6FD9-DB7E-4A3A-986D-7B6E94F6A246}" srcOrd="0" destOrd="0" presId="urn:microsoft.com/office/officeart/2005/8/layout/funnel1"/>
    <dgm:cxn modelId="{4A9816DD-E470-44CE-8A6E-9F95BEC5D70F}" srcId="{A4C6DF06-46FF-422A-99A3-663AD86B68A6}" destId="{EF6CA3FA-7CCC-4F68-83DF-DD8108BBF4F3}" srcOrd="2" destOrd="0" parTransId="{24D11E52-97D8-4ED2-87F8-5D153763D85B}" sibTransId="{267E5512-530D-4753-93CE-F4140DF166AC}"/>
    <dgm:cxn modelId="{07428019-1321-40D7-AB13-89B7E745680E}" srcId="{A4C6DF06-46FF-422A-99A3-663AD86B68A6}" destId="{E09DB610-E76A-46E0-9E8E-7B0A421A8393}" srcOrd="3" destOrd="0" parTransId="{CEDCBC6B-3D93-4EF5-BFAC-26C4ECAEFEC4}" sibTransId="{A4E33F26-6F17-48CE-9C45-DD796DE3A074}"/>
    <dgm:cxn modelId="{0E295550-7503-4B30-8249-FF0317953097}" type="presParOf" srcId="{C66CEC59-A874-4624-A5AF-D03E27C111AB}" destId="{15DD1E45-6C1C-4CF0-99E5-D8E1E5E7C5BC}" srcOrd="0" destOrd="0" presId="urn:microsoft.com/office/officeart/2005/8/layout/funnel1"/>
    <dgm:cxn modelId="{BD255644-56D5-4EE2-AD05-467934868B93}" type="presParOf" srcId="{C66CEC59-A874-4624-A5AF-D03E27C111AB}" destId="{8033678D-F93B-4E19-A94A-CF97116334D1}" srcOrd="1" destOrd="0" presId="urn:microsoft.com/office/officeart/2005/8/layout/funnel1"/>
    <dgm:cxn modelId="{F86C8140-C67D-4190-988D-E498BF2C52E8}" type="presParOf" srcId="{C66CEC59-A874-4624-A5AF-D03E27C111AB}" destId="{AD2E6FD9-DB7E-4A3A-986D-7B6E94F6A246}" srcOrd="2" destOrd="0" presId="urn:microsoft.com/office/officeart/2005/8/layout/funnel1"/>
    <dgm:cxn modelId="{10691485-9782-4E04-B047-DF718E4BBDF3}" type="presParOf" srcId="{C66CEC59-A874-4624-A5AF-D03E27C111AB}" destId="{95380149-C614-4025-BA46-011F4CF411F5}" srcOrd="3" destOrd="0" presId="urn:microsoft.com/office/officeart/2005/8/layout/funnel1"/>
    <dgm:cxn modelId="{A7677A3C-561D-4FE7-B430-14F3EAA1A4F5}" type="presParOf" srcId="{C66CEC59-A874-4624-A5AF-D03E27C111AB}" destId="{7DCBD051-2E95-4F80-9CAF-4EBDEB31303C}" srcOrd="4" destOrd="0" presId="urn:microsoft.com/office/officeart/2005/8/layout/funnel1"/>
    <dgm:cxn modelId="{B7BFB258-61D3-41B6-9769-DD1B13C9BD52}" type="presParOf" srcId="{C66CEC59-A874-4624-A5AF-D03E27C111AB}" destId="{EBE8F821-D26E-4F32-85A9-D0C8B06FF74A}" srcOrd="5" destOrd="0" presId="urn:microsoft.com/office/officeart/2005/8/layout/funnel1"/>
    <dgm:cxn modelId="{6E2FAEBE-128E-4690-8084-B9D1854329F3}" type="presParOf" srcId="{C66CEC59-A874-4624-A5AF-D03E27C111AB}" destId="{CA131006-6CE9-4014-A9E6-FB123DFEA8B1}" srcOrd="6" destOrd="0" presId="urn:microsoft.com/office/officeart/2005/8/layout/funnel1"/>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fr-FR" sz="1000" smtClean="0"/>
              <a:t>02 - Document Libraries &amp; Content Types</a:t>
            </a:r>
            <a:endParaRPr lang="en-US" sz="100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r>
              <a:rPr lang="en-US" sz="1000" smtClean="0"/>
              <a:t>v1.5</a:t>
            </a:r>
            <a:endParaRPr lang="en-US" sz="100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z="1000" smtClean="0"/>
              <a:t>© 2009 Ted Pattison Group, Inc – All Rights Reserved</a:t>
            </a:r>
            <a:endParaRPr lang="en-US" sz="100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r>
              <a:rPr lang="en-US" sz="1000" smtClean="0"/>
              <a:t>2-</a:t>
            </a:r>
            <a:fld id="{8832F064-9700-4528-B28D-5922A05EAE8B}" type="slidenum">
              <a:rPr lang="en-US" sz="1000" smtClean="0"/>
              <a:pPr/>
              <a:t>‹#›</a:t>
            </a:fld>
            <a:endParaRPr lang="en-US" sz="10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fr-FR" smtClean="0"/>
              <a:t>02 - Document Libraries &amp; Content Types</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r>
              <a:rPr lang="en-US" smtClean="0"/>
              <a:t>v1.5</a:t>
            </a:r>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2009 Ted Pattison Group, Inc – All Rights Reserved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E72420E-8CFF-4BC3-A2A3-EBB20224AE48}"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72420E-8CFF-4BC3-A2A3-EBB20224AE48}" type="slidenum">
              <a:rPr lang="en-US" smtClean="0"/>
              <a:pPr/>
              <a:t>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Content Types</a:t>
            </a:r>
          </a:p>
        </p:txBody>
      </p:sp>
      <p:sp>
        <p:nvSpPr>
          <p:cNvPr id="4" name="Slide Number Placeholder 3"/>
          <p:cNvSpPr>
            <a:spLocks noGrp="1"/>
          </p:cNvSpPr>
          <p:nvPr>
            <p:ph type="sldNum" sz="quarter" idx="10"/>
          </p:nvPr>
        </p:nvSpPr>
        <p:spPr/>
        <p:txBody>
          <a:bodyPr/>
          <a:lstStyle/>
          <a:p>
            <a:fld id="{61401A01-92A4-4D6B-8AF6-1BDEC5A1EF5F}" type="slidenum">
              <a:rPr lang="en-US" smtClean="0"/>
              <a:pPr/>
              <a:t>8</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is a Content Type?</a:t>
            </a:r>
          </a:p>
          <a:p>
            <a:endParaRPr lang="en-US" smtClean="0"/>
          </a:p>
          <a:p>
            <a:endParaRPr lang="en-US"/>
          </a:p>
        </p:txBody>
      </p:sp>
      <p:sp>
        <p:nvSpPr>
          <p:cNvPr id="4" name="Slide Number Placeholder 3"/>
          <p:cNvSpPr>
            <a:spLocks noGrp="1"/>
          </p:cNvSpPr>
          <p:nvPr>
            <p:ph type="sldNum" sz="quarter" idx="10"/>
          </p:nvPr>
        </p:nvSpPr>
        <p:spPr/>
        <p:txBody>
          <a:bodyPr/>
          <a:lstStyle/>
          <a:p>
            <a:fld id="{61401A01-92A4-4D6B-8AF6-1BDEC5A1EF5F}" type="slidenum">
              <a:rPr lang="en-US" smtClean="0"/>
              <a:pPr/>
              <a:t>9</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Uses for Content Types</a:t>
            </a:r>
          </a:p>
          <a:p>
            <a:endParaRPr lang="en-US" smtClean="0"/>
          </a:p>
          <a:p>
            <a:r>
              <a:rPr lang="en-US" smtClean="0"/>
              <a:t>Here, we introduce the notion that content types can include custom code for doing things like categorization and content validation.  Give some examples, and then ask the students to provide some.  Don't get too deep into the mechanics of how it might be done.  At this point, we just want to explore at a high level the kinds of things that content types can be used for.  The goal here is to engage the students in a lively discussion drawn from their own experiences.  They should come away from this lecture thinking about how to apply content types to their work.</a:t>
            </a:r>
            <a:endParaRPr lang="en-US"/>
          </a:p>
        </p:txBody>
      </p:sp>
      <p:sp>
        <p:nvSpPr>
          <p:cNvPr id="4" name="Slide Number Placeholder 3"/>
          <p:cNvSpPr>
            <a:spLocks noGrp="1"/>
          </p:cNvSpPr>
          <p:nvPr>
            <p:ph type="sldNum" sz="quarter" idx="10"/>
          </p:nvPr>
        </p:nvSpPr>
        <p:spPr/>
        <p:txBody>
          <a:bodyPr/>
          <a:lstStyle/>
          <a:p>
            <a:fld id="{61401A01-92A4-4D6B-8AF6-1BDEC5A1EF5F}" type="slidenum">
              <a:rPr lang="en-US" smtClean="0"/>
              <a:pPr/>
              <a:t>10</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demo of the content type browser, which is a windows forms application that displays all content types in the local farm, organized by group in a </a:t>
            </a:r>
            <a:r>
              <a:rPr lang="en-US" baseline="0" dirty="0" err="1" smtClean="0"/>
              <a:t>treeview</a:t>
            </a:r>
            <a:r>
              <a:rPr lang="en-US" baseline="0" dirty="0" smtClean="0"/>
              <a:t> control window.  Selecting a content type in the tree displays its properties in a separate property pane and the CAML schema in an embedded web browser control.  Using this tool, it is easy to see what content types and groups exist and how they are defined.  During other parts of the lecture, when creating content types in code, this tool can be used to verify that the content type has been created as expected.</a:t>
            </a:r>
            <a:endParaRPr lang="en-US" dirty="0"/>
          </a:p>
        </p:txBody>
      </p:sp>
      <p:sp>
        <p:nvSpPr>
          <p:cNvPr id="4" name="Slide Number Placeholder 3"/>
          <p:cNvSpPr>
            <a:spLocks noGrp="1"/>
          </p:cNvSpPr>
          <p:nvPr>
            <p:ph type="sldNum" sz="quarter" idx="10"/>
          </p:nvPr>
        </p:nvSpPr>
        <p:spPr/>
        <p:txBody>
          <a:bodyPr/>
          <a:lstStyle/>
          <a:p>
            <a:fld id="{FE72420E-8CFF-4BC3-A2A3-EBB20224AE48}" type="slidenum">
              <a:rPr lang="en-US" smtClean="0"/>
              <a:pPr/>
              <a:t>13</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72420E-8CFF-4BC3-A2A3-EBB20224AE48}" type="slidenum">
              <a:rPr lang="en-US" smtClean="0"/>
              <a:pPr/>
              <a:t>25</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fr-FR" smtClean="0"/>
              <a:t>02 - Document Libraries &amp; Content Types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lvl1pPr>
              <a:buClrTx/>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0">
              <a:srgbClr val="DDEBCF"/>
            </a:gs>
            <a:gs pos="50000">
              <a:srgbClr val="9CB86E"/>
            </a:gs>
            <a:gs pos="100000">
              <a:srgbClr val="156B13">
                <a:alpha val="80000"/>
              </a:srgbClr>
            </a:gs>
          </a:gsLst>
          <a:lin ang="81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24" name="Text Placeholder 23"/>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p>
            <a:pPr lvl="0"/>
            <a:r>
              <a:rPr lang="en-US" noProof="0" smtClean="0"/>
              <a:t>Click icon to add table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buClrTx/>
              <a:defRPr/>
            </a:lvl1pPr>
            <a:lvl2pPr>
              <a:spcBef>
                <a:spcPts val="300"/>
              </a:spcBef>
              <a:spcAft>
                <a:spcPts val="300"/>
              </a:spcAft>
              <a:buClrTx/>
              <a:defRPr/>
            </a:lvl2pPr>
            <a:lvl3pPr marL="684213" indent="3175">
              <a:spcBef>
                <a:spcPts val="0"/>
              </a:spcBef>
              <a:buClrTx/>
              <a:defRPr/>
            </a:lvl3pPr>
            <a:lvl4pPr marL="914400" indent="228600">
              <a:buClrTx/>
              <a:buFont typeface="Wingdings" pitchFamily="2" charset="2"/>
              <a:buChar char="q"/>
              <a:defRPr sz="1400" baseline="0"/>
            </a:lvl4pPr>
            <a:lvl5pPr marL="1143000" indent="228600">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2.jpeg"/><Relationship Id="rId5" Type="http://schemas.openxmlformats.org/officeDocument/2006/relationships/slideLayout" Target="../slideLayouts/slideLayout12.xml"/><Relationship Id="rId10" Type="http://schemas.openxmlformats.org/officeDocument/2006/relationships/image" Target="../media/image1.jpe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
          <a:schemeClr val="accent5">
            <a:lumMod val="75000"/>
          </a:schemeClr>
        </a:buClr>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457200" indent="688975" algn="l" rtl="0" eaLnBrk="1" fontAlgn="base" hangingPunct="1">
        <a:spcBef>
          <a:spcPct val="20000"/>
        </a:spcBef>
        <a:spcAft>
          <a:spcPct val="0"/>
        </a:spcAft>
        <a:buClr>
          <a:schemeClr val="accent3">
            <a:lumMod val="50000"/>
          </a:schemeClr>
        </a:buClr>
        <a:buSzPct val="85000"/>
        <a:buFont typeface="Wingdings" pitchFamily="2" charset="2"/>
        <a:buChar char="v"/>
        <a:defRPr sz="1400" b="1" i="1" kern="1200" baseline="0">
          <a:ln>
            <a:noFill/>
          </a:ln>
          <a:solidFill>
            <a:schemeClr val="tx1"/>
          </a:solidFill>
          <a:latin typeface="Arial" pitchFamily="34" charset="0"/>
          <a:ea typeface="+mn-ea"/>
          <a:cs typeface="Arial" pitchFamily="34" charset="0"/>
        </a:defRPr>
      </a:lvl4pPr>
      <a:lvl5pPr marL="914400" indent="3175" algn="l" rtl="0" eaLnBrk="1" fontAlgn="base" hangingPunct="1">
        <a:spcBef>
          <a:spcPct val="20000"/>
        </a:spcBef>
        <a:spcAft>
          <a:spcPct val="0"/>
        </a:spcAft>
        <a:buClr>
          <a:schemeClr val="accent6">
            <a:lumMod val="90000"/>
            <a:lumOff val="10000"/>
          </a:schemeClr>
        </a:buClr>
        <a:buSzPct val="100000"/>
        <a:buFont typeface="Wingdings" pitchFamily="2" charset="2"/>
        <a:buChar char="v"/>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10"/>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1"/>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1"/>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10"/>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Tx/>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Tx/>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Tx/>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914400" indent="228600" algn="l" rtl="0" eaLnBrk="1" fontAlgn="base" hangingPunct="1">
        <a:spcBef>
          <a:spcPct val="20000"/>
        </a:spcBef>
        <a:spcAft>
          <a:spcPct val="0"/>
        </a:spcAft>
        <a:buClrTx/>
        <a:buSzPct val="85000"/>
        <a:buFont typeface="Wingdings" pitchFamily="2" charset="2"/>
        <a:buChar char="q"/>
        <a:defRPr sz="1400" b="1" i="1" kern="1200" baseline="0">
          <a:ln>
            <a:noFill/>
          </a:ln>
          <a:solidFill>
            <a:schemeClr val="tx1"/>
          </a:solidFill>
          <a:latin typeface="Arial" pitchFamily="34" charset="0"/>
          <a:ea typeface="+mn-ea"/>
          <a:cs typeface="Arial" pitchFamily="34" charset="0"/>
        </a:defRPr>
      </a:lvl4pPr>
      <a:lvl5pPr marL="1143000" indent="173038" algn="l" rtl="0" eaLnBrk="1" fontAlgn="base" hangingPunct="1">
        <a:spcBef>
          <a:spcPct val="20000"/>
        </a:spcBef>
        <a:spcAft>
          <a:spcPct val="0"/>
        </a:spcAft>
        <a:buClrTx/>
        <a:buSzPct val="100000"/>
        <a:buFont typeface="Wingdings" pitchFamily="2" charset="2"/>
        <a:buChar char="ü"/>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pAutoFit/>
          </a:bodyPr>
          <a:lstStyle/>
          <a:p>
            <a:r>
              <a:rPr lang="en-US" dirty="0" smtClean="0"/>
              <a:t>Document Libraries and </a:t>
            </a:r>
            <a:br>
              <a:rPr lang="en-US" dirty="0" smtClean="0"/>
            </a:br>
            <a:r>
              <a:rPr lang="en-US" dirty="0" smtClean="0"/>
              <a:t>Content Types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Uses for Content Types</a:t>
            </a:r>
            <a:endParaRPr lang="en-US" dirty="0"/>
          </a:p>
        </p:txBody>
      </p:sp>
      <p:sp>
        <p:nvSpPr>
          <p:cNvPr id="3" name="Text Placeholder 2"/>
          <p:cNvSpPr>
            <a:spLocks noGrp="1"/>
          </p:cNvSpPr>
          <p:nvPr>
            <p:ph idx="1"/>
          </p:nvPr>
        </p:nvSpPr>
        <p:spPr/>
        <p:txBody>
          <a:bodyPr/>
          <a:lstStyle/>
          <a:p>
            <a:r>
              <a:rPr lang="en-US" sz="1600" dirty="0" smtClean="0"/>
              <a:t>Classification</a:t>
            </a:r>
          </a:p>
          <a:p>
            <a:pPr lvl="1"/>
            <a:r>
              <a:rPr lang="en-US" sz="1600" dirty="0" smtClean="0"/>
              <a:t>Can define content type hierarchies to manage metadata</a:t>
            </a:r>
          </a:p>
          <a:p>
            <a:pPr lvl="1"/>
            <a:r>
              <a:rPr lang="en-US" sz="1600" dirty="0" smtClean="0"/>
              <a:t>Problematic if too deeply nested</a:t>
            </a:r>
          </a:p>
          <a:p>
            <a:r>
              <a:rPr lang="en-US" sz="1600" dirty="0" smtClean="0"/>
              <a:t>Organization</a:t>
            </a:r>
          </a:p>
          <a:p>
            <a:pPr lvl="1"/>
            <a:r>
              <a:rPr lang="en-US" sz="1600" dirty="0" smtClean="0"/>
              <a:t>Good way to organize groups of documents by type</a:t>
            </a:r>
          </a:p>
          <a:p>
            <a:pPr lvl="1"/>
            <a:r>
              <a:rPr lang="en-US" sz="1600" dirty="0" smtClean="0"/>
              <a:t>Best used when organization is not likely to change.</a:t>
            </a:r>
          </a:p>
          <a:p>
            <a:r>
              <a:rPr lang="en-US" sz="1600" dirty="0" smtClean="0"/>
              <a:t>Validation</a:t>
            </a:r>
          </a:p>
          <a:p>
            <a:pPr lvl="1"/>
            <a:r>
              <a:rPr lang="en-US" sz="1600" dirty="0" smtClean="0"/>
              <a:t>Provides a way to "encapsulate" metadata.</a:t>
            </a:r>
          </a:p>
          <a:p>
            <a:pPr lvl="1"/>
            <a:r>
              <a:rPr lang="en-US" sz="1600" dirty="0" smtClean="0"/>
              <a:t>Can be used to apply consistent rules to a group of documents</a:t>
            </a:r>
          </a:p>
          <a:p>
            <a:r>
              <a:rPr lang="en-US" sz="1600" dirty="0" smtClean="0"/>
              <a:t>Access Control</a:t>
            </a:r>
          </a:p>
          <a:p>
            <a:pPr lvl="1"/>
            <a:r>
              <a:rPr lang="en-US" sz="1600" dirty="0" smtClean="0"/>
              <a:t>Provides a way to encapsulate access rules.</a:t>
            </a:r>
          </a:p>
          <a:p>
            <a:pPr lvl="1"/>
            <a:r>
              <a:rPr lang="en-US" sz="1600" dirty="0" smtClean="0"/>
              <a:t>Rules may be embedded in the type and referenced from code.</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Content Types and Lists</a:t>
            </a:r>
            <a:endParaRPr lang="en-US" dirty="0"/>
          </a:p>
        </p:txBody>
      </p:sp>
      <p:sp>
        <p:nvSpPr>
          <p:cNvPr id="4" name="Content Placeholder 3"/>
          <p:cNvSpPr>
            <a:spLocks noGrp="1"/>
          </p:cNvSpPr>
          <p:nvPr>
            <p:ph idx="1"/>
          </p:nvPr>
        </p:nvSpPr>
        <p:spPr/>
        <p:txBody>
          <a:bodyPr/>
          <a:lstStyle/>
          <a:p>
            <a:r>
              <a:rPr lang="en-US" dirty="0" smtClean="0"/>
              <a:t>Content types can be used on multiple lists</a:t>
            </a:r>
          </a:p>
          <a:p>
            <a:r>
              <a:rPr lang="en-US" dirty="0" smtClean="0"/>
              <a:t>Lists can be associated with multiple content types</a:t>
            </a:r>
          </a:p>
          <a:p>
            <a:r>
              <a:rPr lang="en-US" dirty="0" smtClean="0"/>
              <a:t>Lists can have its own columns in addition to content type columns</a:t>
            </a:r>
          </a:p>
          <a:p>
            <a:r>
              <a:rPr lang="en-US" dirty="0" smtClean="0"/>
              <a:t>Limitations:</a:t>
            </a:r>
          </a:p>
          <a:p>
            <a:pPr lvl="1"/>
            <a:r>
              <a:rPr lang="en-US" dirty="0" smtClean="0"/>
              <a:t>Only one content type per document at a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Content Type Templates</a:t>
            </a:r>
            <a:endParaRPr lang="en-US" dirty="0"/>
          </a:p>
        </p:txBody>
      </p:sp>
      <p:sp>
        <p:nvSpPr>
          <p:cNvPr id="3" name="Text Placeholder 2"/>
          <p:cNvSpPr>
            <a:spLocks noGrp="1"/>
          </p:cNvSpPr>
          <p:nvPr>
            <p:ph idx="1"/>
          </p:nvPr>
        </p:nvSpPr>
        <p:spPr/>
        <p:txBody>
          <a:bodyPr/>
          <a:lstStyle/>
          <a:p>
            <a:r>
              <a:rPr lang="en-US" dirty="0" smtClean="0"/>
              <a:t>Specifies the layout of metadata</a:t>
            </a:r>
          </a:p>
          <a:p>
            <a:r>
              <a:rPr lang="en-US" dirty="0" smtClean="0"/>
              <a:t>Specifies class/assembly for event receivers</a:t>
            </a:r>
          </a:p>
          <a:p>
            <a:r>
              <a:rPr lang="en-US" dirty="0" smtClean="0"/>
              <a:t>Specifies which events are enabled</a:t>
            </a:r>
          </a:p>
          <a:p>
            <a:r>
              <a:rPr lang="en-US" dirty="0" smtClean="0"/>
              <a:t>May include custom XML schemas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Content Type Browser</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Content Type Definitions</a:t>
            </a:r>
            <a:endParaRPr lang="en-US" dirty="0"/>
          </a:p>
        </p:txBody>
      </p:sp>
      <p:sp>
        <p:nvSpPr>
          <p:cNvPr id="4" name="Content Placeholder 3"/>
          <p:cNvSpPr>
            <a:spLocks noGrp="1"/>
          </p:cNvSpPr>
          <p:nvPr>
            <p:ph idx="1"/>
          </p:nvPr>
        </p:nvSpPr>
        <p:spPr/>
        <p:txBody>
          <a:bodyPr/>
          <a:lstStyle/>
          <a:p>
            <a:r>
              <a:rPr lang="en-US" dirty="0" smtClean="0"/>
              <a:t>Based on a “template”</a:t>
            </a:r>
          </a:p>
          <a:p>
            <a:r>
              <a:rPr lang="en-US" dirty="0" smtClean="0"/>
              <a:t>Different ways to create</a:t>
            </a:r>
          </a:p>
          <a:p>
            <a:pPr lvl="1"/>
            <a:r>
              <a:rPr lang="en-US" dirty="0" smtClean="0"/>
              <a:t>Via Customization through the UI</a:t>
            </a:r>
          </a:p>
          <a:p>
            <a:pPr lvl="1"/>
            <a:r>
              <a:rPr lang="en-US" dirty="0" smtClean="0"/>
              <a:t>Declaratively using CAML</a:t>
            </a:r>
          </a:p>
          <a:p>
            <a:pPr lvl="1"/>
            <a:r>
              <a:rPr lang="en-US" dirty="0" smtClean="0"/>
              <a:t>Imperatively using the object model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Content Types via Customization</a:t>
            </a:r>
            <a:endParaRPr lang="en-US" dirty="0"/>
          </a:p>
        </p:txBody>
      </p:sp>
      <p:sp>
        <p:nvSpPr>
          <p:cNvPr id="3" name="Text Placeholder 2"/>
          <p:cNvSpPr>
            <a:spLocks noGrp="1"/>
          </p:cNvSpPr>
          <p:nvPr>
            <p:ph idx="1"/>
          </p:nvPr>
        </p:nvSpPr>
        <p:spPr/>
        <p:txBody>
          <a:bodyPr/>
          <a:lstStyle/>
          <a:p>
            <a:r>
              <a:rPr lang="en-US" dirty="0" smtClean="0"/>
              <a:t>Tied to a given site or site collection</a:t>
            </a:r>
          </a:p>
          <a:p>
            <a:r>
              <a:rPr lang="en-US" dirty="0" smtClean="0"/>
              <a:t>Viewable in relation to other content types</a:t>
            </a:r>
          </a:p>
          <a:p>
            <a:r>
              <a:rPr lang="en-US" dirty="0" smtClean="0"/>
              <a:t>Easy to locate field references</a:t>
            </a:r>
          </a:p>
          <a:p>
            <a:r>
              <a:rPr lang="en-US" dirty="0" smtClean="0"/>
              <a:t>Some limitations imposed by the UI</a:t>
            </a:r>
          </a:p>
          <a:p>
            <a:pPr lvl="1"/>
            <a:r>
              <a:rPr lang="en-US" dirty="0" smtClean="0"/>
              <a:t>Cannot specify event receivers</a:t>
            </a:r>
          </a:p>
          <a:p>
            <a:pPr lvl="1"/>
            <a:r>
              <a:rPr lang="en-US" dirty="0" smtClean="0"/>
              <a:t>Cannot specify custom payload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Content Types via Declaration</a:t>
            </a:r>
            <a:endParaRPr lang="en-US" dirty="0"/>
          </a:p>
        </p:txBody>
      </p:sp>
      <p:sp>
        <p:nvSpPr>
          <p:cNvPr id="3" name="Text Placeholder 2"/>
          <p:cNvSpPr>
            <a:spLocks noGrp="1"/>
          </p:cNvSpPr>
          <p:nvPr>
            <p:ph idx="1"/>
          </p:nvPr>
        </p:nvSpPr>
        <p:spPr/>
        <p:txBody>
          <a:bodyPr>
            <a:normAutofit/>
          </a:bodyPr>
          <a:lstStyle/>
          <a:p>
            <a:r>
              <a:rPr lang="en-US" dirty="0" smtClean="0"/>
              <a:t>Standards Based</a:t>
            </a:r>
          </a:p>
          <a:p>
            <a:r>
              <a:rPr lang="en-US" dirty="0" smtClean="0"/>
              <a:t>Schema Driven</a:t>
            </a:r>
          </a:p>
          <a:p>
            <a:pPr lvl="1"/>
            <a:r>
              <a:rPr lang="en-US" dirty="0" smtClean="0"/>
              <a:t>IntelliSense support in Visual Studio</a:t>
            </a:r>
          </a:p>
          <a:p>
            <a:pPr lvl="1"/>
            <a:r>
              <a:rPr lang="en-US" dirty="0" smtClean="0"/>
              <a:t>Definitions must adhere </a:t>
            </a:r>
            <a:r>
              <a:rPr lang="en-US" dirty="0" err="1" smtClean="0"/>
              <a:t>stricly</a:t>
            </a:r>
            <a:r>
              <a:rPr lang="en-US" dirty="0" smtClean="0"/>
              <a:t> to schema or SharePoint will not load</a:t>
            </a:r>
          </a:p>
          <a:p>
            <a:r>
              <a:rPr lang="en-US" dirty="0" smtClean="0"/>
              <a:t>Easy to Deploy</a:t>
            </a:r>
          </a:p>
          <a:p>
            <a:pPr lvl="1"/>
            <a:r>
              <a:rPr lang="en-US" dirty="0" smtClean="0"/>
              <a:t>Copied to the file system of each WFE</a:t>
            </a:r>
          </a:p>
          <a:p>
            <a:pPr lvl="1"/>
            <a:r>
              <a:rPr lang="en-US" dirty="0" smtClean="0"/>
              <a:t>Cannot be changed once deployed and being used</a:t>
            </a:r>
          </a:p>
          <a:p>
            <a:r>
              <a:rPr lang="en-US" dirty="0" smtClean="0"/>
              <a:t>Static Field References</a:t>
            </a:r>
          </a:p>
          <a:p>
            <a:pPr lvl="1"/>
            <a:r>
              <a:rPr lang="en-US" dirty="0" smtClean="0"/>
              <a:t>Fields are matched by GUID</a:t>
            </a:r>
          </a:p>
          <a:p>
            <a:pPr lvl="1"/>
            <a:r>
              <a:rPr lang="en-US" dirty="0" smtClean="0"/>
              <a:t>Field references are fixed once the type is deployed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Content Types via Code</a:t>
            </a:r>
            <a:endParaRPr lang="en-US" dirty="0"/>
          </a:p>
        </p:txBody>
      </p:sp>
      <p:sp>
        <p:nvSpPr>
          <p:cNvPr id="3" name="Text Placeholder 2"/>
          <p:cNvSpPr>
            <a:spLocks noGrp="1"/>
          </p:cNvSpPr>
          <p:nvPr>
            <p:ph idx="1"/>
          </p:nvPr>
        </p:nvSpPr>
        <p:spPr/>
        <p:txBody>
          <a:bodyPr>
            <a:normAutofit/>
          </a:bodyPr>
          <a:lstStyle/>
          <a:p>
            <a:r>
              <a:rPr lang="en-US" dirty="0" smtClean="0"/>
              <a:t>Standards Based</a:t>
            </a:r>
          </a:p>
          <a:p>
            <a:pPr lvl="1"/>
            <a:r>
              <a:rPr lang="en-US" dirty="0" smtClean="0"/>
              <a:t>Uses the same CAML schema</a:t>
            </a:r>
          </a:p>
          <a:p>
            <a:r>
              <a:rPr lang="en-US" dirty="0" smtClean="0"/>
              <a:t>Strongly Typed</a:t>
            </a:r>
          </a:p>
          <a:p>
            <a:pPr lvl="1"/>
            <a:r>
              <a:rPr lang="en-US" dirty="0" smtClean="0"/>
              <a:t>Object model provides strong typing for many elements</a:t>
            </a:r>
          </a:p>
          <a:p>
            <a:r>
              <a:rPr lang="en-US" dirty="0" smtClean="0"/>
              <a:t>Easy to Deploy</a:t>
            </a:r>
          </a:p>
          <a:p>
            <a:pPr lvl="1"/>
            <a:r>
              <a:rPr lang="en-US" dirty="0" smtClean="0"/>
              <a:t>Code model means compiled assemblies</a:t>
            </a:r>
          </a:p>
          <a:p>
            <a:r>
              <a:rPr lang="en-US" dirty="0" smtClean="0"/>
              <a:t>Static and Dynamic Field References</a:t>
            </a:r>
          </a:p>
          <a:p>
            <a:pPr lvl="1"/>
            <a:r>
              <a:rPr lang="en-US" dirty="0" smtClean="0"/>
              <a:t>Object model performs field lookups by name</a:t>
            </a:r>
          </a:p>
          <a:p>
            <a:pPr lvl="1"/>
            <a:r>
              <a:rPr lang="en-US" dirty="0" smtClean="0"/>
              <a:t>Actual fields may be determined when code is run</a:t>
            </a:r>
          </a:p>
          <a:p>
            <a:r>
              <a:rPr lang="en-US" dirty="0" smtClean="0"/>
              <a:t>Reusable and Extensible</a:t>
            </a:r>
          </a:p>
          <a:p>
            <a:pPr lvl="1"/>
            <a:r>
              <a:rPr lang="en-US" dirty="0" smtClean="0"/>
              <a:t>Redeploy assembly that builds the content type</a:t>
            </a:r>
          </a:p>
          <a:p>
            <a:pPr lvl="1"/>
            <a:r>
              <a:rPr lang="en-US" dirty="0" smtClean="0"/>
              <a:t>Code based approach easier to extend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in Code</a:t>
            </a:r>
            <a:endParaRPr lang="en-US" dirty="0"/>
          </a:p>
        </p:txBody>
      </p:sp>
      <p:sp>
        <p:nvSpPr>
          <p:cNvPr id="4" name="Content Placeholder 4"/>
          <p:cNvSpPr>
            <a:spLocks noGrp="1"/>
          </p:cNvSpPr>
          <p:nvPr>
            <p:ph idx="1"/>
          </p:nvPr>
        </p:nvSpPr>
        <p:spPr/>
        <p:txBody>
          <a:bodyPr rtlCol="0">
            <a:normAutofit fontScale="92500" lnSpcReduction="10000"/>
          </a:bodyPr>
          <a:lstStyle/>
          <a:p>
            <a:pPr defTabSz="640080" eaLnBrk="1" fontAlgn="auto" hangingPunct="1">
              <a:buFontTx/>
              <a:buNone/>
              <a:defRPr/>
            </a:pPr>
            <a:r>
              <a:rPr lang="en-US" sz="2400" dirty="0" smtClean="0"/>
              <a:t>using (</a:t>
            </a:r>
            <a:r>
              <a:rPr lang="en-US" sz="2400" dirty="0" err="1" smtClean="0"/>
              <a:t>SPSite</a:t>
            </a:r>
            <a:r>
              <a:rPr lang="en-US" sz="2400" dirty="0" smtClean="0"/>
              <a:t> site = new </a:t>
            </a:r>
            <a:r>
              <a:rPr lang="en-US" sz="2400" dirty="0" err="1" smtClean="0"/>
              <a:t>SPSIte</a:t>
            </a:r>
            <a:r>
              <a:rPr lang="en-US" sz="2400" dirty="0" smtClean="0"/>
              <a:t>(</a:t>
            </a:r>
            <a:r>
              <a:rPr lang="en-US" sz="2400" dirty="0" err="1" smtClean="0"/>
              <a:t>url</a:t>
            </a:r>
            <a:r>
              <a:rPr lang="en-US" sz="2400" dirty="0" smtClean="0"/>
              <a:t>)) {</a:t>
            </a:r>
            <a:br>
              <a:rPr lang="en-US" sz="2400" dirty="0" smtClean="0"/>
            </a:br>
            <a:r>
              <a:rPr lang="en-US" sz="2400" dirty="0" smtClean="0"/>
              <a:t/>
            </a:r>
            <a:br>
              <a:rPr lang="en-US" sz="2400" dirty="0" smtClean="0"/>
            </a:br>
            <a:r>
              <a:rPr lang="en-US" sz="2400" dirty="0" smtClean="0"/>
              <a:t>	using (</a:t>
            </a:r>
            <a:r>
              <a:rPr lang="en-US" sz="2400" dirty="0" err="1" smtClean="0"/>
              <a:t>SPWeb</a:t>
            </a:r>
            <a:r>
              <a:rPr lang="en-US" sz="2400" dirty="0" smtClean="0"/>
              <a:t> web = </a:t>
            </a:r>
            <a:r>
              <a:rPr lang="en-US" sz="2400" dirty="0" err="1" smtClean="0"/>
              <a:t>site.OpenWeb</a:t>
            </a:r>
            <a:r>
              <a:rPr lang="en-US" sz="2400" dirty="0" smtClean="0"/>
              <a:t>()) {</a:t>
            </a:r>
            <a:br>
              <a:rPr lang="en-US" sz="2400" dirty="0" smtClean="0"/>
            </a:br>
            <a:r>
              <a:rPr lang="en-US" sz="2400" dirty="0" smtClean="0"/>
              <a:t/>
            </a:r>
            <a:br>
              <a:rPr lang="en-US" sz="2400" dirty="0" smtClean="0"/>
            </a:br>
            <a:r>
              <a:rPr lang="en-US" sz="2400" dirty="0" smtClean="0"/>
              <a:t>		</a:t>
            </a:r>
            <a:r>
              <a:rPr lang="en-US" sz="2400" dirty="0" err="1" smtClean="0"/>
              <a:t>SPContentType</a:t>
            </a:r>
            <a:r>
              <a:rPr lang="en-US" sz="2400" dirty="0" smtClean="0"/>
              <a:t> </a:t>
            </a:r>
            <a:r>
              <a:rPr lang="en-US" sz="2400" dirty="0" err="1" smtClean="0"/>
              <a:t>baseType</a:t>
            </a:r>
            <a:r>
              <a:rPr lang="en-US" sz="2400" dirty="0" smtClean="0"/>
              <a:t> =</a:t>
            </a:r>
            <a:br>
              <a:rPr lang="en-US" sz="2400" dirty="0" smtClean="0"/>
            </a:br>
            <a:r>
              <a:rPr lang="en-US" sz="2400" dirty="0" smtClean="0"/>
              <a:t>			</a:t>
            </a:r>
            <a:r>
              <a:rPr lang="en-US" sz="2400" dirty="0" err="1" smtClean="0"/>
              <a:t>web.AvailableContentTypes</a:t>
            </a:r>
            <a:r>
              <a:rPr lang="en-US" sz="2400" dirty="0" smtClean="0"/>
              <a:t>[“Document”];</a:t>
            </a:r>
            <a:br>
              <a:rPr lang="en-US" sz="2400" dirty="0" smtClean="0"/>
            </a:br>
            <a:r>
              <a:rPr lang="en-US" sz="2400" dirty="0" smtClean="0"/>
              <a:t/>
            </a:r>
            <a:br>
              <a:rPr lang="en-US" sz="2400" dirty="0" smtClean="0"/>
            </a:br>
            <a:r>
              <a:rPr lang="en-US" sz="2400" dirty="0" smtClean="0"/>
              <a:t>		</a:t>
            </a:r>
            <a:r>
              <a:rPr lang="en-US" sz="2400" dirty="0" err="1" smtClean="0"/>
              <a:t>SPContentType</a:t>
            </a:r>
            <a:r>
              <a:rPr lang="en-US" sz="2400" dirty="0" smtClean="0"/>
              <a:t> </a:t>
            </a:r>
            <a:r>
              <a:rPr lang="en-US" sz="2400" dirty="0" err="1" smtClean="0"/>
              <a:t>proposalType</a:t>
            </a:r>
            <a:r>
              <a:rPr lang="en-US" sz="2400" dirty="0" smtClean="0"/>
              <a:t> = new </a:t>
            </a:r>
            <a:r>
              <a:rPr lang="en-US" sz="2400" dirty="0" err="1" smtClean="0"/>
              <a:t>SPContentType</a:t>
            </a:r>
            <a:r>
              <a:rPr lang="en-US" sz="2400" dirty="0" smtClean="0"/>
              <a:t>(</a:t>
            </a:r>
            <a:br>
              <a:rPr lang="en-US" sz="2400" dirty="0" smtClean="0"/>
            </a:br>
            <a:r>
              <a:rPr lang="en-US" sz="2400" dirty="0" smtClean="0"/>
              <a:t>			</a:t>
            </a:r>
            <a:r>
              <a:rPr lang="en-US" sz="2400" dirty="0" err="1" smtClean="0"/>
              <a:t>baseType</a:t>
            </a:r>
            <a:r>
              <a:rPr lang="en-US" sz="2400" dirty="0" smtClean="0"/>
              <a:t>, </a:t>
            </a:r>
            <a:r>
              <a:rPr lang="en-US" sz="2400" dirty="0" err="1" smtClean="0"/>
              <a:t>web.ContentTypes</a:t>
            </a:r>
            <a:r>
              <a:rPr lang="en-US" sz="2400" dirty="0" smtClean="0"/>
              <a:t>, “Project Proposal”);</a:t>
            </a:r>
            <a:br>
              <a:rPr lang="en-US" sz="2400" dirty="0" smtClean="0"/>
            </a:br>
            <a:r>
              <a:rPr lang="en-US" sz="2400" dirty="0" smtClean="0"/>
              <a:t/>
            </a:r>
            <a:br>
              <a:rPr lang="en-US" sz="2400" dirty="0" smtClean="0"/>
            </a:br>
            <a:r>
              <a:rPr lang="en-US" sz="2400" dirty="0" smtClean="0"/>
              <a:t>		</a:t>
            </a:r>
            <a:r>
              <a:rPr lang="en-US" sz="2400" dirty="0" err="1" smtClean="0"/>
              <a:t>web.ContentTypes.Add</a:t>
            </a:r>
            <a:r>
              <a:rPr lang="en-US" sz="2400" dirty="0" smtClean="0"/>
              <a:t>(</a:t>
            </a:r>
            <a:r>
              <a:rPr lang="en-US" sz="2400" dirty="0" err="1" smtClean="0"/>
              <a:t>proposalType</a:t>
            </a:r>
            <a:r>
              <a:rPr lang="en-US" sz="2400" dirty="0" smtClean="0"/>
              <a:t>);</a:t>
            </a:r>
            <a:br>
              <a:rPr lang="en-US" sz="2400" dirty="0" smtClean="0"/>
            </a:br>
            <a:r>
              <a:rPr lang="en-US" sz="2400" dirty="0" smtClean="0"/>
              <a:t/>
            </a:r>
            <a:br>
              <a:rPr lang="en-US" sz="2400" dirty="0" smtClean="0"/>
            </a:br>
            <a:r>
              <a:rPr lang="en-US" sz="2400" dirty="0" smtClean="0"/>
              <a:t>		</a:t>
            </a:r>
            <a:r>
              <a:rPr lang="en-US" sz="2400" dirty="0" err="1" smtClean="0"/>
              <a:t>proposalType.FieldLinks.Add</a:t>
            </a:r>
            <a:r>
              <a:rPr lang="en-US" sz="2400" dirty="0" smtClean="0"/>
              <a:t>(</a:t>
            </a:r>
            <a:br>
              <a:rPr lang="en-US" sz="2400" dirty="0" smtClean="0"/>
            </a:br>
            <a:r>
              <a:rPr lang="en-US" sz="2400" dirty="0" smtClean="0"/>
              <a:t>			new </a:t>
            </a:r>
            <a:r>
              <a:rPr lang="en-US" sz="2400" dirty="0" err="1" smtClean="0"/>
              <a:t>SPFieldLink</a:t>
            </a:r>
            <a:r>
              <a:rPr lang="en-US" sz="2400" dirty="0" smtClean="0"/>
              <a:t>(</a:t>
            </a:r>
            <a:r>
              <a:rPr lang="en-US" sz="2400" dirty="0" err="1" smtClean="0"/>
              <a:t>web.AvailableFields</a:t>
            </a:r>
            <a:r>
              <a:rPr lang="en-US" sz="2400" dirty="0" smtClean="0"/>
              <a:t>[“Author”]));</a:t>
            </a:r>
            <a:br>
              <a:rPr lang="en-US" sz="2400" dirty="0" smtClean="0"/>
            </a:br>
            <a:r>
              <a:rPr lang="en-US" sz="2400" dirty="0" smtClean="0"/>
              <a:t>	}</a:t>
            </a:r>
            <a:br>
              <a:rPr lang="en-US" sz="2400" dirty="0" smtClean="0"/>
            </a:br>
            <a:r>
              <a:rPr lang="en-US" sz="2400"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Creating Content Types using Managed Code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Document Libraries</a:t>
            </a:r>
            <a:endParaRPr lang="en-US" dirty="0"/>
          </a:p>
        </p:txBody>
      </p:sp>
      <p:sp>
        <p:nvSpPr>
          <p:cNvPr id="4" name="Text Placeholder 3"/>
          <p:cNvSpPr>
            <a:spLocks noGrp="1"/>
          </p:cNvSpPr>
          <p:nvPr>
            <p:ph idx="1"/>
          </p:nvPr>
        </p:nvSpPr>
        <p:spPr/>
        <p:txBody>
          <a:bodyPr/>
          <a:lstStyle/>
          <a:p>
            <a:r>
              <a:rPr lang="en-US" dirty="0" smtClean="0"/>
              <a:t>Special Kind of List for Managing Documents</a:t>
            </a:r>
          </a:p>
          <a:p>
            <a:pPr lvl="1"/>
            <a:r>
              <a:rPr lang="en-US" dirty="0" smtClean="0"/>
              <a:t>Default Folder Structure</a:t>
            </a:r>
          </a:p>
          <a:p>
            <a:pPr lvl="2"/>
            <a:r>
              <a:rPr lang="en-US" dirty="0" smtClean="0"/>
              <a:t>Inherited from LIST</a:t>
            </a:r>
          </a:p>
          <a:p>
            <a:pPr lvl="1"/>
            <a:r>
              <a:rPr lang="en-US" dirty="0" smtClean="0"/>
              <a:t>Associated with a Document Template</a:t>
            </a:r>
          </a:p>
          <a:p>
            <a:pPr lvl="2"/>
            <a:r>
              <a:rPr lang="en-US" dirty="0" smtClean="0"/>
              <a:t>Used for creating/editing document items</a:t>
            </a:r>
          </a:p>
          <a:p>
            <a:pPr lvl="1"/>
            <a:r>
              <a:rPr lang="en-US" dirty="0" smtClean="0"/>
              <a:t>Understands how to convert columns into document properties</a:t>
            </a:r>
          </a:p>
          <a:p>
            <a:pPr lvl="2"/>
            <a:r>
              <a:rPr lang="en-US" dirty="0" smtClean="0"/>
              <a:t>Properties are “promoted” to matching columns on upload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Content Type Inheritance</a:t>
            </a:r>
            <a:endParaRPr lang="en-US" dirty="0"/>
          </a:p>
        </p:txBody>
      </p:sp>
      <p:sp>
        <p:nvSpPr>
          <p:cNvPr id="3" name="Text Placeholder 2"/>
          <p:cNvSpPr>
            <a:spLocks noGrp="1"/>
          </p:cNvSpPr>
          <p:nvPr>
            <p:ph idx="1"/>
          </p:nvPr>
        </p:nvSpPr>
        <p:spPr/>
        <p:txBody>
          <a:bodyPr/>
          <a:lstStyle/>
          <a:p>
            <a:r>
              <a:rPr lang="en-US" dirty="0" smtClean="0"/>
              <a:t>Not "true" inheritance</a:t>
            </a:r>
          </a:p>
          <a:p>
            <a:pPr lvl="1"/>
            <a:r>
              <a:rPr lang="en-US" dirty="0" smtClean="0"/>
              <a:t>Events are not inherited</a:t>
            </a:r>
          </a:p>
          <a:p>
            <a:pPr lvl="1"/>
            <a:r>
              <a:rPr lang="en-US" dirty="0" smtClean="0"/>
              <a:t>Inherited metadata mapped </a:t>
            </a:r>
            <a:br>
              <a:rPr lang="en-US" dirty="0" smtClean="0"/>
            </a:br>
            <a:r>
              <a:rPr lang="en-US" dirty="0" smtClean="0"/>
              <a:t>using specially formatted identifiers</a:t>
            </a:r>
          </a:p>
          <a:p>
            <a:r>
              <a:rPr lang="en-US" dirty="0" smtClean="0"/>
              <a:t>No multiple inheritance</a:t>
            </a:r>
          </a:p>
          <a:p>
            <a:pPr lvl="1"/>
            <a:r>
              <a:rPr lang="en-US" dirty="0" smtClean="0"/>
              <a:t>Limited to single taxonomy</a:t>
            </a:r>
          </a:p>
          <a:p>
            <a:r>
              <a:rPr lang="en-US" dirty="0" smtClean="0"/>
              <a:t>Uses</a:t>
            </a:r>
          </a:p>
          <a:p>
            <a:pPr lvl="1"/>
            <a:r>
              <a:rPr lang="en-US" dirty="0" smtClean="0"/>
              <a:t>Broad categorization</a:t>
            </a:r>
          </a:p>
          <a:p>
            <a:pPr lvl="1"/>
            <a:r>
              <a:rPr lang="en-US" dirty="0" smtClean="0"/>
              <a:t>Sharing of critical</a:t>
            </a:r>
            <a:br>
              <a:rPr lang="en-US" dirty="0" smtClean="0"/>
            </a:br>
            <a:r>
              <a:rPr lang="en-US" dirty="0" smtClean="0"/>
              <a:t>metadata across types</a:t>
            </a:r>
          </a:p>
        </p:txBody>
      </p:sp>
      <p:pic>
        <p:nvPicPr>
          <p:cNvPr id="3074" name="Picture 2"/>
          <p:cNvPicPr>
            <a:picLocks noChangeAspect="1" noChangeArrowheads="1"/>
          </p:cNvPicPr>
          <p:nvPr/>
        </p:nvPicPr>
        <p:blipFill>
          <a:blip r:embed="rId2"/>
          <a:srcRect/>
          <a:stretch>
            <a:fillRect/>
          </a:stretch>
        </p:blipFill>
        <p:spPr bwMode="auto">
          <a:xfrm>
            <a:off x="3886200" y="1447800"/>
            <a:ext cx="4649787" cy="4445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Content Type Identifiers</a:t>
            </a:r>
            <a:endParaRPr lang="en-US" dirty="0"/>
          </a:p>
        </p:txBody>
      </p:sp>
      <p:sp>
        <p:nvSpPr>
          <p:cNvPr id="4" name="Content Placeholder 8"/>
          <p:cNvSpPr>
            <a:spLocks noGrp="1"/>
          </p:cNvSpPr>
          <p:nvPr>
            <p:ph idx="1"/>
          </p:nvPr>
        </p:nvSpPr>
        <p:spPr/>
        <p:txBody>
          <a:bodyPr>
            <a:normAutofit/>
          </a:bodyPr>
          <a:lstStyle/>
          <a:p>
            <a:pPr eaLnBrk="1" hangingPunct="1"/>
            <a:r>
              <a:rPr lang="en-US" dirty="0" smtClean="0">
                <a:latin typeface="Arial" charset="0"/>
                <a:cs typeface="Arial" charset="0"/>
              </a:rPr>
              <a:t>Special Format for maintaining inheritance relationships between content types</a:t>
            </a:r>
            <a:br>
              <a:rPr lang="en-US" dirty="0" smtClean="0">
                <a:latin typeface="Arial" charset="0"/>
                <a:cs typeface="Arial" charset="0"/>
              </a:rPr>
            </a:b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
            </a:r>
            <a:br>
              <a:rPr lang="en-US" dirty="0" smtClean="0">
                <a:latin typeface="Arial" charset="0"/>
                <a:cs typeface="Arial" charset="0"/>
              </a:rPr>
            </a:br>
            <a:endParaRPr lang="en-US" dirty="0" smtClean="0">
              <a:latin typeface="Arial" charset="0"/>
              <a:cs typeface="Arial" charset="0"/>
            </a:endParaRPr>
          </a:p>
          <a:p>
            <a:pPr eaLnBrk="1" hangingPunct="1"/>
            <a:r>
              <a:rPr lang="en-US" dirty="0" smtClean="0">
                <a:latin typeface="Arial" charset="0"/>
                <a:cs typeface="Arial" charset="0"/>
              </a:rPr>
              <a:t>Difficult to work with manually</a:t>
            </a:r>
          </a:p>
          <a:p>
            <a:pPr lvl="1"/>
            <a:r>
              <a:rPr lang="en-US" dirty="0" smtClean="0">
                <a:latin typeface="Arial" charset="0"/>
                <a:cs typeface="Arial" charset="0"/>
              </a:rPr>
              <a:t>Assigned automatically when using the object model</a:t>
            </a:r>
          </a:p>
        </p:txBody>
      </p:sp>
      <p:pic>
        <p:nvPicPr>
          <p:cNvPr id="5" name="Picture 4" descr="Project Proposal ID.emf"/>
          <p:cNvPicPr>
            <a:picLocks noChangeAspect="1"/>
          </p:cNvPicPr>
          <p:nvPr/>
        </p:nvPicPr>
        <p:blipFill>
          <a:blip r:embed="rId2"/>
          <a:srcRect/>
          <a:stretch>
            <a:fillRect/>
          </a:stretch>
        </p:blipFill>
        <p:spPr bwMode="auto">
          <a:xfrm>
            <a:off x="914400" y="2362200"/>
            <a:ext cx="7467600" cy="19161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Extending Content Types</a:t>
            </a:r>
            <a:endParaRPr lang="en-US" dirty="0"/>
          </a:p>
        </p:txBody>
      </p:sp>
      <p:sp>
        <p:nvSpPr>
          <p:cNvPr id="4" name="Content Placeholder 3"/>
          <p:cNvSpPr>
            <a:spLocks noGrp="1"/>
          </p:cNvSpPr>
          <p:nvPr>
            <p:ph idx="1"/>
          </p:nvPr>
        </p:nvSpPr>
        <p:spPr/>
        <p:txBody>
          <a:bodyPr/>
          <a:lstStyle/>
          <a:p>
            <a:r>
              <a:rPr lang="en-US" dirty="0" smtClean="0"/>
              <a:t>Event Receivers</a:t>
            </a:r>
          </a:p>
          <a:p>
            <a:pPr lvl="1"/>
            <a:r>
              <a:rPr lang="en-US" dirty="0" smtClean="0"/>
              <a:t>Provides a way to add custom behavior to a content type</a:t>
            </a:r>
          </a:p>
          <a:p>
            <a:pPr lvl="1"/>
            <a:r>
              <a:rPr lang="en-US" dirty="0" smtClean="0"/>
              <a:t>Many levels of events are supported</a:t>
            </a:r>
          </a:p>
          <a:p>
            <a:pPr lvl="2"/>
            <a:r>
              <a:rPr lang="en-US" dirty="0" smtClean="0"/>
              <a:t>Adding and removing items</a:t>
            </a:r>
          </a:p>
          <a:p>
            <a:pPr lvl="2"/>
            <a:r>
              <a:rPr lang="en-US" dirty="0" smtClean="0"/>
              <a:t>Changes to items</a:t>
            </a:r>
          </a:p>
          <a:p>
            <a:pPr lvl="2"/>
            <a:r>
              <a:rPr lang="en-US" dirty="0" smtClean="0"/>
              <a:t>Check-in/Check-out of items</a:t>
            </a:r>
          </a:p>
          <a:p>
            <a:pPr lvl="2"/>
            <a:r>
              <a:rPr lang="en-US" dirty="0" smtClean="0"/>
              <a:t>Changes to schema (add/remove columns)</a:t>
            </a:r>
          </a:p>
          <a:p>
            <a:r>
              <a:rPr lang="en-US" dirty="0" smtClean="0"/>
              <a:t>XML Documents</a:t>
            </a:r>
          </a:p>
          <a:p>
            <a:pPr lvl="1"/>
            <a:r>
              <a:rPr lang="en-US" dirty="0" smtClean="0"/>
              <a:t>Extensible way to embed custom information into a content type</a:t>
            </a:r>
          </a:p>
          <a:p>
            <a:pPr lvl="1"/>
            <a:r>
              <a:rPr lang="en-US" dirty="0" smtClean="0"/>
              <a:t>Useful for content validation (store custom validation schema)</a:t>
            </a:r>
          </a:p>
          <a:p>
            <a:pPr lvl="1"/>
            <a:r>
              <a:rPr lang="en-US" dirty="0" smtClean="0"/>
              <a:t>Used internally to map types to event receivers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in Content Types</a:t>
            </a:r>
            <a:endParaRPr lang="en-US" dirty="0"/>
          </a:p>
        </p:txBody>
      </p:sp>
      <p:sp>
        <p:nvSpPr>
          <p:cNvPr id="3" name="Content Placeholder 2"/>
          <p:cNvSpPr>
            <a:spLocks noGrp="1"/>
          </p:cNvSpPr>
          <p:nvPr>
            <p:ph idx="1"/>
          </p:nvPr>
        </p:nvSpPr>
        <p:spPr/>
        <p:txBody>
          <a:bodyPr/>
          <a:lstStyle/>
          <a:p>
            <a:r>
              <a:rPr lang="en-US" dirty="0" smtClean="0"/>
              <a:t>Policies can be assigned to Content</a:t>
            </a:r>
            <a:r>
              <a:rPr lang="en-US" baseline="0" dirty="0" smtClean="0"/>
              <a:t> Types</a:t>
            </a:r>
          </a:p>
          <a:p>
            <a:r>
              <a:rPr lang="en-US" baseline="0" dirty="0" smtClean="0"/>
              <a:t>Cannot change policy while assigned</a:t>
            </a:r>
          </a:p>
          <a:p>
            <a:r>
              <a:rPr lang="en-US" baseline="0" dirty="0" smtClean="0"/>
              <a:t>Content Types inherit policies</a:t>
            </a:r>
          </a:p>
          <a:p>
            <a:pPr lvl="1"/>
            <a:r>
              <a:rPr lang="en-US" dirty="0" smtClean="0"/>
              <a:t>Happens when derived</a:t>
            </a:r>
            <a:r>
              <a:rPr lang="en-US" baseline="0" dirty="0" smtClean="0"/>
              <a:t> type is created</a:t>
            </a:r>
          </a:p>
          <a:p>
            <a:pPr lvl="1"/>
            <a:r>
              <a:rPr lang="en-US" baseline="0" dirty="0" smtClean="0"/>
              <a:t>Policy definition copied into derived type</a:t>
            </a:r>
          </a:p>
          <a:p>
            <a:pPr lvl="1"/>
            <a:r>
              <a:rPr lang="en-US" baseline="0" dirty="0" smtClean="0"/>
              <a:t>Changes to parent policy are propagated</a:t>
            </a:r>
          </a:p>
          <a:p>
            <a:pPr lvl="0"/>
            <a:r>
              <a:rPr lang="en-US" dirty="0" smtClean="0"/>
              <a:t>Policy Definition</a:t>
            </a:r>
            <a:r>
              <a:rPr lang="en-US" baseline="0" dirty="0" smtClean="0"/>
              <a:t> stored in XML Documents</a:t>
            </a:r>
          </a:p>
          <a:p>
            <a:pPr lvl="0"/>
            <a:r>
              <a:rPr lang="en-US" baseline="0" dirty="0" smtClean="0"/>
              <a:t>Policy Definition copied into Office Documents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Document libraries are a specialization of list that adds document templates and document property promotion.</a:t>
            </a:r>
          </a:p>
          <a:p>
            <a:endParaRPr lang="en-US" dirty="0" smtClean="0"/>
          </a:p>
          <a:p>
            <a:r>
              <a:rPr lang="en-US" dirty="0" smtClean="0"/>
              <a:t>Document libraries and lists support the same standard file i/o operations, providing a consistent API based on folders, subfolders and files.</a:t>
            </a:r>
          </a:p>
          <a:p>
            <a:endParaRPr lang="en-US" dirty="0" smtClean="0"/>
          </a:p>
          <a:p>
            <a:r>
              <a:rPr lang="en-US" dirty="0" smtClean="0"/>
              <a:t>Document templates can be bound to server-side (.ASPX) or client-side (.DOTX, etc.) files, enabling a variety of methods for ensuring that documents are created properly.</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a:t>
            </a:r>
            <a:endParaRPr lang="en-US" dirty="0"/>
          </a:p>
        </p:txBody>
      </p:sp>
      <p:sp>
        <p:nvSpPr>
          <p:cNvPr id="3" name="Content Placeholder 2"/>
          <p:cNvSpPr>
            <a:spLocks noGrp="1"/>
          </p:cNvSpPr>
          <p:nvPr>
            <p:ph idx="1"/>
          </p:nvPr>
        </p:nvSpPr>
        <p:spPr/>
        <p:txBody>
          <a:bodyPr/>
          <a:lstStyle/>
          <a:p>
            <a:r>
              <a:rPr lang="en-US" dirty="0" smtClean="0"/>
              <a:t>The three primary components of content types are metadata (fields), behavior (event receivers), and an extensible payload (XML documents).  Together, they provide the foundation for ECM on the SharePoint platform.</a:t>
            </a:r>
          </a:p>
          <a:p>
            <a:r>
              <a:rPr lang="en-US" dirty="0" smtClean="0"/>
              <a:t>Although content types support simple metadata inheritance, they do not support behavioral inheritance, limiting their usefulness for building deep taxonomies.</a:t>
            </a:r>
          </a:p>
          <a:p>
            <a:r>
              <a:rPr lang="en-US" dirty="0" smtClean="0"/>
              <a:t>A single document can only be associated with one content type at a time, which can affect the extensibility of solutions based on them.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Metadata drives all stages of the content</a:t>
            </a:r>
            <a:r>
              <a:rPr lang="en-US" baseline="0" dirty="0" smtClean="0"/>
              <a:t> lifecycle.</a:t>
            </a:r>
          </a:p>
          <a:p>
            <a:r>
              <a:rPr lang="en-US" baseline="0" dirty="0" smtClean="0"/>
              <a:t>Content types provide control of metadata throughout the content lifecycle.</a:t>
            </a:r>
          </a:p>
          <a:p>
            <a:r>
              <a:rPr lang="en-US" baseline="0" dirty="0" smtClean="0"/>
              <a:t>Using schematized rules allow flexible validation of content metadata.</a:t>
            </a:r>
          </a:p>
          <a:p>
            <a:r>
              <a:rPr lang="en-US" baseline="0" dirty="0" smtClean="0"/>
              <a:t>Rules can be embedded within content types and applied using event receivers or information policy features.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Folder Structure</a:t>
            </a:r>
            <a:endParaRPr lang="en-US" dirty="0"/>
          </a:p>
        </p:txBody>
      </p:sp>
      <p:sp>
        <p:nvSpPr>
          <p:cNvPr id="3" name="Text Placeholder 2"/>
          <p:cNvSpPr>
            <a:spLocks noGrp="1"/>
          </p:cNvSpPr>
          <p:nvPr>
            <p:ph idx="1"/>
          </p:nvPr>
        </p:nvSpPr>
        <p:spPr/>
        <p:txBody>
          <a:bodyPr/>
          <a:lstStyle/>
          <a:p>
            <a:r>
              <a:rPr lang="en-US" dirty="0" smtClean="0"/>
              <a:t>Inherited from List</a:t>
            </a:r>
          </a:p>
          <a:p>
            <a:r>
              <a:rPr lang="en-US" dirty="0" smtClean="0"/>
              <a:t>Supports standard file i/o operations</a:t>
            </a:r>
          </a:p>
          <a:p>
            <a:pPr lvl="1"/>
            <a:r>
              <a:rPr lang="en-US" dirty="0" err="1" smtClean="0"/>
              <a:t>SPFolder</a:t>
            </a:r>
            <a:endParaRPr lang="en-US" dirty="0" smtClean="0"/>
          </a:p>
          <a:p>
            <a:pPr lvl="1"/>
            <a:r>
              <a:rPr lang="en-US" dirty="0" err="1" smtClean="0"/>
              <a:t>SPFile</a:t>
            </a:r>
            <a:endParaRPr lang="en-US" dirty="0"/>
          </a:p>
        </p:txBody>
      </p:sp>
      <p:pic>
        <p:nvPicPr>
          <p:cNvPr id="1027" name="Picture 3"/>
          <p:cNvPicPr>
            <a:picLocks noChangeAspect="1" noChangeArrowheads="1"/>
          </p:cNvPicPr>
          <p:nvPr/>
        </p:nvPicPr>
        <p:blipFill>
          <a:blip r:embed="rId2"/>
          <a:srcRect/>
          <a:stretch>
            <a:fillRect/>
          </a:stretch>
        </p:blipFill>
        <p:spPr bwMode="auto">
          <a:xfrm>
            <a:off x="3124200" y="2667000"/>
            <a:ext cx="4124325" cy="299243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Documents Stored as List Items</a:t>
            </a:r>
            <a:endParaRPr lang="en-US" dirty="0"/>
          </a:p>
        </p:txBody>
      </p:sp>
      <p:sp>
        <p:nvSpPr>
          <p:cNvPr id="3" name="Text Placeholder 2"/>
          <p:cNvSpPr>
            <a:spLocks noGrp="1"/>
          </p:cNvSpPr>
          <p:nvPr>
            <p:ph idx="1"/>
          </p:nvPr>
        </p:nvSpPr>
        <p:spPr/>
        <p:txBody>
          <a:bodyPr/>
          <a:lstStyle/>
          <a:p>
            <a:r>
              <a:rPr lang="en-US" dirty="0" smtClean="0"/>
              <a:t>Easy to manage metadata</a:t>
            </a:r>
          </a:p>
          <a:p>
            <a:pPr lvl="1"/>
            <a:r>
              <a:rPr lang="en-US" dirty="0" smtClean="0"/>
              <a:t>Site columns</a:t>
            </a:r>
          </a:p>
          <a:p>
            <a:pPr lvl="1"/>
            <a:r>
              <a:rPr lang="en-US" dirty="0" smtClean="0"/>
              <a:t>Field types</a:t>
            </a:r>
          </a:p>
          <a:p>
            <a:pPr lvl="0"/>
            <a:r>
              <a:rPr lang="en-US" dirty="0" smtClean="0"/>
              <a:t>Easy to leverage other list management code</a:t>
            </a:r>
          </a:p>
          <a:p>
            <a:pPr lvl="0"/>
            <a:r>
              <a:rPr lang="en-US" dirty="0" smtClean="0"/>
              <a:t>Easy to extend with custom behavior</a:t>
            </a:r>
          </a:p>
          <a:p>
            <a:pPr lvl="1"/>
            <a:r>
              <a:rPr lang="en-US" dirty="0" smtClean="0"/>
              <a:t>Workflow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Templates</a:t>
            </a:r>
            <a:endParaRPr lang="en-US" dirty="0"/>
          </a:p>
        </p:txBody>
      </p:sp>
      <p:sp>
        <p:nvSpPr>
          <p:cNvPr id="3" name="Text Placeholder 2"/>
          <p:cNvSpPr>
            <a:spLocks noGrp="1"/>
          </p:cNvSpPr>
          <p:nvPr>
            <p:ph idx="1"/>
          </p:nvPr>
        </p:nvSpPr>
        <p:spPr/>
        <p:txBody>
          <a:bodyPr/>
          <a:lstStyle/>
          <a:p>
            <a:r>
              <a:rPr lang="en-US" dirty="0" smtClean="0"/>
              <a:t>Defined using a pre-defined site column</a:t>
            </a:r>
          </a:p>
          <a:p>
            <a:r>
              <a:rPr lang="en-US" dirty="0" smtClean="0"/>
              <a:t>Can reference server or client-side file</a:t>
            </a:r>
          </a:p>
          <a:p>
            <a:pPr lvl="1"/>
            <a:r>
              <a:rPr lang="en-US" dirty="0" smtClean="0"/>
              <a:t>Server-side template may include code</a:t>
            </a:r>
          </a:p>
          <a:p>
            <a:pPr lvl="1"/>
            <a:r>
              <a:rPr lang="en-US" dirty="0" smtClean="0"/>
              <a:t>Client-side template must be trusted</a:t>
            </a:r>
          </a:p>
          <a:p>
            <a:pPr lvl="2"/>
            <a:r>
              <a:rPr lang="en-US" dirty="0" smtClean="0"/>
              <a:t>“Published” to server</a:t>
            </a:r>
            <a:endParaRPr lang="en-US" dirty="0"/>
          </a:p>
        </p:txBody>
      </p:sp>
      <p:pic>
        <p:nvPicPr>
          <p:cNvPr id="2051" name="Picture 3"/>
          <p:cNvPicPr>
            <a:picLocks noChangeAspect="1" noChangeArrowheads="1"/>
          </p:cNvPicPr>
          <p:nvPr/>
        </p:nvPicPr>
        <p:blipFill>
          <a:blip r:embed="rId2"/>
          <a:srcRect/>
          <a:stretch>
            <a:fillRect/>
          </a:stretch>
        </p:blipFill>
        <p:spPr bwMode="auto">
          <a:xfrm>
            <a:off x="3810000" y="2743200"/>
            <a:ext cx="3751263" cy="37353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Column / Property Conversion</a:t>
            </a:r>
            <a:endParaRPr lang="en-US" dirty="0"/>
          </a:p>
        </p:txBody>
      </p:sp>
      <p:sp>
        <p:nvSpPr>
          <p:cNvPr id="3" name="Text Placeholder 2"/>
          <p:cNvSpPr>
            <a:spLocks noGrp="1"/>
          </p:cNvSpPr>
          <p:nvPr>
            <p:ph idx="1"/>
          </p:nvPr>
        </p:nvSpPr>
        <p:spPr/>
        <p:txBody>
          <a:bodyPr/>
          <a:lstStyle/>
          <a:p>
            <a:r>
              <a:rPr lang="en-US" dirty="0" smtClean="0"/>
              <a:t>Extensible “document parsing” architecture</a:t>
            </a:r>
          </a:p>
          <a:p>
            <a:pPr lvl="1"/>
            <a:r>
              <a:rPr lang="en-US" dirty="0" smtClean="0"/>
              <a:t>Columns extracted into XML</a:t>
            </a:r>
          </a:p>
          <a:p>
            <a:pPr lvl="1"/>
            <a:r>
              <a:rPr lang="en-US" dirty="0" smtClean="0"/>
              <a:t>SharePoint calls custom code provided by vendor</a:t>
            </a:r>
          </a:p>
          <a:p>
            <a:pPr lvl="2"/>
            <a:r>
              <a:rPr lang="en-US" dirty="0" smtClean="0"/>
              <a:t>Built-in for Office client applications</a:t>
            </a:r>
          </a:p>
          <a:p>
            <a:pPr lvl="1"/>
            <a:r>
              <a:rPr lang="en-US" dirty="0" smtClean="0"/>
              <a:t>Parsing code transfers column values to and from document properties</a:t>
            </a:r>
          </a:p>
          <a:p>
            <a:pPr lvl="3"/>
            <a:r>
              <a:rPr lang="en-US" dirty="0" smtClean="0"/>
              <a:t>Built-in properties are skipped</a:t>
            </a:r>
          </a:p>
          <a:p>
            <a:pPr lvl="4"/>
            <a:r>
              <a:rPr lang="en-US" dirty="0" smtClean="0"/>
              <a:t>Subject, Author, Manager, Company, Category, Keywords, Comments, Hyperlink base</a:t>
            </a:r>
          </a:p>
          <a:p>
            <a:pPr lvl="3"/>
            <a:r>
              <a:rPr lang="en-US" dirty="0" smtClean="0"/>
              <a:t>Custom properties are processed</a:t>
            </a:r>
          </a:p>
          <a:p>
            <a:pPr lvl="4"/>
            <a:r>
              <a:rPr lang="en-US" dirty="0" smtClean="0"/>
              <a:t>Checked by, Client, Date completed, Department, Destination, Disposition</a:t>
            </a:r>
          </a:p>
          <a:p>
            <a:pPr lvl="4"/>
            <a:r>
              <a:rPr lang="en-US" dirty="0" smtClean="0"/>
              <a:t>Division, Document Number, Editor, Forward To, Group, Language, Mailstop</a:t>
            </a:r>
          </a:p>
          <a:p>
            <a:pPr lvl="4"/>
            <a:r>
              <a:rPr lang="en-US" dirty="0" smtClean="0"/>
              <a:t>Matter, Office, Owner, Project, Publisher, Purpose, Received from</a:t>
            </a:r>
          </a:p>
          <a:p>
            <a:pPr lvl="4"/>
            <a:r>
              <a:rPr lang="en-US" dirty="0" smtClean="0"/>
              <a:t>Recorded by, Recorded date, Reference, Source, Status</a:t>
            </a:r>
          </a:p>
          <a:p>
            <a:pPr lvl="4"/>
            <a:r>
              <a:rPr lang="en-US" dirty="0" smtClean="0"/>
              <a:t>Telephone number, Typist</a:t>
            </a:r>
          </a:p>
          <a:p>
            <a:pPr lvl="3"/>
            <a:r>
              <a:rPr lang="en-US" dirty="0" smtClean="0"/>
              <a:t>Lookup field values are not handled properly</a:t>
            </a:r>
          </a:p>
          <a:p>
            <a:pPr lvl="3"/>
            <a:r>
              <a:rPr lang="en-US" dirty="0" smtClean="0"/>
              <a:t>Works best with text fields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Importing Documents using Windows </a:t>
            </a:r>
            <a:r>
              <a:rPr lang="en-US" dirty="0" err="1" smtClean="0"/>
              <a:t>PowerShell</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Content Types</a:t>
            </a:r>
            <a:endParaRPr lang="en-US" dirty="0"/>
          </a:p>
        </p:txBody>
      </p:sp>
      <p:sp>
        <p:nvSpPr>
          <p:cNvPr id="5" name="Content Placeholder 4"/>
          <p:cNvSpPr>
            <a:spLocks noGrp="1"/>
          </p:cNvSpPr>
          <p:nvPr>
            <p:ph idx="1"/>
          </p:nvPr>
        </p:nvSpPr>
        <p:spPr/>
        <p:txBody>
          <a:bodyPr/>
          <a:lstStyle/>
          <a:p>
            <a:r>
              <a:rPr lang="en-US" dirty="0" smtClean="0"/>
              <a:t>The primary means by which information is classified and controlled within the SharePoint environment.</a:t>
            </a:r>
          </a:p>
          <a:p>
            <a:r>
              <a:rPr lang="en-US" dirty="0" smtClean="0"/>
              <a:t>Every list item stored in the content database is based on a content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What is a Content Type?</a:t>
            </a:r>
            <a:endParaRPr lang="en-US" dirty="0"/>
          </a:p>
        </p:txBody>
      </p:sp>
      <p:graphicFrame>
        <p:nvGraphicFramePr>
          <p:cNvPr id="6" name="Content Placeholder 5"/>
          <p:cNvGraphicFramePr>
            <a:graphicFrameLocks noGrp="1"/>
          </p:cNvGraphicFramePr>
          <p:nvPr>
            <p:ph sz="quarter" idx="10"/>
          </p:nvPr>
        </p:nvGraphicFramePr>
        <p:xfrm>
          <a:off x="2819400" y="1447800"/>
          <a:ext cx="5867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2743200" y="1752600"/>
          <a:ext cx="6096000" cy="449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457200" y="1676400"/>
            <a:ext cx="3352800" cy="3970318"/>
          </a:xfrm>
          <a:prstGeom prst="rect">
            <a:avLst/>
          </a:prstGeom>
          <a:noFill/>
        </p:spPr>
        <p:txBody>
          <a:bodyPr wrap="square" rtlCol="0">
            <a:spAutoFit/>
          </a:bodyPr>
          <a:lstStyle/>
          <a:p>
            <a:r>
              <a:rPr lang="en-US" dirty="0" smtClean="0"/>
              <a:t>Three Primary Components:</a:t>
            </a:r>
          </a:p>
          <a:p>
            <a:endParaRPr lang="en-US" dirty="0" smtClean="0"/>
          </a:p>
          <a:p>
            <a:pPr marL="342900" indent="-342900">
              <a:buFont typeface="+mj-lt"/>
              <a:buAutoNum type="arabicPeriod"/>
            </a:pPr>
            <a:r>
              <a:rPr lang="en-US" dirty="0" smtClean="0"/>
              <a:t>Metadata (Columns)</a:t>
            </a:r>
            <a:br>
              <a:rPr lang="en-US" dirty="0" smtClean="0"/>
            </a:br>
            <a:r>
              <a:rPr lang="en-US" dirty="0" smtClean="0"/>
              <a:t>Added to list when content type is bound to it.</a:t>
            </a:r>
            <a:br>
              <a:rPr lang="en-US" dirty="0" smtClean="0"/>
            </a:br>
            <a:endParaRPr lang="en-US" dirty="0" smtClean="0"/>
          </a:p>
          <a:p>
            <a:pPr marL="342900" indent="-342900">
              <a:buFont typeface="+mj-lt"/>
              <a:buAutoNum type="arabicPeriod"/>
            </a:pPr>
            <a:r>
              <a:rPr lang="en-US" dirty="0" smtClean="0"/>
              <a:t>Behavior (Code)</a:t>
            </a:r>
            <a:br>
              <a:rPr lang="en-US" dirty="0" smtClean="0"/>
            </a:br>
            <a:r>
              <a:rPr lang="en-US" dirty="0" smtClean="0"/>
              <a:t>Called when list items are added or modified.</a:t>
            </a:r>
            <a:br>
              <a:rPr lang="en-US" dirty="0" smtClean="0"/>
            </a:br>
            <a:endParaRPr lang="en-US" dirty="0" smtClean="0"/>
          </a:p>
          <a:p>
            <a:pPr marL="342900" indent="-342900">
              <a:buFont typeface="+mj-lt"/>
              <a:buAutoNum type="arabicPeriod"/>
            </a:pPr>
            <a:r>
              <a:rPr lang="en-US" dirty="0" smtClean="0"/>
              <a:t>Payload (XML)</a:t>
            </a:r>
            <a:br>
              <a:rPr lang="en-US" dirty="0" smtClean="0"/>
            </a:br>
            <a:r>
              <a:rPr lang="en-US" dirty="0" smtClean="0"/>
              <a:t>Used to find event receivers, policies and custom data.</a:t>
            </a:r>
            <a:endParaRPr lang="en-US" dirty="0"/>
          </a:p>
        </p:txBody>
      </p:sp>
    </p:spTree>
  </p:cSld>
  <p:clrMapOvr>
    <a:masterClrMapping/>
  </p:clrMapOvr>
</p:sld>
</file>

<file path=ppt/theme/theme1.xml><?xml version="1.0" encoding="utf-8"?>
<a:theme xmlns:a="http://schemas.openxmlformats.org/drawingml/2006/main" name="TGP Slide Deck">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dPattisonGroup">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A4EF394FCED94DA89F6B9EE31688B0" ma:contentTypeVersion="1" ma:contentTypeDescription="Create a new document." ma:contentTypeScope="" ma:versionID="45df1f6f97543c719ce93bbccdbacf11">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http://intranet.sharepointblackops.com/Courses/WC-ECM401/_layouts/DocIdRedir.aspx?ID=3CC2HQU7XWNV-77-2</Url>
      <Description>3CC2HQU7XWNV-77-2</Description>
    </_dlc_DocIdUrl>
    <_dlc_DocId xmlns="c83d3ea4-1015-4b4b-bfa9-09fbcd7aa64d">3CC2HQU7XWNV-77-2</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49069BD-B035-45A7-BA54-EE1167CBECFD}"/>
</file>

<file path=customXml/itemProps2.xml><?xml version="1.0" encoding="utf-8"?>
<ds:datastoreItem xmlns:ds="http://schemas.openxmlformats.org/officeDocument/2006/customXml" ds:itemID="{A9E7E22B-211C-46FC-A460-0AF7BEAC903D}"/>
</file>

<file path=customXml/itemProps3.xml><?xml version="1.0" encoding="utf-8"?>
<ds:datastoreItem xmlns:ds="http://schemas.openxmlformats.org/officeDocument/2006/customXml" ds:itemID="{B9ECD250-3BEF-4299-8E78-CCA3C28FB3CF}"/>
</file>

<file path=customXml/itemProps4.xml><?xml version="1.0" encoding="utf-8"?>
<ds:datastoreItem xmlns:ds="http://schemas.openxmlformats.org/officeDocument/2006/customXml" ds:itemID="{DC1BAAFE-EACE-4F65-904D-D8AC0E9E79DD}"/>
</file>

<file path=docProps/app.xml><?xml version="1.0" encoding="utf-8"?>
<Properties xmlns="http://schemas.openxmlformats.org/officeDocument/2006/extended-properties" xmlns:vt="http://schemas.openxmlformats.org/officeDocument/2006/docPropsVTypes">
  <Template>TPG</Template>
  <TotalTime>144</TotalTime>
  <Words>1297</Words>
  <Application>Microsoft Office PowerPoint</Application>
  <PresentationFormat>On-screen Show (4:3)</PresentationFormat>
  <Paragraphs>202</Paragraphs>
  <Slides>26</Slides>
  <Notes>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TGP Slide Deck</vt:lpstr>
      <vt:lpstr>TedPattisonGroup</vt:lpstr>
      <vt:lpstr>Document Libraries and  Content Types</vt:lpstr>
      <vt:lpstr>Document Libraries</vt:lpstr>
      <vt:lpstr>Document Library Folder Structure</vt:lpstr>
      <vt:lpstr>Documents Stored as List Items</vt:lpstr>
      <vt:lpstr>Document Templates</vt:lpstr>
      <vt:lpstr>Column / Property Conversion</vt:lpstr>
      <vt:lpstr>DEMO: Importing Documents using Windows PowerShell</vt:lpstr>
      <vt:lpstr>Content Types</vt:lpstr>
      <vt:lpstr>What is a Content Type?</vt:lpstr>
      <vt:lpstr>Uses for Content Types</vt:lpstr>
      <vt:lpstr>Content Types and Lists</vt:lpstr>
      <vt:lpstr>Content Type Templates</vt:lpstr>
      <vt:lpstr>DEMO: Content Type Browser</vt:lpstr>
      <vt:lpstr>Content Type Definitions</vt:lpstr>
      <vt:lpstr>Content Types via Customization</vt:lpstr>
      <vt:lpstr>Content Types via Declaration</vt:lpstr>
      <vt:lpstr>Content Types via Code</vt:lpstr>
      <vt:lpstr>Creating Content Types in Code</vt:lpstr>
      <vt:lpstr>DEMO: Creating Content Types using Managed Code</vt:lpstr>
      <vt:lpstr>Content Type Inheritance</vt:lpstr>
      <vt:lpstr>Content Type Identifiers</vt:lpstr>
      <vt:lpstr>Extending Content Types</vt:lpstr>
      <vt:lpstr>Policies in Content Types</vt:lpstr>
      <vt:lpstr>Summary</vt:lpstr>
      <vt:lpstr>Summary (cont’)</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Libraries and  Content Types</dc:title>
  <dc:subject>ECM401</dc:subject>
  <dc:creator>John Holliday</dc:creator>
  <dc:description>complete</dc:description>
  <cp:lastModifiedBy>Andrew Connell</cp:lastModifiedBy>
  <cp:revision>23</cp:revision>
  <dcterms:created xsi:type="dcterms:W3CDTF">2008-11-01T01:33:42Z</dcterms:created>
  <dcterms:modified xsi:type="dcterms:W3CDTF">2009-04-20T01:58:46Z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0x010100E0A4EF394FCED94DA89F6B9EE31688B0</vt:lpwstr>
  </property>
  <property fmtid="{D5CDD505-2E9C-101B-9397-08002B2CF9AE}" pid="3" name="_dlc_DocIdItemGuid">
    <vt:lpwstr>81c2a660-e802-498e-9d78-463b17861f77</vt:lpwstr>
  </property>
</Properties>
</file>