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emf" ContentType="image/x-emf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4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smtClean="0"/>
              <a:t>03 - Content Tracking, Auditing &amp; Security</a:t>
            </a:r>
            <a:endParaRPr lang="en-US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00" smtClean="0"/>
              <a:t>v1.5</a:t>
            </a:r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/>
              <a:t>© 2009 Ted Pattison Group, Inc – All Rights Reserved</a:t>
            </a:r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00" smtClean="0"/>
              <a:t>3-</a:t>
            </a:r>
            <a:fld id="{36A095FD-31F9-4CA4-8A5F-2A46660B3A10}" type="slidenum">
              <a:rPr lang="en-US" sz="1000" smtClean="0"/>
              <a:pPr/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03 - Content Tracking, Auditing &amp;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AB03-013B-4AF5-8D86-F2A20AF85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8AB03-013B-4AF5-8D86-F2A20AF850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protector extracts the issuance license from the protected</a:t>
            </a:r>
            <a:r>
              <a:rPr lang="en-US" baseline="0" dirty="0" smtClean="0"/>
              <a:t> </a:t>
            </a:r>
            <a:r>
              <a:rPr lang="en-US" dirty="0" smtClean="0"/>
              <a:t>file stream and passes it back to WSS.</a:t>
            </a:r>
          </a:p>
          <a:p>
            <a:r>
              <a:rPr lang="en-US" dirty="0" smtClean="0"/>
              <a:t>WSS then checks the document library GUID to ensure</a:t>
            </a:r>
            <a:r>
              <a:rPr lang="en-US" baseline="0" dirty="0" smtClean="0"/>
              <a:t> that the file belongs in the library.</a:t>
            </a:r>
          </a:p>
          <a:p>
            <a:r>
              <a:rPr lang="en-US" baseline="0" dirty="0" smtClean="0"/>
              <a:t>The protector converts the file stream to an unprotected document, optionally calling WSS to decrypt the file.</a:t>
            </a:r>
          </a:p>
          <a:p>
            <a:r>
              <a:rPr lang="en-US" baseline="0" dirty="0" smtClean="0"/>
              <a:t>WSS then processes and stores the file into the library.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WSS provides the protector with rights data and other document metadata, which the protector uses to interact directly</a:t>
            </a:r>
            <a:r>
              <a:rPr lang="en-US" baseline="0" dirty="0" smtClean="0"/>
              <a:t> with the RMS, ultimately producing a rights-protected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WSS checks the document library GUID to ensure that the document belongs in that library.</a:t>
            </a:r>
          </a:p>
          <a:p>
            <a:r>
              <a:rPr lang="en-US" dirty="0" smtClean="0"/>
              <a:t>The autonomous</a:t>
            </a:r>
            <a:r>
              <a:rPr lang="en-US" baseline="0" dirty="0" smtClean="0"/>
              <a:t> protector interacts directly with the RMS to decrypt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an</a:t>
            </a:r>
            <a:r>
              <a:rPr lang="en-US" baseline="0" dirty="0" smtClean="0"/>
              <a:t> RMS server on a separate VPC.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how to configure IRM from central admin.</a:t>
            </a:r>
          </a:p>
          <a:p>
            <a:r>
              <a:rPr lang="en-US" baseline="0" dirty="0" smtClean="0"/>
              <a:t>Create an IRM-protected library.</a:t>
            </a:r>
          </a:p>
          <a:p>
            <a:r>
              <a:rPr lang="en-US" baseline="0" dirty="0" smtClean="0"/>
              <a:t>Upload a document to the library as one user.</a:t>
            </a:r>
          </a:p>
          <a:p>
            <a:r>
              <a:rPr lang="en-US" baseline="0" dirty="0" smtClean="0"/>
              <a:t>Open the document as another user.</a:t>
            </a:r>
          </a:p>
          <a:p>
            <a:r>
              <a:rPr lang="en-US" baseline="0" dirty="0" smtClean="0"/>
              <a:t>Show how the contents of the document are protected.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WSS generates an issuance license (IL) and end-user license (EUL) for the document.</a:t>
            </a:r>
          </a:p>
          <a:p>
            <a:r>
              <a:rPr lang="en-US" dirty="0" smtClean="0"/>
              <a:t>The protector</a:t>
            </a:r>
            <a:r>
              <a:rPr lang="en-US" baseline="0" dirty="0" smtClean="0"/>
              <a:t> embeds the licenses into the file stream, optionally calling WSS to encrypt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10F5-1A39-410C-9CDD-8C0E6107D5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03 - Content Tracking, Auditing &amp; Security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buClrTx/>
              <a:defRPr/>
            </a:lvl1pPr>
            <a:lvl2pPr>
              <a:spcBef>
                <a:spcPts val="300"/>
              </a:spcBef>
              <a:spcAft>
                <a:spcPts val="300"/>
              </a:spcAft>
              <a:buClrTx/>
              <a:defRPr/>
            </a:lvl2pPr>
            <a:lvl3pPr marL="684213" indent="3175">
              <a:spcBef>
                <a:spcPts val="0"/>
              </a:spcBef>
              <a:buClrTx/>
              <a:defRPr/>
            </a:lvl3pPr>
            <a:lvl4pPr marL="914400" indent="228600">
              <a:buClrTx/>
              <a:buFont typeface="Wingdings" pitchFamily="2" charset="2"/>
              <a:buChar char="q"/>
              <a:defRPr sz="1400" baseline="0"/>
            </a:lvl4pPr>
            <a:lvl5pPr marL="1143000" indent="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>
            <a:lvl1pPr>
              <a:buClrTx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>
                <a:alpha val="8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57200" indent="68897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5000"/>
        <a:buFont typeface="Wingdings" pitchFamily="2" charset="2"/>
        <a:buChar char="v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40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100000"/>
        <a:buFont typeface="Wingdings" pitchFamily="2" charset="2"/>
        <a:buChar char="v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Tx/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228600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q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173038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ü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5.emf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emf"/><Relationship Id="rId11" Type="http://schemas.openxmlformats.org/officeDocument/2006/relationships/image" Target="../media/image16.emf"/><Relationship Id="rId5" Type="http://schemas.openxmlformats.org/officeDocument/2006/relationships/image" Target="../media/image7.emf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5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7.emf"/><Relationship Id="rId10" Type="http://schemas.openxmlformats.org/officeDocument/2006/relationships/image" Target="../media/image13.png"/><Relationship Id="rId4" Type="http://schemas.openxmlformats.org/officeDocument/2006/relationships/image" Target="../media/image6.emf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5.emf"/><Relationship Id="rId7" Type="http://schemas.openxmlformats.org/officeDocument/2006/relationships/image" Target="../media/image15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emf"/><Relationship Id="rId11" Type="http://schemas.openxmlformats.org/officeDocument/2006/relationships/image" Target="../media/image12.png"/><Relationship Id="rId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Content Tracking, Auditing </a:t>
            </a:r>
            <a:br>
              <a:rPr lang="en-US" smtClean="0"/>
            </a:br>
            <a:r>
              <a:rPr lang="en-US" smtClean="0"/>
              <a:t>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Considerations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Consider adding custom events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Track when the audit log is viewed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Track who accesses the audit log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Track changes in custom audit settings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Applies also to custom controls used to view audit entries</a:t>
            </a:r>
          </a:p>
          <a:p>
            <a:pPr lvl="1"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Consider security-trimming audit view controls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May need additional administrative UI to manage profile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May need external database to </a:t>
            </a:r>
            <a:r>
              <a:rPr lang="en-US" smtClean="0">
                <a:latin typeface="Arial" charset="0"/>
                <a:cs typeface="Arial" charset="0"/>
              </a:rPr>
              <a:t>store profile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Rights Management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smtClean="0"/>
              <a:t>Windows Rights Management Services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mechanism for rights management</a:t>
            </a:r>
          </a:p>
          <a:p>
            <a:r>
              <a:rPr lang="en-US" dirty="0" smtClean="0"/>
              <a:t>Server components running somewhere on the network</a:t>
            </a:r>
          </a:p>
          <a:p>
            <a:r>
              <a:rPr lang="en-US" dirty="0" smtClean="0"/>
              <a:t>Client components integrated into individual applications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is encrypted using a public/private key pair</a:t>
            </a:r>
          </a:p>
          <a:p>
            <a:r>
              <a:rPr lang="en-US" dirty="0" smtClean="0"/>
              <a:t>Limits the set of users/applications that can decrypt</a:t>
            </a:r>
          </a:p>
          <a:p>
            <a:r>
              <a:rPr lang="en-US" dirty="0" smtClean="0"/>
              <a:t>Limits rights of users who can read, print, copy, etc.</a:t>
            </a:r>
          </a:p>
          <a:p>
            <a:r>
              <a:rPr lang="en-US" dirty="0" smtClean="0"/>
              <a:t>Attaches textual “policy statement” to document</a:t>
            </a:r>
          </a:p>
          <a:p>
            <a:pPr lvl="1"/>
            <a:r>
              <a:rPr lang="en-US" dirty="0" smtClean="0"/>
              <a:t>Reinforces end-user’s awareness of responsibility</a:t>
            </a:r>
          </a:p>
          <a:p>
            <a:pPr lvl="1"/>
            <a:r>
              <a:rPr lang="en-US" dirty="0" smtClean="0"/>
              <a:t>Eliminates the “ignorance” defense if policy is broken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Document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applies IRM to entire document library</a:t>
            </a:r>
          </a:p>
          <a:p>
            <a:pPr lvl="1"/>
            <a:r>
              <a:rPr lang="en-US" dirty="0" smtClean="0"/>
              <a:t>Easier to apply IRM rules consistently for sets of documents</a:t>
            </a:r>
          </a:p>
          <a:p>
            <a:pPr lvl="1"/>
            <a:r>
              <a:rPr lang="en-US" dirty="0" smtClean="0"/>
              <a:t>Server stores </a:t>
            </a:r>
            <a:r>
              <a:rPr lang="en-US" u="sng" dirty="0" smtClean="0"/>
              <a:t>unencrypted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Files are encrypted before being sent to client</a:t>
            </a:r>
          </a:p>
          <a:p>
            <a:pPr lvl="2"/>
            <a:r>
              <a:rPr lang="en-US" dirty="0" smtClean="0"/>
              <a:t>Allows server code to access files without decrypting</a:t>
            </a:r>
          </a:p>
          <a:p>
            <a:pPr lvl="3"/>
            <a:r>
              <a:rPr lang="en-US" dirty="0" smtClean="0"/>
              <a:t>Better performance for Search, custom processing, etc.</a:t>
            </a:r>
          </a:p>
          <a:p>
            <a:pPr lvl="1"/>
            <a:r>
              <a:rPr lang="en-US" dirty="0" smtClean="0"/>
              <a:t>Easier to configure</a:t>
            </a:r>
          </a:p>
          <a:p>
            <a:pPr lvl="2"/>
            <a:r>
              <a:rPr lang="en-US" dirty="0" smtClean="0"/>
              <a:t>Administrator can adjust policy</a:t>
            </a:r>
          </a:p>
          <a:p>
            <a:pPr lvl="2"/>
            <a:r>
              <a:rPr lang="en-US" dirty="0" smtClean="0"/>
              <a:t>Read access rights based on ACLs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IRM-Protected </a:t>
            </a:r>
            <a:br>
              <a:rPr lang="en-US" dirty="0" smtClean="0"/>
            </a:br>
            <a:r>
              <a:rPr lang="en-US" dirty="0" smtClean="0"/>
              <a:t>Document Libraries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“Protectors”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delegates control to installed protectors</a:t>
            </a:r>
          </a:p>
          <a:p>
            <a:pPr lvl="1"/>
            <a:r>
              <a:rPr lang="en-US" dirty="0" smtClean="0"/>
              <a:t>Protectors handle encryption and decryption</a:t>
            </a:r>
          </a:p>
          <a:p>
            <a:pPr lvl="1"/>
            <a:r>
              <a:rPr lang="en-US" dirty="0" smtClean="0"/>
              <a:t>Mapped to document types by file extension</a:t>
            </a:r>
          </a:p>
          <a:p>
            <a:pPr lvl="1"/>
            <a:r>
              <a:rPr lang="en-US" dirty="0" smtClean="0"/>
              <a:t>Implemented by application vendors</a:t>
            </a:r>
          </a:p>
          <a:p>
            <a:r>
              <a:rPr lang="en-US" dirty="0" smtClean="0"/>
              <a:t>Two types of protectors:</a:t>
            </a:r>
          </a:p>
          <a:p>
            <a:pPr lvl="1"/>
            <a:r>
              <a:rPr lang="en-US" dirty="0" smtClean="0"/>
              <a:t>Integrated Protectors</a:t>
            </a:r>
          </a:p>
          <a:p>
            <a:pPr lvl="2"/>
            <a:r>
              <a:rPr lang="en-US" dirty="0" smtClean="0"/>
              <a:t>Rely on WSS to access RMS services</a:t>
            </a:r>
          </a:p>
          <a:p>
            <a:pPr lvl="1"/>
            <a:r>
              <a:rPr lang="en-US" dirty="0" smtClean="0"/>
              <a:t>Autonomous Protectors</a:t>
            </a:r>
          </a:p>
          <a:p>
            <a:pPr lvl="2"/>
            <a:r>
              <a:rPr lang="en-US" dirty="0" smtClean="0"/>
              <a:t>Implement RMS process themselves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IRM Protectors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 on SharePoint to communicate with RMS</a:t>
            </a:r>
          </a:p>
          <a:p>
            <a:r>
              <a:rPr lang="en-US" dirty="0" smtClean="0"/>
              <a:t>SharePoint calls the protector during the encryption / decryption process</a:t>
            </a:r>
          </a:p>
          <a:p>
            <a:r>
              <a:rPr lang="en-US" dirty="0" smtClean="0"/>
              <a:t>Protector is only responsible for providing the core protection mechanism.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ight Arrow 94"/>
          <p:cNvSpPr/>
          <p:nvPr/>
        </p:nvSpPr>
        <p:spPr>
          <a:xfrm>
            <a:off x="1524000" y="3505200"/>
            <a:ext cx="533400" cy="304800"/>
          </a:xfrm>
          <a:prstGeom prst="rightArrow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-Turn Arrow 64"/>
          <p:cNvSpPr/>
          <p:nvPr/>
        </p:nvSpPr>
        <p:spPr>
          <a:xfrm rot="10800000">
            <a:off x="4953000" y="5333999"/>
            <a:ext cx="2590800" cy="838200"/>
          </a:xfrm>
          <a:prstGeom prst="uturn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54"/>
          <p:cNvGrpSpPr/>
          <p:nvPr/>
        </p:nvGrpSpPr>
        <p:grpSpPr>
          <a:xfrm>
            <a:off x="6324600" y="2590800"/>
            <a:ext cx="2514600" cy="2590800"/>
            <a:chOff x="6629400" y="3352800"/>
            <a:chExt cx="2514600" cy="2590800"/>
          </a:xfrm>
        </p:grpSpPr>
        <p:sp>
          <p:nvSpPr>
            <p:cNvPr id="10" name="Cube 9"/>
            <p:cNvSpPr/>
            <p:nvPr/>
          </p:nvSpPr>
          <p:spPr>
            <a:xfrm>
              <a:off x="6629400" y="3352800"/>
              <a:ext cx="2514600" cy="2590800"/>
            </a:xfrm>
            <a:prstGeom prst="cube">
              <a:avLst>
                <a:gd name="adj" fmla="val 14741"/>
              </a:avLst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PROTECTOR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10400" y="4063425"/>
              <a:ext cx="160020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dirty="0" smtClean="0"/>
                <a:t>Request encryption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10400" y="4749225"/>
              <a:ext cx="182880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dirty="0" smtClean="0"/>
                <a:t>Add IL &amp; EUL to</a:t>
              </a:r>
            </a:p>
            <a:p>
              <a:r>
                <a:rPr lang="en-US" sz="1600" dirty="0" smtClean="0"/>
                <a:t>file stream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10400" y="5358825"/>
              <a:ext cx="1828800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600" dirty="0" smtClean="0"/>
                <a:t>Return ‘protected’</a:t>
              </a:r>
            </a:p>
            <a:p>
              <a:r>
                <a:rPr lang="en-US" sz="1600" dirty="0" smtClean="0"/>
                <a:t>file stream</a:t>
              </a:r>
              <a:endParaRPr lang="en-US" sz="1600" dirty="0"/>
            </a:p>
          </p:txBody>
        </p:sp>
      </p:grpSp>
      <p:sp>
        <p:nvSpPr>
          <p:cNvPr id="62" name="Curved Down Arrow 61"/>
          <p:cNvSpPr/>
          <p:nvPr/>
        </p:nvSpPr>
        <p:spPr>
          <a:xfrm rot="10800000">
            <a:off x="990600" y="5486400"/>
            <a:ext cx="3657600" cy="1066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Protector (read)</a:t>
            </a:r>
            <a:endParaRPr lang="en-US" dirty="0"/>
          </a:p>
        </p:txBody>
      </p:sp>
      <p:grpSp>
        <p:nvGrpSpPr>
          <p:cNvPr id="4" name="Group 76"/>
          <p:cNvGrpSpPr/>
          <p:nvPr/>
        </p:nvGrpSpPr>
        <p:grpSpPr>
          <a:xfrm>
            <a:off x="2895600" y="2209800"/>
            <a:ext cx="3276600" cy="3276600"/>
            <a:chOff x="2209800" y="2209800"/>
            <a:chExt cx="3276600" cy="3276600"/>
          </a:xfrm>
        </p:grpSpPr>
        <p:grpSp>
          <p:nvGrpSpPr>
            <p:cNvPr id="5" name="Group 56"/>
            <p:cNvGrpSpPr/>
            <p:nvPr/>
          </p:nvGrpSpPr>
          <p:grpSpPr>
            <a:xfrm>
              <a:off x="2514600" y="2209800"/>
              <a:ext cx="2971800" cy="3276600"/>
              <a:chOff x="3048000" y="2286000"/>
              <a:chExt cx="2971800" cy="3276600"/>
            </a:xfrm>
          </p:grpSpPr>
          <p:sp>
            <p:nvSpPr>
              <p:cNvPr id="8" name="Can 7"/>
              <p:cNvSpPr/>
              <p:nvPr/>
            </p:nvSpPr>
            <p:spPr>
              <a:xfrm>
                <a:off x="3048000" y="2286000"/>
                <a:ext cx="2819400" cy="3276600"/>
              </a:xfrm>
              <a:prstGeom prst="can">
                <a:avLst>
                  <a:gd name="adj" fmla="val 17590"/>
                </a:avLst>
              </a:prstGeom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smtClean="0"/>
                  <a:t>WSS</a:t>
                </a:r>
                <a:endParaRPr lang="en-US" b="1" dirty="0"/>
              </a:p>
            </p:txBody>
          </p:sp>
          <p:grpSp>
            <p:nvGrpSpPr>
              <p:cNvPr id="6" name="Group 55"/>
              <p:cNvGrpSpPr/>
              <p:nvPr/>
            </p:nvGrpSpPr>
            <p:grpSpPr>
              <a:xfrm>
                <a:off x="3352800" y="3124200"/>
                <a:ext cx="2667000" cy="2184975"/>
                <a:chOff x="3352800" y="3124200"/>
                <a:chExt cx="2667000" cy="2184975"/>
              </a:xfrm>
            </p:grpSpPr>
            <p:grpSp>
              <p:nvGrpSpPr>
                <p:cNvPr id="7" name="Group 17"/>
                <p:cNvGrpSpPr/>
                <p:nvPr/>
              </p:nvGrpSpPr>
              <p:grpSpPr>
                <a:xfrm>
                  <a:off x="3505200" y="3124200"/>
                  <a:ext cx="2133600" cy="830997"/>
                  <a:chOff x="3276600" y="3124200"/>
                  <a:chExt cx="2133600" cy="830997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276600" y="3124200"/>
                    <a:ext cx="2133600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en-US" sz="1600" dirty="0" smtClean="0"/>
                      <a:t>Generate issuance license (IL) &amp; end  user license (EUL)</a:t>
                    </a:r>
                    <a:endParaRPr lang="en-US" sz="1600" dirty="0"/>
                  </a:p>
                </p:txBody>
              </p:sp>
              <p:pic>
                <p:nvPicPr>
                  <p:cNvPr id="6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3352800" y="3124200"/>
                    <a:ext cx="336550" cy="260350"/>
                  </a:xfrm>
                  <a:prstGeom prst="rect">
                    <a:avLst/>
                  </a:prstGeom>
                  <a:noFill/>
                  <a:ln w="9525"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12" name="Group 49"/>
                <p:cNvGrpSpPr/>
                <p:nvPr/>
              </p:nvGrpSpPr>
              <p:grpSpPr>
                <a:xfrm>
                  <a:off x="3352800" y="4038600"/>
                  <a:ext cx="2667000" cy="338554"/>
                  <a:chOff x="3352800" y="3886200"/>
                  <a:chExt cx="2667000" cy="338554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3505200" y="3886200"/>
                    <a:ext cx="2514600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en-US" sz="1600" dirty="0" smtClean="0"/>
                      <a:t>Request file protection</a:t>
                    </a:r>
                    <a:endParaRPr lang="en-US" sz="1600" dirty="0"/>
                  </a:p>
                </p:txBody>
              </p:sp>
              <p:pic>
                <p:nvPicPr>
                  <p:cNvPr id="64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3352800" y="3962400"/>
                    <a:ext cx="336550" cy="260350"/>
                  </a:xfrm>
                  <a:prstGeom prst="rect">
                    <a:avLst/>
                  </a:prstGeom>
                  <a:noFill/>
                  <a:ln w="9525"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13" name="Group 53"/>
                <p:cNvGrpSpPr/>
                <p:nvPr/>
              </p:nvGrpSpPr>
              <p:grpSpPr>
                <a:xfrm>
                  <a:off x="3352800" y="4724400"/>
                  <a:ext cx="2514600" cy="584775"/>
                  <a:chOff x="3352800" y="4724400"/>
                  <a:chExt cx="2514600" cy="584775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505200" y="4724400"/>
                    <a:ext cx="2362200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r>
                      <a:rPr lang="en-US" sz="1600" dirty="0" smtClean="0"/>
                      <a:t>Send protected file to</a:t>
                    </a:r>
                  </a:p>
                  <a:p>
                    <a:r>
                      <a:rPr lang="en-US" sz="1600" dirty="0" smtClean="0"/>
                      <a:t>client application</a:t>
                    </a:r>
                    <a:endParaRPr lang="en-US" sz="1600" dirty="0"/>
                  </a:p>
                </p:txBody>
              </p:sp>
              <p:pic>
                <p:nvPicPr>
                  <p:cNvPr id="61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3352800" y="4724400"/>
                    <a:ext cx="336550" cy="260350"/>
                  </a:xfrm>
                  <a:prstGeom prst="rect">
                    <a:avLst/>
                  </a:prstGeom>
                  <a:noFill/>
                  <a:ln w="9525">
                    <a:miter lim="800000"/>
                    <a:headEnd/>
                    <a:tailEnd/>
                  </a:ln>
                  <a:effectLst/>
                </p:spPr>
              </p:pic>
            </p:grpSp>
          </p:grpSp>
        </p:grpSp>
        <p:pic>
          <p:nvPicPr>
            <p:cNvPr id="68" name="Picture 67" descr="certificate32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09800" y="3124200"/>
              <a:ext cx="304800" cy="304800"/>
            </a:xfrm>
            <a:prstGeom prst="rect">
              <a:avLst/>
            </a:prstGeom>
          </p:spPr>
        </p:pic>
        <p:pic>
          <p:nvPicPr>
            <p:cNvPr id="69" name="Picture 68" descr="certificate32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2200" y="3276600"/>
              <a:ext cx="304800" cy="304800"/>
            </a:xfrm>
            <a:prstGeom prst="rect">
              <a:avLst/>
            </a:prstGeom>
          </p:spPr>
        </p:pic>
      </p:grpSp>
      <p:sp>
        <p:nvSpPr>
          <p:cNvPr id="60" name="Curved Down Arrow 59"/>
          <p:cNvSpPr/>
          <p:nvPr/>
        </p:nvSpPr>
        <p:spPr>
          <a:xfrm>
            <a:off x="1219200" y="1295400"/>
            <a:ext cx="3505200" cy="1219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76200" y="2057400"/>
            <a:ext cx="1905000" cy="3429000"/>
            <a:chOff x="381000" y="2209800"/>
            <a:chExt cx="1905000" cy="3429000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2209800"/>
              <a:ext cx="1600200" cy="3429000"/>
            </a:xfrm>
            <a:prstGeom prst="round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grpSp>
          <p:nvGrpSpPr>
            <p:cNvPr id="16" name="Group 12"/>
            <p:cNvGrpSpPr/>
            <p:nvPr/>
          </p:nvGrpSpPr>
          <p:grpSpPr>
            <a:xfrm>
              <a:off x="381000" y="2463800"/>
              <a:ext cx="1670250" cy="736600"/>
              <a:chOff x="304800" y="2463800"/>
              <a:chExt cx="1670250" cy="736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8200" y="2615625"/>
                <a:ext cx="1136850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dirty="0" smtClean="0"/>
                  <a:t>Request </a:t>
                </a:r>
              </a:p>
              <a:p>
                <a:r>
                  <a:rPr lang="en-US" sz="1600" dirty="0" smtClean="0"/>
                  <a:t>Document</a:t>
                </a:r>
                <a:endParaRPr lang="en-US" sz="1600" dirty="0"/>
              </a:p>
            </p:txBody>
          </p:sp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04800" y="24638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  <p:grpSp>
          <p:nvGrpSpPr>
            <p:cNvPr id="17" name="Group 47"/>
            <p:cNvGrpSpPr/>
            <p:nvPr/>
          </p:nvGrpSpPr>
          <p:grpSpPr>
            <a:xfrm>
              <a:off x="381000" y="3530600"/>
              <a:ext cx="1905000" cy="660400"/>
              <a:chOff x="304800" y="3530600"/>
              <a:chExt cx="1905000" cy="660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38200" y="3606225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dirty="0" smtClean="0"/>
                  <a:t>Request</a:t>
                </a:r>
              </a:p>
              <a:p>
                <a:r>
                  <a:rPr lang="en-US" sz="1600" dirty="0" smtClean="0"/>
                  <a:t>user EUL</a:t>
                </a:r>
                <a:endParaRPr lang="en-US" sz="1600" dirty="0"/>
              </a:p>
            </p:txBody>
          </p:sp>
          <p:pic>
            <p:nvPicPr>
              <p:cNvPr id="71" name="Picture 1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04800" y="35306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  <p:grpSp>
          <p:nvGrpSpPr>
            <p:cNvPr id="18" name="Group 48"/>
            <p:cNvGrpSpPr/>
            <p:nvPr/>
          </p:nvGrpSpPr>
          <p:grpSpPr>
            <a:xfrm>
              <a:off x="381000" y="4648200"/>
              <a:ext cx="1828800" cy="660975"/>
              <a:chOff x="304800" y="4648200"/>
              <a:chExt cx="1828800" cy="66097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8200" y="47244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dirty="0" smtClean="0"/>
                  <a:t>Decrypt</a:t>
                </a:r>
              </a:p>
              <a:p>
                <a:r>
                  <a:rPr lang="en-US" sz="1600" dirty="0" smtClean="0"/>
                  <a:t>content</a:t>
                </a:r>
                <a:endParaRPr lang="en-US" sz="1600" dirty="0"/>
              </a:p>
            </p:txBody>
          </p:sp>
          <p:pic>
            <p:nvPicPr>
              <p:cNvPr id="63" name="Picture 1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04800" y="46482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9" name="Frame 78"/>
          <p:cNvSpPr/>
          <p:nvPr/>
        </p:nvSpPr>
        <p:spPr>
          <a:xfrm>
            <a:off x="2057400" y="3505200"/>
            <a:ext cx="914400" cy="838200"/>
          </a:xfrm>
          <a:prstGeom prst="fram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Left Arrow 81"/>
          <p:cNvSpPr/>
          <p:nvPr/>
        </p:nvSpPr>
        <p:spPr>
          <a:xfrm>
            <a:off x="1371600" y="3962400"/>
            <a:ext cx="685800" cy="304800"/>
          </a:xfrm>
          <a:prstGeom prst="lef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certificate3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810000"/>
            <a:ext cx="304800" cy="304800"/>
          </a:xfrm>
          <a:prstGeom prst="rect">
            <a:avLst/>
          </a:prstGeom>
        </p:spPr>
      </p:pic>
      <p:sp>
        <p:nvSpPr>
          <p:cNvPr id="83" name="Left-Right Arrow 82"/>
          <p:cNvSpPr/>
          <p:nvPr/>
        </p:nvSpPr>
        <p:spPr>
          <a:xfrm>
            <a:off x="2971800" y="3581400"/>
            <a:ext cx="609600" cy="304800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86"/>
          <p:cNvGrpSpPr/>
          <p:nvPr/>
        </p:nvGrpSpPr>
        <p:grpSpPr>
          <a:xfrm>
            <a:off x="6172200" y="5791200"/>
            <a:ext cx="533400" cy="533400"/>
            <a:chOff x="6096000" y="5791200"/>
            <a:chExt cx="533400" cy="533400"/>
          </a:xfrm>
        </p:grpSpPr>
        <p:pic>
          <p:nvPicPr>
            <p:cNvPr id="72" name="Picture 71" descr="document32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5791200"/>
              <a:ext cx="533400" cy="533400"/>
            </a:xfrm>
            <a:prstGeom prst="rect">
              <a:avLst/>
            </a:prstGeom>
          </p:spPr>
        </p:pic>
        <p:pic>
          <p:nvPicPr>
            <p:cNvPr id="85" name="Picture 84" descr="lock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0983" y="6096000"/>
              <a:ext cx="152400" cy="152400"/>
            </a:xfrm>
            <a:prstGeom prst="rect">
              <a:avLst/>
            </a:prstGeom>
          </p:spPr>
        </p:pic>
      </p:grpSp>
      <p:grpSp>
        <p:nvGrpSpPr>
          <p:cNvPr id="21" name="Group 87"/>
          <p:cNvGrpSpPr/>
          <p:nvPr/>
        </p:nvGrpSpPr>
        <p:grpSpPr>
          <a:xfrm>
            <a:off x="1371600" y="6019800"/>
            <a:ext cx="533400" cy="533400"/>
            <a:chOff x="6096000" y="5791200"/>
            <a:chExt cx="533400" cy="533400"/>
          </a:xfrm>
        </p:grpSpPr>
        <p:pic>
          <p:nvPicPr>
            <p:cNvPr id="89" name="Picture 88" descr="document32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5791200"/>
              <a:ext cx="533400" cy="533400"/>
            </a:xfrm>
            <a:prstGeom prst="rect">
              <a:avLst/>
            </a:prstGeom>
          </p:spPr>
        </p:pic>
        <p:pic>
          <p:nvPicPr>
            <p:cNvPr id="90" name="Picture 89" descr="lock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70983" y="6096000"/>
              <a:ext cx="152400" cy="152400"/>
            </a:xfrm>
            <a:prstGeom prst="rect">
              <a:avLst/>
            </a:prstGeom>
          </p:spPr>
        </p:pic>
      </p:grpSp>
      <p:pic>
        <p:nvPicPr>
          <p:cNvPr id="73" name="Picture 2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400800" y="33528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4" name="Picture 2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00800" y="40386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5" name="Picture 2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400800" y="46482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94" name="Left-Right Arrow 93"/>
          <p:cNvSpPr/>
          <p:nvPr/>
        </p:nvSpPr>
        <p:spPr>
          <a:xfrm>
            <a:off x="5715000" y="3505200"/>
            <a:ext cx="762000" cy="381000"/>
          </a:xfrm>
          <a:prstGeom prst="leftRight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-Turn Arrow 65"/>
          <p:cNvSpPr/>
          <p:nvPr/>
        </p:nvSpPr>
        <p:spPr>
          <a:xfrm>
            <a:off x="4953000" y="1676400"/>
            <a:ext cx="2743200" cy="83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0" name="Picture 69" descr="binary_file3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1752600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-Turn Arrow 64"/>
          <p:cNvSpPr/>
          <p:nvPr/>
        </p:nvSpPr>
        <p:spPr>
          <a:xfrm rot="10800000">
            <a:off x="4953000" y="5410199"/>
            <a:ext cx="2590800" cy="838200"/>
          </a:xfrm>
          <a:prstGeom prst="uturn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54"/>
          <p:cNvGrpSpPr/>
          <p:nvPr/>
        </p:nvGrpSpPr>
        <p:grpSpPr>
          <a:xfrm>
            <a:off x="6324600" y="2590800"/>
            <a:ext cx="2514600" cy="2743200"/>
            <a:chOff x="6629400" y="3200400"/>
            <a:chExt cx="2514600" cy="2743200"/>
          </a:xfrm>
        </p:grpSpPr>
        <p:sp>
          <p:nvSpPr>
            <p:cNvPr id="10" name="Cube 9"/>
            <p:cNvSpPr/>
            <p:nvPr/>
          </p:nvSpPr>
          <p:spPr>
            <a:xfrm>
              <a:off x="6629400" y="3200400"/>
              <a:ext cx="2514600" cy="2743200"/>
            </a:xfrm>
            <a:prstGeom prst="cube">
              <a:avLst>
                <a:gd name="adj" fmla="val 14741"/>
              </a:avLst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PROTECTOR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4063425"/>
              <a:ext cx="17526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dirty="0" smtClean="0"/>
                <a:t>Extract and return IL &amp; EUL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34200" y="4749225"/>
              <a:ext cx="1828800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dirty="0" smtClean="0"/>
                <a:t>Request Decryption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34200" y="5257800"/>
              <a:ext cx="19812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dirty="0" smtClean="0"/>
                <a:t>Return ‘unprotected’</a:t>
              </a:r>
            </a:p>
            <a:p>
              <a:r>
                <a:rPr lang="en-US" sz="1400" dirty="0" smtClean="0"/>
                <a:t>file stream</a:t>
              </a:r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Protector (check-in)</a:t>
            </a:r>
            <a:endParaRPr lang="en-US" dirty="0"/>
          </a:p>
        </p:txBody>
      </p:sp>
      <p:grpSp>
        <p:nvGrpSpPr>
          <p:cNvPr id="4" name="Group 56"/>
          <p:cNvGrpSpPr/>
          <p:nvPr/>
        </p:nvGrpSpPr>
        <p:grpSpPr>
          <a:xfrm>
            <a:off x="3200400" y="2209800"/>
            <a:ext cx="3657600" cy="3352800"/>
            <a:chOff x="3048000" y="2286000"/>
            <a:chExt cx="3657600" cy="3352800"/>
          </a:xfrm>
        </p:grpSpPr>
        <p:sp>
          <p:nvSpPr>
            <p:cNvPr id="8" name="Can 7"/>
            <p:cNvSpPr/>
            <p:nvPr/>
          </p:nvSpPr>
          <p:spPr>
            <a:xfrm>
              <a:off x="3048000" y="2286000"/>
              <a:ext cx="2819400" cy="3352800"/>
            </a:xfrm>
            <a:prstGeom prst="can">
              <a:avLst>
                <a:gd name="adj" fmla="val 17590"/>
              </a:avLst>
            </a:prstGeom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WSS</a:t>
              </a:r>
              <a:endParaRPr lang="en-US" dirty="0"/>
            </a:p>
          </p:txBody>
        </p:sp>
        <p:grpSp>
          <p:nvGrpSpPr>
            <p:cNvPr id="5" name="Group 55"/>
            <p:cNvGrpSpPr/>
            <p:nvPr/>
          </p:nvGrpSpPr>
          <p:grpSpPr>
            <a:xfrm>
              <a:off x="3352800" y="3048000"/>
              <a:ext cx="3352800" cy="2288977"/>
              <a:chOff x="3352800" y="3048000"/>
              <a:chExt cx="3352800" cy="2288977"/>
            </a:xfrm>
          </p:grpSpPr>
          <p:grpSp>
            <p:nvGrpSpPr>
              <p:cNvPr id="6" name="Group 17"/>
              <p:cNvGrpSpPr/>
              <p:nvPr/>
            </p:nvGrpSpPr>
            <p:grpSpPr>
              <a:xfrm>
                <a:off x="3505200" y="3048000"/>
                <a:ext cx="1676400" cy="599420"/>
                <a:chOff x="3276600" y="3048000"/>
                <a:chExt cx="1676400" cy="59942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276600" y="3124200"/>
                  <a:ext cx="1676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Request issuance license (IL)</a:t>
                  </a:r>
                  <a:endParaRPr lang="en-US" sz="1400" dirty="0"/>
                </a:p>
              </p:txBody>
            </p:sp>
            <p:pic>
              <p:nvPicPr>
                <p:cNvPr id="49" name="Object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352800" y="30480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" name="Group 49"/>
              <p:cNvGrpSpPr/>
              <p:nvPr/>
            </p:nvGrpSpPr>
            <p:grpSpPr>
              <a:xfrm>
                <a:off x="3505200" y="3733800"/>
                <a:ext cx="3200400" cy="1169551"/>
                <a:chOff x="3505200" y="3581400"/>
                <a:chExt cx="3200400" cy="1169551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505200" y="3581400"/>
                  <a:ext cx="1905000" cy="116955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Compare document library GUIDs, allow upload.  Setup decryption stream.  Validate rights.</a:t>
                  </a:r>
                  <a:endParaRPr lang="en-US" sz="1400" dirty="0"/>
                </a:p>
              </p:txBody>
            </p:sp>
            <p:pic>
              <p:nvPicPr>
                <p:cNvPr id="48" name="Object 1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369050" y="35814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2" name="Group 53"/>
              <p:cNvGrpSpPr/>
              <p:nvPr/>
            </p:nvGrpSpPr>
            <p:grpSpPr>
              <a:xfrm>
                <a:off x="3352800" y="4953000"/>
                <a:ext cx="2514600" cy="383977"/>
                <a:chOff x="3352800" y="4953000"/>
                <a:chExt cx="2514600" cy="383977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505200" y="5029200"/>
                  <a:ext cx="23622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Process &amp; store file</a:t>
                  </a:r>
                  <a:endParaRPr lang="en-US" sz="1400" dirty="0"/>
                </a:p>
              </p:txBody>
            </p:sp>
            <p:pic>
              <p:nvPicPr>
                <p:cNvPr id="47" name="Object 17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352800" y="49530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60" name="Curved Down Arrow 59"/>
          <p:cNvSpPr/>
          <p:nvPr/>
        </p:nvSpPr>
        <p:spPr>
          <a:xfrm>
            <a:off x="1219200" y="1295400"/>
            <a:ext cx="3505200" cy="1219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57"/>
          <p:cNvGrpSpPr/>
          <p:nvPr/>
        </p:nvGrpSpPr>
        <p:grpSpPr>
          <a:xfrm>
            <a:off x="76200" y="2057400"/>
            <a:ext cx="1752600" cy="1371600"/>
            <a:chOff x="381000" y="2209800"/>
            <a:chExt cx="17526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2209800"/>
              <a:ext cx="1600200" cy="1371600"/>
            </a:xfrm>
            <a:prstGeom prst="round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grpSp>
          <p:nvGrpSpPr>
            <p:cNvPr id="14" name="Group 12"/>
            <p:cNvGrpSpPr/>
            <p:nvPr/>
          </p:nvGrpSpPr>
          <p:grpSpPr>
            <a:xfrm>
              <a:off x="381000" y="2463800"/>
              <a:ext cx="1553231" cy="890489"/>
              <a:chOff x="304800" y="2463800"/>
              <a:chExt cx="1553231" cy="890489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8200" y="2615625"/>
                <a:ext cx="1019831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400" dirty="0" smtClean="0"/>
                  <a:t>Check-In</a:t>
                </a:r>
              </a:p>
              <a:p>
                <a:r>
                  <a:rPr lang="en-US" sz="1400" dirty="0" smtClean="0"/>
                  <a:t>Protected</a:t>
                </a:r>
              </a:p>
              <a:p>
                <a:r>
                  <a:rPr lang="en-US" sz="1400" dirty="0" smtClean="0"/>
                  <a:t>Document</a:t>
                </a:r>
                <a:endParaRPr lang="en-US" sz="1400" dirty="0"/>
              </a:p>
            </p:txBody>
          </p:sp>
          <p:pic>
            <p:nvPicPr>
              <p:cNvPr id="46" name="Object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4800" y="24638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9" name="Frame 78"/>
          <p:cNvSpPr/>
          <p:nvPr/>
        </p:nvSpPr>
        <p:spPr>
          <a:xfrm>
            <a:off x="2057400" y="3810000"/>
            <a:ext cx="914400" cy="838200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Left-Right Arrow 82"/>
          <p:cNvSpPr/>
          <p:nvPr/>
        </p:nvSpPr>
        <p:spPr>
          <a:xfrm>
            <a:off x="2971800" y="4114800"/>
            <a:ext cx="533400" cy="228600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87"/>
          <p:cNvGrpSpPr/>
          <p:nvPr/>
        </p:nvGrpSpPr>
        <p:grpSpPr>
          <a:xfrm>
            <a:off x="3657600" y="1295400"/>
            <a:ext cx="533400" cy="533400"/>
            <a:chOff x="6096000" y="5791200"/>
            <a:chExt cx="533400" cy="533400"/>
          </a:xfrm>
        </p:grpSpPr>
        <p:pic>
          <p:nvPicPr>
            <p:cNvPr id="89" name="Picture 88" descr="document3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5791200"/>
              <a:ext cx="533400" cy="533400"/>
            </a:xfrm>
            <a:prstGeom prst="rect">
              <a:avLst/>
            </a:prstGeom>
          </p:spPr>
        </p:pic>
        <p:pic>
          <p:nvPicPr>
            <p:cNvPr id="90" name="Picture 89" descr="lock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70983" y="6096000"/>
              <a:ext cx="152400" cy="152400"/>
            </a:xfrm>
            <a:prstGeom prst="rect">
              <a:avLst/>
            </a:prstGeom>
          </p:spPr>
        </p:pic>
      </p:grpSp>
      <p:pic>
        <p:nvPicPr>
          <p:cNvPr id="50" name="Object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21050" y="37338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1" name="Object 2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69050" y="41910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2" name="Object 2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69050" y="47244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56" name="Left Arrow 55"/>
          <p:cNvSpPr/>
          <p:nvPr/>
        </p:nvSpPr>
        <p:spPr>
          <a:xfrm>
            <a:off x="5486400" y="3581400"/>
            <a:ext cx="838200" cy="304800"/>
          </a:xfrm>
          <a:prstGeom prst="left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54"/>
          <p:cNvGrpSpPr/>
          <p:nvPr/>
        </p:nvGrpSpPr>
        <p:grpSpPr>
          <a:xfrm>
            <a:off x="5791200" y="3505200"/>
            <a:ext cx="457200" cy="457200"/>
            <a:chOff x="4419600" y="3276600"/>
            <a:chExt cx="457200" cy="457200"/>
          </a:xfrm>
        </p:grpSpPr>
        <p:pic>
          <p:nvPicPr>
            <p:cNvPr id="53" name="Picture 52" descr="certificate32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19600" y="3276600"/>
              <a:ext cx="304800" cy="304800"/>
            </a:xfrm>
            <a:prstGeom prst="rect">
              <a:avLst/>
            </a:prstGeom>
          </p:spPr>
        </p:pic>
        <p:pic>
          <p:nvPicPr>
            <p:cNvPr id="54" name="Picture 53" descr="certificate32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72000" y="3429000"/>
              <a:ext cx="304800" cy="304800"/>
            </a:xfrm>
            <a:prstGeom prst="rect">
              <a:avLst/>
            </a:prstGeom>
          </p:spPr>
        </p:pic>
      </p:grpSp>
      <p:pic>
        <p:nvPicPr>
          <p:cNvPr id="70" name="Picture 69" descr="binary_file3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5867400"/>
            <a:ext cx="304800" cy="304800"/>
          </a:xfrm>
          <a:prstGeom prst="rect">
            <a:avLst/>
          </a:prstGeom>
        </p:spPr>
      </p:pic>
      <p:sp>
        <p:nvSpPr>
          <p:cNvPr id="63" name="Left-Right Arrow 62"/>
          <p:cNvSpPr/>
          <p:nvPr/>
        </p:nvSpPr>
        <p:spPr>
          <a:xfrm>
            <a:off x="5715000" y="4191000"/>
            <a:ext cx="533400" cy="228600"/>
          </a:xfrm>
          <a:prstGeom prst="leftRight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-Turn Arrow 65"/>
          <p:cNvSpPr/>
          <p:nvPr/>
        </p:nvSpPr>
        <p:spPr>
          <a:xfrm>
            <a:off x="4953000" y="1676400"/>
            <a:ext cx="2743200" cy="83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60"/>
          <p:cNvGrpSpPr/>
          <p:nvPr/>
        </p:nvGrpSpPr>
        <p:grpSpPr>
          <a:xfrm>
            <a:off x="6248400" y="1828800"/>
            <a:ext cx="304800" cy="304800"/>
            <a:chOff x="4419600" y="3276600"/>
            <a:chExt cx="304800" cy="304800"/>
          </a:xfrm>
        </p:grpSpPr>
        <p:pic>
          <p:nvPicPr>
            <p:cNvPr id="58" name="Picture 57" descr="document3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3276600"/>
              <a:ext cx="304800" cy="304800"/>
            </a:xfrm>
            <a:prstGeom prst="rect">
              <a:avLst/>
            </a:prstGeom>
          </p:spPr>
        </p:pic>
        <p:pic>
          <p:nvPicPr>
            <p:cNvPr id="59" name="Picture 58" descr="lock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5800" y="3352800"/>
              <a:ext cx="152400" cy="152400"/>
            </a:xfrm>
            <a:prstGeom prst="rect">
              <a:avLst/>
            </a:prstGeom>
          </p:spPr>
        </p:pic>
      </p:grpSp>
      <p:pic>
        <p:nvPicPr>
          <p:cNvPr id="64" name="Picture 63" descr="binary_file3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5181600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Auditing is a Core ECM Requirement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 Goals:</a:t>
            </a:r>
          </a:p>
          <a:p>
            <a:pPr lvl="1"/>
            <a:r>
              <a:rPr lang="en-US" dirty="0" smtClean="0"/>
              <a:t>Need to track the entire content lifecycle</a:t>
            </a:r>
          </a:p>
          <a:p>
            <a:pPr lvl="1"/>
            <a:r>
              <a:rPr lang="en-US" dirty="0" smtClean="0"/>
              <a:t>Need to track changes to data as well as to schema</a:t>
            </a:r>
          </a:p>
          <a:p>
            <a:pPr lvl="1"/>
            <a:r>
              <a:rPr lang="en-US" dirty="0" smtClean="0"/>
              <a:t>Audit records must be stored securely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IRM Protectors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everything dealing with RMS</a:t>
            </a:r>
          </a:p>
          <a:p>
            <a:pPr lvl="1"/>
            <a:r>
              <a:rPr lang="en-US" dirty="0" smtClean="0"/>
              <a:t>Locating the RMS server</a:t>
            </a:r>
          </a:p>
          <a:p>
            <a:pPr lvl="1"/>
            <a:r>
              <a:rPr lang="en-US" dirty="0" smtClean="0"/>
              <a:t>Communicating with the RMS server</a:t>
            </a:r>
          </a:p>
          <a:p>
            <a:pPr lvl="1"/>
            <a:r>
              <a:rPr lang="en-US" dirty="0" smtClean="0"/>
              <a:t>Performing the encryption/decryption</a:t>
            </a:r>
          </a:p>
          <a:p>
            <a:pPr lvl="1"/>
            <a:r>
              <a:rPr lang="en-US" dirty="0" smtClean="0"/>
              <a:t>Managing the entire IRM process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Up Arrow 62"/>
          <p:cNvSpPr/>
          <p:nvPr/>
        </p:nvSpPr>
        <p:spPr>
          <a:xfrm rot="21241495">
            <a:off x="912987" y="4999938"/>
            <a:ext cx="7868724" cy="1588732"/>
          </a:xfrm>
          <a:prstGeom prst="curvedUpArrow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U-Turn Arrow 64"/>
          <p:cNvSpPr/>
          <p:nvPr/>
        </p:nvSpPr>
        <p:spPr>
          <a:xfrm rot="10800000">
            <a:off x="3810001" y="5257800"/>
            <a:ext cx="2590800" cy="838200"/>
          </a:xfrm>
          <a:prstGeom prst="uturn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Protector (read)</a:t>
            </a:r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2057400" y="2209800"/>
            <a:ext cx="2971800" cy="3200400"/>
            <a:chOff x="1905000" y="2286000"/>
            <a:chExt cx="2971800" cy="3200400"/>
          </a:xfrm>
        </p:grpSpPr>
        <p:sp>
          <p:nvSpPr>
            <p:cNvPr id="8" name="Can 7"/>
            <p:cNvSpPr/>
            <p:nvPr/>
          </p:nvSpPr>
          <p:spPr>
            <a:xfrm>
              <a:off x="1905000" y="2286000"/>
              <a:ext cx="2819400" cy="3200400"/>
            </a:xfrm>
            <a:prstGeom prst="can">
              <a:avLst>
                <a:gd name="adj" fmla="val 17590"/>
              </a:avLst>
            </a:prstGeom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WSS</a:t>
              </a:r>
              <a:endParaRPr lang="en-US" dirty="0"/>
            </a:p>
          </p:txBody>
        </p:sp>
        <p:grpSp>
          <p:nvGrpSpPr>
            <p:cNvPr id="4" name="Group 55"/>
            <p:cNvGrpSpPr/>
            <p:nvPr/>
          </p:nvGrpSpPr>
          <p:grpSpPr>
            <a:xfrm>
              <a:off x="2209800" y="3124200"/>
              <a:ext cx="2667000" cy="2184975"/>
              <a:chOff x="2209800" y="3124200"/>
              <a:chExt cx="2667000" cy="2184975"/>
            </a:xfrm>
          </p:grpSpPr>
          <p:grpSp>
            <p:nvGrpSpPr>
              <p:cNvPr id="5" name="Group 17"/>
              <p:cNvGrpSpPr/>
              <p:nvPr/>
            </p:nvGrpSpPr>
            <p:grpSpPr>
              <a:xfrm>
                <a:off x="2362200" y="3124200"/>
                <a:ext cx="2133600" cy="338554"/>
                <a:chOff x="2133600" y="3124200"/>
                <a:chExt cx="2133600" cy="338554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2133600" y="3124200"/>
                  <a:ext cx="2133600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600" dirty="0" smtClean="0"/>
                    <a:t>Generate rights mask</a:t>
                  </a:r>
                  <a:endParaRPr lang="en-US" sz="1600" dirty="0"/>
                </a:p>
              </p:txBody>
            </p:sp>
            <p:pic>
              <p:nvPicPr>
                <p:cNvPr id="54" name="Object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09800" y="31242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6" name="Group 49"/>
              <p:cNvGrpSpPr/>
              <p:nvPr/>
            </p:nvGrpSpPr>
            <p:grpSpPr>
              <a:xfrm>
                <a:off x="2209800" y="3657600"/>
                <a:ext cx="2667000" cy="338554"/>
                <a:chOff x="2209800" y="3505200"/>
                <a:chExt cx="2667000" cy="33855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362200" y="3505200"/>
                  <a:ext cx="2514600" cy="3385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600" dirty="0" smtClean="0"/>
                    <a:t>Request file protection</a:t>
                  </a:r>
                  <a:endParaRPr lang="en-US" sz="1600" dirty="0"/>
                </a:p>
              </p:txBody>
            </p:sp>
            <p:pic>
              <p:nvPicPr>
                <p:cNvPr id="52" name="Object 1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209800" y="35814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" name="Group 53"/>
              <p:cNvGrpSpPr/>
              <p:nvPr/>
            </p:nvGrpSpPr>
            <p:grpSpPr>
              <a:xfrm>
                <a:off x="2209800" y="4724400"/>
                <a:ext cx="2514600" cy="584775"/>
                <a:chOff x="2209800" y="4724400"/>
                <a:chExt cx="2514600" cy="58477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362200" y="4724400"/>
                  <a:ext cx="2362200" cy="58477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600" dirty="0" smtClean="0"/>
                    <a:t>Send protected file to</a:t>
                  </a:r>
                </a:p>
                <a:p>
                  <a:r>
                    <a:rPr lang="en-US" sz="1600" dirty="0" smtClean="0"/>
                    <a:t>client application</a:t>
                  </a:r>
                  <a:endParaRPr lang="en-US" sz="1600" dirty="0"/>
                </a:p>
              </p:txBody>
            </p:sp>
            <p:pic>
              <p:nvPicPr>
                <p:cNvPr id="50" name="Object 17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209800" y="4724400"/>
                  <a:ext cx="336550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</p:spPr>
            </p:pic>
          </p:grpSp>
        </p:grpSp>
      </p:grpSp>
      <p:grpSp>
        <p:nvGrpSpPr>
          <p:cNvPr id="12" name="Group 57"/>
          <p:cNvGrpSpPr/>
          <p:nvPr/>
        </p:nvGrpSpPr>
        <p:grpSpPr>
          <a:xfrm>
            <a:off x="76200" y="2057400"/>
            <a:ext cx="1905000" cy="3429000"/>
            <a:chOff x="381000" y="2209800"/>
            <a:chExt cx="1905000" cy="3429000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2209800"/>
              <a:ext cx="1600200" cy="3429000"/>
            </a:xfrm>
            <a:prstGeom prst="round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81000" y="2463800"/>
              <a:ext cx="1670250" cy="736600"/>
              <a:chOff x="304800" y="2463800"/>
              <a:chExt cx="1670250" cy="736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38200" y="2615625"/>
                <a:ext cx="1136850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600" dirty="0" smtClean="0"/>
                  <a:t>Request </a:t>
                </a:r>
              </a:p>
              <a:p>
                <a:r>
                  <a:rPr lang="en-US" sz="1600" dirty="0" smtClean="0"/>
                  <a:t>Document</a:t>
                </a:r>
                <a:endParaRPr lang="en-US" sz="1600" dirty="0"/>
              </a:p>
            </p:txBody>
          </p:sp>
          <p:pic>
            <p:nvPicPr>
              <p:cNvPr id="49" name="Object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04800" y="24638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  <p:grpSp>
          <p:nvGrpSpPr>
            <p:cNvPr id="14" name="Group 47"/>
            <p:cNvGrpSpPr/>
            <p:nvPr/>
          </p:nvGrpSpPr>
          <p:grpSpPr>
            <a:xfrm>
              <a:off x="381000" y="4724400"/>
              <a:ext cx="1905000" cy="660975"/>
              <a:chOff x="304800" y="4724400"/>
              <a:chExt cx="1905000" cy="66097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38200" y="4800600"/>
                <a:ext cx="1371600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dirty="0" smtClean="0"/>
                  <a:t>Request</a:t>
                </a:r>
              </a:p>
              <a:p>
                <a:r>
                  <a:rPr lang="en-US" sz="1600" dirty="0" smtClean="0"/>
                  <a:t>user EUL</a:t>
                </a:r>
                <a:endParaRPr lang="en-US" sz="1600" dirty="0"/>
              </a:p>
            </p:txBody>
          </p:sp>
          <p:pic>
            <p:nvPicPr>
              <p:cNvPr id="55" name="Object 1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04800" y="47244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Group 48"/>
            <p:cNvGrpSpPr/>
            <p:nvPr/>
          </p:nvGrpSpPr>
          <p:grpSpPr>
            <a:xfrm>
              <a:off x="381000" y="3886200"/>
              <a:ext cx="1828800" cy="660975"/>
              <a:chOff x="304800" y="3886200"/>
              <a:chExt cx="1828800" cy="660975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8200" y="39624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00" dirty="0" smtClean="0"/>
                  <a:t>Decrypt</a:t>
                </a:r>
              </a:p>
              <a:p>
                <a:r>
                  <a:rPr lang="en-US" sz="1600" dirty="0" smtClean="0"/>
                  <a:t>content</a:t>
                </a:r>
                <a:endParaRPr lang="en-US" sz="1600" dirty="0"/>
              </a:p>
            </p:txBody>
          </p:sp>
          <p:pic>
            <p:nvPicPr>
              <p:cNvPr id="51" name="Object 19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04800" y="38862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9" name="Frame 78"/>
          <p:cNvSpPr/>
          <p:nvPr/>
        </p:nvSpPr>
        <p:spPr>
          <a:xfrm>
            <a:off x="7848600" y="3733800"/>
            <a:ext cx="914400" cy="838200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86"/>
          <p:cNvGrpSpPr/>
          <p:nvPr/>
        </p:nvGrpSpPr>
        <p:grpSpPr>
          <a:xfrm>
            <a:off x="5105400" y="5791200"/>
            <a:ext cx="533400" cy="533400"/>
            <a:chOff x="6096000" y="5791200"/>
            <a:chExt cx="533400" cy="533400"/>
          </a:xfrm>
        </p:grpSpPr>
        <p:pic>
          <p:nvPicPr>
            <p:cNvPr id="72" name="Picture 71" descr="document32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6000" y="5791200"/>
              <a:ext cx="533400" cy="533400"/>
            </a:xfrm>
            <a:prstGeom prst="rect">
              <a:avLst/>
            </a:prstGeom>
          </p:spPr>
        </p:pic>
        <p:pic>
          <p:nvPicPr>
            <p:cNvPr id="85" name="Picture 84" descr="lock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70983" y="6096000"/>
              <a:ext cx="152400" cy="152400"/>
            </a:xfrm>
            <a:prstGeom prst="rect">
              <a:avLst/>
            </a:prstGeom>
          </p:spPr>
        </p:pic>
      </p:grpSp>
      <p:grpSp>
        <p:nvGrpSpPr>
          <p:cNvPr id="18" name="Group 52"/>
          <p:cNvGrpSpPr/>
          <p:nvPr/>
        </p:nvGrpSpPr>
        <p:grpSpPr>
          <a:xfrm>
            <a:off x="3962400" y="2590800"/>
            <a:ext cx="3733800" cy="2590800"/>
            <a:chOff x="5181600" y="2819400"/>
            <a:chExt cx="3733800" cy="2590800"/>
          </a:xfrm>
        </p:grpSpPr>
        <p:grpSp>
          <p:nvGrpSpPr>
            <p:cNvPr id="19" name="Group 54"/>
            <p:cNvGrpSpPr/>
            <p:nvPr/>
          </p:nvGrpSpPr>
          <p:grpSpPr>
            <a:xfrm>
              <a:off x="6324600" y="2819400"/>
              <a:ext cx="2590800" cy="2590800"/>
              <a:chOff x="6629400" y="3352800"/>
              <a:chExt cx="2590800" cy="2590800"/>
            </a:xfrm>
          </p:grpSpPr>
          <p:sp>
            <p:nvSpPr>
              <p:cNvPr id="10" name="Cube 9"/>
              <p:cNvSpPr/>
              <p:nvPr/>
            </p:nvSpPr>
            <p:spPr>
              <a:xfrm>
                <a:off x="6629400" y="3352800"/>
                <a:ext cx="2590800" cy="2590800"/>
              </a:xfrm>
              <a:prstGeom prst="cube">
                <a:avLst>
                  <a:gd name="adj" fmla="val 14741"/>
                </a:avLst>
              </a:prstGeom>
              <a:solidFill>
                <a:schemeClr val="accent4"/>
              </a:solidFill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PROTECTOR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010400" y="4063425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 smtClean="0"/>
                  <a:t>Interact  directly with RMS system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10400" y="465838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 smtClean="0"/>
                  <a:t>Add EUL and library GUID to file stream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10400" y="5358825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400" dirty="0" smtClean="0"/>
                  <a:t>Return ‘protected’</a:t>
                </a:r>
              </a:p>
              <a:p>
                <a:r>
                  <a:rPr lang="en-US" sz="1400" dirty="0" smtClean="0"/>
                  <a:t>file stream</a:t>
                </a:r>
                <a:endParaRPr lang="en-US" sz="1400" dirty="0"/>
              </a:p>
            </p:txBody>
          </p:sp>
        </p:grpSp>
        <p:pic>
          <p:nvPicPr>
            <p:cNvPr id="56" name="Object 2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181600" y="3352800"/>
              <a:ext cx="336550" cy="26035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pic>
          <p:nvPicPr>
            <p:cNvPr id="57" name="Object 2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181600" y="4038600"/>
              <a:ext cx="336550" cy="26035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pic>
          <p:nvPicPr>
            <p:cNvPr id="58" name="Object 2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81600" y="4648200"/>
              <a:ext cx="336550" cy="26035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</p:grpSp>
      <p:sp>
        <p:nvSpPr>
          <p:cNvPr id="94" name="Left-Right Arrow 93"/>
          <p:cNvSpPr/>
          <p:nvPr/>
        </p:nvSpPr>
        <p:spPr>
          <a:xfrm>
            <a:off x="7239000" y="3733800"/>
            <a:ext cx="533400" cy="228600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-Turn Arrow 65"/>
          <p:cNvSpPr/>
          <p:nvPr/>
        </p:nvSpPr>
        <p:spPr>
          <a:xfrm>
            <a:off x="3810000" y="1676400"/>
            <a:ext cx="2743200" cy="83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0" name="Picture 69" descr="binary_file3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4000" y="1752600"/>
            <a:ext cx="304800" cy="304800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1676400" y="2590800"/>
            <a:ext cx="533400" cy="457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>
            <a:off x="1600200" y="4724400"/>
            <a:ext cx="457200" cy="533400"/>
          </a:xfrm>
          <a:prstGeom prst="lef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60"/>
          <p:cNvGrpSpPr/>
          <p:nvPr/>
        </p:nvGrpSpPr>
        <p:grpSpPr>
          <a:xfrm>
            <a:off x="1905000" y="4724400"/>
            <a:ext cx="304800" cy="304800"/>
            <a:chOff x="4419600" y="3276600"/>
            <a:chExt cx="304800" cy="304800"/>
          </a:xfrm>
        </p:grpSpPr>
        <p:pic>
          <p:nvPicPr>
            <p:cNvPr id="73" name="Picture 72" descr="document32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9600" y="3276600"/>
              <a:ext cx="304800" cy="304800"/>
            </a:xfrm>
            <a:prstGeom prst="rect">
              <a:avLst/>
            </a:prstGeom>
          </p:spPr>
        </p:pic>
        <p:pic>
          <p:nvPicPr>
            <p:cNvPr id="74" name="Picture 73" descr="lock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5800" y="3352800"/>
              <a:ext cx="152400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Protector (check-in)</a:t>
            </a:r>
            <a:endParaRPr lang="en-US" dirty="0"/>
          </a:p>
        </p:txBody>
      </p:sp>
      <p:sp>
        <p:nvSpPr>
          <p:cNvPr id="79" name="Frame 78"/>
          <p:cNvSpPr/>
          <p:nvPr/>
        </p:nvSpPr>
        <p:spPr>
          <a:xfrm>
            <a:off x="7924800" y="3886200"/>
            <a:ext cx="914400" cy="838200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2057400" y="2209800"/>
            <a:ext cx="2819400" cy="3352800"/>
          </a:xfrm>
          <a:prstGeom prst="can">
            <a:avLst>
              <a:gd name="adj" fmla="val 17590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WSS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1447800" y="2971800"/>
            <a:ext cx="2743200" cy="599420"/>
            <a:chOff x="2209800" y="3048000"/>
            <a:chExt cx="2743200" cy="599420"/>
          </a:xfrm>
        </p:grpSpPr>
        <p:sp>
          <p:nvSpPr>
            <p:cNvPr id="15" name="Rectangle 14"/>
            <p:cNvSpPr/>
            <p:nvPr/>
          </p:nvSpPr>
          <p:spPr>
            <a:xfrm>
              <a:off x="3276600" y="3124200"/>
              <a:ext cx="16764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dirty="0" smtClean="0"/>
                <a:t>Request document library GUID</a:t>
              </a:r>
              <a:endParaRPr lang="en-US" sz="1400" dirty="0"/>
            </a:p>
          </p:txBody>
        </p:sp>
        <p:pic>
          <p:nvPicPr>
            <p:cNvPr id="45" name="Object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9800" y="3048000"/>
              <a:ext cx="336550" cy="26035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</p:grpSp>
      <p:sp>
        <p:nvSpPr>
          <p:cNvPr id="20" name="Rectangle 19"/>
          <p:cNvSpPr/>
          <p:nvPr/>
        </p:nvSpPr>
        <p:spPr>
          <a:xfrm>
            <a:off x="2514600" y="3705761"/>
            <a:ext cx="190500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smtClean="0"/>
              <a:t>Compare document library GUIDs, allow upload. </a:t>
            </a:r>
            <a:endParaRPr lang="en-US" sz="1400" dirty="0"/>
          </a:p>
        </p:txBody>
      </p:sp>
      <p:grpSp>
        <p:nvGrpSpPr>
          <p:cNvPr id="4" name="Group 53"/>
          <p:cNvGrpSpPr/>
          <p:nvPr/>
        </p:nvGrpSpPr>
        <p:grpSpPr>
          <a:xfrm>
            <a:off x="1219200" y="4692650"/>
            <a:ext cx="3048000" cy="491927"/>
            <a:chOff x="2209800" y="4921250"/>
            <a:chExt cx="3048000" cy="491927"/>
          </a:xfrm>
        </p:grpSpPr>
        <p:sp>
          <p:nvSpPr>
            <p:cNvPr id="23" name="Rectangle 22"/>
            <p:cNvSpPr/>
            <p:nvPr/>
          </p:nvSpPr>
          <p:spPr>
            <a:xfrm>
              <a:off x="3505200" y="5105400"/>
              <a:ext cx="1752600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dirty="0" smtClean="0"/>
                <a:t>Process &amp; store file</a:t>
              </a:r>
              <a:endParaRPr lang="en-US" sz="1400" dirty="0"/>
            </a:p>
          </p:txBody>
        </p:sp>
        <p:pic>
          <p:nvPicPr>
            <p:cNvPr id="43" name="Object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9800" y="4921250"/>
              <a:ext cx="336550" cy="26035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</p:grpSp>
      <p:pic>
        <p:nvPicPr>
          <p:cNvPr id="51" name="Object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3733800"/>
            <a:ext cx="336550" cy="2603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pSp>
        <p:nvGrpSpPr>
          <p:cNvPr id="5" name="Group 47"/>
          <p:cNvGrpSpPr/>
          <p:nvPr/>
        </p:nvGrpSpPr>
        <p:grpSpPr>
          <a:xfrm>
            <a:off x="3930650" y="2590800"/>
            <a:ext cx="3689350" cy="2743200"/>
            <a:chOff x="5149850" y="2667000"/>
            <a:chExt cx="3689350" cy="2743200"/>
          </a:xfrm>
        </p:grpSpPr>
        <p:grpSp>
          <p:nvGrpSpPr>
            <p:cNvPr id="6" name="Group 46"/>
            <p:cNvGrpSpPr/>
            <p:nvPr/>
          </p:nvGrpSpPr>
          <p:grpSpPr>
            <a:xfrm>
              <a:off x="5149850" y="2667000"/>
              <a:ext cx="3689350" cy="2743200"/>
              <a:chOff x="5149850" y="2667000"/>
              <a:chExt cx="3689350" cy="2743200"/>
            </a:xfrm>
          </p:grpSpPr>
          <p:grpSp>
            <p:nvGrpSpPr>
              <p:cNvPr id="7" name="Group 54"/>
              <p:cNvGrpSpPr/>
              <p:nvPr/>
            </p:nvGrpSpPr>
            <p:grpSpPr>
              <a:xfrm>
                <a:off x="6324600" y="2667000"/>
                <a:ext cx="2514600" cy="2743200"/>
                <a:chOff x="6629400" y="3200400"/>
                <a:chExt cx="2514600" cy="2743200"/>
              </a:xfrm>
            </p:grpSpPr>
            <p:sp>
              <p:nvSpPr>
                <p:cNvPr id="10" name="Cube 9"/>
                <p:cNvSpPr/>
                <p:nvPr/>
              </p:nvSpPr>
              <p:spPr>
                <a:xfrm>
                  <a:off x="6629400" y="3200400"/>
                  <a:ext cx="2514600" cy="2743200"/>
                </a:xfrm>
                <a:prstGeom prst="cube">
                  <a:avLst>
                    <a:gd name="adj" fmla="val 14741"/>
                  </a:avLst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 smtClean="0"/>
                    <a:t>PROTECTOR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934200" y="3886200"/>
                  <a:ext cx="1752600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Extract and return document library GUID</a:t>
                  </a:r>
                  <a:endParaRPr lang="en-US" sz="1400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6934200" y="4749225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Interact with RMS</a:t>
                  </a:r>
                  <a:endParaRPr lang="en-US" sz="14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934200" y="5257800"/>
                  <a:ext cx="19812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1400" dirty="0" smtClean="0"/>
                    <a:t>Return ‘unprotected’</a:t>
                  </a:r>
                </a:p>
                <a:p>
                  <a:r>
                    <a:rPr lang="en-US" sz="1400" dirty="0" smtClean="0"/>
                    <a:t>file stream</a:t>
                  </a:r>
                  <a:endParaRPr lang="en-US" sz="1400" dirty="0"/>
                </a:p>
              </p:txBody>
            </p:sp>
          </p:grpSp>
          <p:pic>
            <p:nvPicPr>
              <p:cNvPr id="44" name="Object 1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149850" y="34290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  <p:pic>
            <p:nvPicPr>
              <p:cNvPr id="52" name="Object 24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149850" y="41910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  <p:pic>
            <p:nvPicPr>
              <p:cNvPr id="53" name="Object 25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149850" y="47244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</p:grpSp>
        <p:sp>
          <p:nvSpPr>
            <p:cNvPr id="56" name="Left Arrow 55"/>
            <p:cNvSpPr/>
            <p:nvPr/>
          </p:nvSpPr>
          <p:spPr>
            <a:xfrm>
              <a:off x="5486400" y="3581400"/>
              <a:ext cx="838200" cy="304800"/>
            </a:xfrm>
            <a:prstGeom prst="leftArrow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48"/>
          <p:cNvGrpSpPr/>
          <p:nvPr/>
        </p:nvGrpSpPr>
        <p:grpSpPr>
          <a:xfrm>
            <a:off x="3657600" y="5410200"/>
            <a:ext cx="2590800" cy="838200"/>
            <a:chOff x="4953000" y="5333999"/>
            <a:chExt cx="2590800" cy="838200"/>
          </a:xfrm>
        </p:grpSpPr>
        <p:sp>
          <p:nvSpPr>
            <p:cNvPr id="65" name="U-Turn Arrow 64"/>
            <p:cNvSpPr/>
            <p:nvPr/>
          </p:nvSpPr>
          <p:spPr>
            <a:xfrm rot="10800000">
              <a:off x="4953000" y="5333999"/>
              <a:ext cx="2590800" cy="838200"/>
            </a:xfrm>
            <a:prstGeom prst="uturnArrow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0" name="Picture 69" descr="binary_file32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19800" y="5791200"/>
              <a:ext cx="304800" cy="304800"/>
            </a:xfrm>
            <a:prstGeom prst="rect">
              <a:avLst/>
            </a:prstGeom>
          </p:spPr>
        </p:pic>
      </p:grpSp>
      <p:sp>
        <p:nvSpPr>
          <p:cNvPr id="60" name="Curved Down Arrow 59"/>
          <p:cNvSpPr/>
          <p:nvPr/>
        </p:nvSpPr>
        <p:spPr>
          <a:xfrm>
            <a:off x="1219200" y="1295400"/>
            <a:ext cx="2438400" cy="1219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45"/>
          <p:cNvGrpSpPr/>
          <p:nvPr/>
        </p:nvGrpSpPr>
        <p:grpSpPr>
          <a:xfrm>
            <a:off x="76200" y="2057400"/>
            <a:ext cx="1752600" cy="1371600"/>
            <a:chOff x="76200" y="2057400"/>
            <a:chExt cx="17526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2057400"/>
              <a:ext cx="1600200" cy="1371600"/>
            </a:xfrm>
            <a:prstGeom prst="round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 smtClean="0"/>
                <a:t>APP</a:t>
              </a:r>
              <a:endParaRPr lang="en-US" dirty="0"/>
            </a:p>
          </p:txBody>
        </p:sp>
        <p:grpSp>
          <p:nvGrpSpPr>
            <p:cNvPr id="14" name="Group 12"/>
            <p:cNvGrpSpPr/>
            <p:nvPr/>
          </p:nvGrpSpPr>
          <p:grpSpPr>
            <a:xfrm>
              <a:off x="76200" y="2311400"/>
              <a:ext cx="1553231" cy="890489"/>
              <a:chOff x="304800" y="2463800"/>
              <a:chExt cx="1553231" cy="890489"/>
            </a:xfrm>
          </p:grpSpPr>
          <p:pic>
            <p:nvPicPr>
              <p:cNvPr id="42" name="Object 2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04800" y="2463800"/>
                <a:ext cx="336550" cy="260350"/>
              </a:xfrm>
              <a:prstGeom prst="rect">
                <a:avLst/>
              </a:prstGeom>
              <a:noFill/>
              <a:ln w="9525">
                <a:miter lim="800000"/>
                <a:headEnd/>
                <a:tailEnd/>
              </a:ln>
              <a:effectLst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838200" y="2615625"/>
                <a:ext cx="1019831" cy="73866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400" dirty="0" smtClean="0"/>
                  <a:t>Check-In</a:t>
                </a:r>
              </a:p>
              <a:p>
                <a:r>
                  <a:rPr lang="en-US" sz="1400" dirty="0" smtClean="0"/>
                  <a:t>Protected</a:t>
                </a:r>
              </a:p>
              <a:p>
                <a:r>
                  <a:rPr lang="en-US" sz="1400" dirty="0" smtClean="0"/>
                  <a:t>Document</a:t>
                </a:r>
                <a:endParaRPr lang="en-US" sz="1400" dirty="0"/>
              </a:p>
            </p:txBody>
          </p:sp>
        </p:grpSp>
      </p:grpSp>
      <p:grpSp>
        <p:nvGrpSpPr>
          <p:cNvPr id="16" name="Group 87"/>
          <p:cNvGrpSpPr/>
          <p:nvPr/>
        </p:nvGrpSpPr>
        <p:grpSpPr>
          <a:xfrm>
            <a:off x="2743200" y="1447800"/>
            <a:ext cx="533400" cy="533400"/>
            <a:chOff x="6096000" y="5791200"/>
            <a:chExt cx="533400" cy="533400"/>
          </a:xfrm>
        </p:grpSpPr>
        <p:pic>
          <p:nvPicPr>
            <p:cNvPr id="89" name="Picture 88" descr="document32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96000" y="5791200"/>
              <a:ext cx="533400" cy="533400"/>
            </a:xfrm>
            <a:prstGeom prst="rect">
              <a:avLst/>
            </a:prstGeom>
          </p:spPr>
        </p:pic>
        <p:pic>
          <p:nvPicPr>
            <p:cNvPr id="90" name="Picture 89" descr="lock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70983" y="6096000"/>
              <a:ext cx="152400" cy="152400"/>
            </a:xfrm>
            <a:prstGeom prst="rect">
              <a:avLst/>
            </a:prstGeom>
          </p:spPr>
        </p:pic>
      </p:grpSp>
      <p:sp>
        <p:nvSpPr>
          <p:cNvPr id="83" name="Left-Right Arrow 82"/>
          <p:cNvSpPr/>
          <p:nvPr/>
        </p:nvSpPr>
        <p:spPr>
          <a:xfrm>
            <a:off x="7315200" y="4191000"/>
            <a:ext cx="533400" cy="228600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binary_file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200" y="5181600"/>
            <a:ext cx="304800" cy="304800"/>
          </a:xfrm>
          <a:prstGeom prst="rect">
            <a:avLst/>
          </a:prstGeom>
        </p:spPr>
      </p:pic>
      <p:sp>
        <p:nvSpPr>
          <p:cNvPr id="66" name="U-Turn Arrow 65"/>
          <p:cNvSpPr/>
          <p:nvPr/>
        </p:nvSpPr>
        <p:spPr>
          <a:xfrm>
            <a:off x="3733800" y="1676400"/>
            <a:ext cx="2743200" cy="83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60"/>
          <p:cNvGrpSpPr/>
          <p:nvPr/>
        </p:nvGrpSpPr>
        <p:grpSpPr>
          <a:xfrm>
            <a:off x="6248400" y="1828800"/>
            <a:ext cx="304800" cy="304800"/>
            <a:chOff x="4419600" y="3276600"/>
            <a:chExt cx="304800" cy="304800"/>
          </a:xfrm>
        </p:grpSpPr>
        <p:pic>
          <p:nvPicPr>
            <p:cNvPr id="58" name="Picture 57" descr="document32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19600" y="3276600"/>
              <a:ext cx="304800" cy="304800"/>
            </a:xfrm>
            <a:prstGeom prst="rect">
              <a:avLst/>
            </a:prstGeom>
          </p:spPr>
        </p:pic>
        <p:pic>
          <p:nvPicPr>
            <p:cNvPr id="59" name="Picture 58" descr="lock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5800" y="3352800"/>
              <a:ext cx="152400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Auditing is a core ECM requirement that applies equally to list items, documents, sites and site collections.</a:t>
            </a:r>
          </a:p>
          <a:p>
            <a:r>
              <a:rPr lang="en-US" smtClean="0"/>
              <a:t>Sharepoint includes extensive auditing features that are turned off by default to optimize storage and performance.</a:t>
            </a:r>
          </a:p>
          <a:p>
            <a:r>
              <a:rPr lang="en-US" smtClean="0"/>
              <a:t>MOSS includes user interface support for configuring audit settings at the site collection level and includes customizable audit reports.</a:t>
            </a:r>
          </a:p>
          <a:p>
            <a:r>
              <a:rPr lang="en-US" smtClean="0"/>
              <a:t>Information Rights Management and Windows Rights Management services provide comprehensive control over access to content.</a:t>
            </a:r>
          </a:p>
          <a:p>
            <a:r>
              <a:rPr lang="en-US" smtClean="0"/>
              <a:t>IRM/RMS extends access controls from the server environment down to the desktop.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Auditing applies to all kinds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Collections</a:t>
            </a:r>
          </a:p>
          <a:p>
            <a:r>
              <a:rPr lang="en-US" dirty="0" smtClean="0"/>
              <a:t>Sites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Document Libraries</a:t>
            </a:r>
          </a:p>
          <a:p>
            <a:r>
              <a:rPr lang="en-US" dirty="0" smtClean="0"/>
              <a:t>List Items</a:t>
            </a:r>
          </a:p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Auditing in WSS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Audit records stored in the content database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Audit records backed up along with content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OOB support for all content related operations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Ability to define custom audit record types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No UI for viewing audit records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Auditing turned off by default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Must be enabled via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Auditing in WSS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No UI for viewing audit records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Protects against accidental viewing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Reduces security risks</a:t>
            </a:r>
          </a:p>
          <a:p>
            <a:pPr lvl="2"/>
            <a:r>
              <a:rPr lang="en-US" dirty="0" smtClean="0">
                <a:latin typeface="Arial" charset="0"/>
              </a:rPr>
              <a:t>Unintentionally turning it off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Unintentionally changing audit behavior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Auditing turned off by default</a:t>
            </a: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Must be enabled via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Auditable Events in WSS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SPAuditMask</a:t>
                      </a:r>
                      <a:r>
                        <a:rPr lang="en-US" baseline="0" dirty="0" smtClean="0"/>
                        <a:t> Enumeration Values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ProfileChange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ChildDelete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SecurityChange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Auditing in MOSS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Layered on top of WSS auditing framework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Administrator tools for viewing audit records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Generates ExcelML reports for download to Excel</a:t>
            </a:r>
            <a:br>
              <a:rPr lang="en-US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(requires the Reporting feature to be enabled)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smtClean="0"/>
              <a:t>: Generating Audit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Auditing Issues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Things to avoid when using custom code: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Avoid gathering too much information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Don’t turn on ALL events for a site collection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>
                <a:latin typeface="Arial" charset="0"/>
                <a:cs typeface="Arial" charset="0"/>
              </a:rPr>
              <a:t>Avoid disposing of vital information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Don’t clear the event log without saving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P Slide Dec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Default Design - DPE PPT Template 4">
    <a:dk1>
      <a:srgbClr val="000000"/>
    </a:dk1>
    <a:lt1>
      <a:srgbClr val="FFFFFF"/>
    </a:lt1>
    <a:dk2>
      <a:srgbClr val="000000"/>
    </a:dk2>
    <a:lt2>
      <a:srgbClr val="333333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CCFFFF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4EF394FCED94DA89F6B9EE31688B0" ma:contentTypeVersion="1" ma:contentTypeDescription="Create a new document." ma:contentTypeScope="" ma:versionID="45df1f6f97543c719ce93bbccdbacf11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http://intranet.sharepointblackops.com/Courses/WC-ECM401/_layouts/DocIdRedir.aspx?ID=3CC2HQU7XWNV-77-3</Url>
      <Description>3CC2HQU7XWNV-77-3</Description>
    </_dlc_DocIdUrl>
    <_dlc_DocId xmlns="c83d3ea4-1015-4b4b-bfa9-09fbcd7aa64d">3CC2HQU7XWNV-77-3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28790AF-93EC-4D2A-A0FF-32ACF9A21AB8}"/>
</file>

<file path=customXml/itemProps2.xml><?xml version="1.0" encoding="utf-8"?>
<ds:datastoreItem xmlns:ds="http://schemas.openxmlformats.org/officeDocument/2006/customXml" ds:itemID="{E7CABEEB-A7C1-4411-A94A-9DC7B1EE22D6}"/>
</file>

<file path=customXml/itemProps3.xml><?xml version="1.0" encoding="utf-8"?>
<ds:datastoreItem xmlns:ds="http://schemas.openxmlformats.org/officeDocument/2006/customXml" ds:itemID="{0BFD0870-7573-4AF3-91D9-53F5B05786DF}"/>
</file>

<file path=customXml/itemProps4.xml><?xml version="1.0" encoding="utf-8"?>
<ds:datastoreItem xmlns:ds="http://schemas.openxmlformats.org/officeDocument/2006/customXml" ds:itemID="{A0D079AD-6959-4624-A74B-C93A0D4ACF39}"/>
</file>

<file path=docProps/app.xml><?xml version="1.0" encoding="utf-8"?>
<Properties xmlns="http://schemas.openxmlformats.org/officeDocument/2006/extended-properties" xmlns:vt="http://schemas.openxmlformats.org/officeDocument/2006/docPropsVTypes">
  <Template>TPG</Template>
  <TotalTime>20</TotalTime>
  <Words>1284</Words>
  <Application>Microsoft Office PowerPoint</Application>
  <PresentationFormat>On-screen Show (4:3)</PresentationFormat>
  <Paragraphs>258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TGP Slide Deck</vt:lpstr>
      <vt:lpstr>TedPattisonGroup</vt:lpstr>
      <vt:lpstr>Content Tracking, Auditing  and Security</vt:lpstr>
      <vt:lpstr>Auditing is a Core ECM Requirement</vt:lpstr>
      <vt:lpstr>Auditing applies to all kinds of content</vt:lpstr>
      <vt:lpstr>Auditing in WSS</vt:lpstr>
      <vt:lpstr>Auditing in WSS</vt:lpstr>
      <vt:lpstr>Auditable Events in WSS</vt:lpstr>
      <vt:lpstr>Auditing in MOSS</vt:lpstr>
      <vt:lpstr>DEMO: Generating Audit Reports</vt:lpstr>
      <vt:lpstr>Auditing Issues</vt:lpstr>
      <vt:lpstr>Additional Considerations</vt:lpstr>
      <vt:lpstr>Windows Rights Management Services</vt:lpstr>
      <vt:lpstr>Windows Rights Management Services</vt:lpstr>
      <vt:lpstr>IRM Principles</vt:lpstr>
      <vt:lpstr>Protected Document Libraries</vt:lpstr>
      <vt:lpstr>DEMO: IRM-Protected  Document Libraries</vt:lpstr>
      <vt:lpstr>IRM “Protectors”</vt:lpstr>
      <vt:lpstr>Integrated IRM Protectors</vt:lpstr>
      <vt:lpstr>Integrated Protector (read)</vt:lpstr>
      <vt:lpstr>Integrated Protector (check-in)</vt:lpstr>
      <vt:lpstr>Autonomous IRM Protectors</vt:lpstr>
      <vt:lpstr>Autonomous Protector (read)</vt:lpstr>
      <vt:lpstr>Autonomous Protector (check-in)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Auditing in WSS and MOSS</dc:title>
  <dc:subject>WC-ECM401</dc:subject>
  <dc:creator>John Holliday</dc:creator>
  <dc:description>Expand to 16 slides using examples and scenarios to illustrate points.  Include placeholder slides for demo and show code for item-level auditing along with resulting screens.  Can be taken from the lab material.</dc:description>
  <cp:lastModifiedBy>Andrew Connell</cp:lastModifiedBy>
  <cp:revision>9</cp:revision>
  <dcterms:created xsi:type="dcterms:W3CDTF">2006-08-16T00:00:00Z</dcterms:created>
  <dcterms:modified xsi:type="dcterms:W3CDTF">2009-04-20T02:01:55Z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0x010100E0A4EF394FCED94DA89F6B9EE31688B0</vt:lpwstr>
  </property>
  <property fmtid="{D5CDD505-2E9C-101B-9397-08002B2CF9AE}" pid="3" name="_dlc_DocIdItemGuid">
    <vt:lpwstr>3fbfb35d-7614-443b-b833-5f9aa53879ee</vt:lpwstr>
  </property>
</Properties>
</file>