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emf" ContentType="image/x-emf"/>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31"/>
  </p:notesMasterIdLst>
  <p:handoutMasterIdLst>
    <p:handoutMasterId r:id="rId32"/>
  </p:handoutMasterIdLst>
  <p:sldIdLst>
    <p:sldId id="256" r:id="rId3"/>
    <p:sldId id="257" r:id="rId4"/>
    <p:sldId id="259" r:id="rId5"/>
    <p:sldId id="272" r:id="rId6"/>
    <p:sldId id="258" r:id="rId7"/>
    <p:sldId id="261" r:id="rId8"/>
    <p:sldId id="263" r:id="rId9"/>
    <p:sldId id="266" r:id="rId10"/>
    <p:sldId id="265" r:id="rId11"/>
    <p:sldId id="264" r:id="rId12"/>
    <p:sldId id="260" r:id="rId13"/>
    <p:sldId id="281" r:id="rId14"/>
    <p:sldId id="282" r:id="rId15"/>
    <p:sldId id="285" r:id="rId16"/>
    <p:sldId id="287" r:id="rId17"/>
    <p:sldId id="288" r:id="rId18"/>
    <p:sldId id="267" r:id="rId19"/>
    <p:sldId id="268" r:id="rId20"/>
    <p:sldId id="269" r:id="rId21"/>
    <p:sldId id="270" r:id="rId22"/>
    <p:sldId id="271"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210" d="100"/>
          <a:sy n="210" d="100"/>
        </p:scale>
        <p:origin x="-576" y="-4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p:cViewPr varScale="1">
        <p:scale>
          <a:sx n="124" d="100"/>
          <a:sy n="124" d="100"/>
        </p:scale>
        <p:origin x="-126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3.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customXml" Target="../customXml/item1.xml"/><Relationship Id="rId40" Type="http://schemas.openxmlformats.org/officeDocument/2006/relationships/customXml" Target="../customXml/item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1000" smtClean="0"/>
              <a:t>04 - Information Management Policy</a:t>
            </a:r>
            <a:endParaRPr lang="en-US" sz="100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z="1000" smtClean="0"/>
              <a:t>v1.5</a:t>
            </a:r>
            <a:endParaRPr lang="en-US" sz="10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z="1000" smtClean="0"/>
              <a:t>© 2009 Ted Pattison Group, Inc – All Rights Reserved</a:t>
            </a:r>
            <a:endParaRPr lang="en-US" sz="10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r>
              <a:rPr lang="en-US" sz="1000" smtClean="0"/>
              <a:t>4-</a:t>
            </a:r>
            <a:fld id="{C5A408F1-F47C-4571-B14B-C0A92C1240AD}" type="slidenum">
              <a:rPr lang="en-US" sz="1000" smtClean="0"/>
              <a:pPr/>
              <a:t>‹#›</a:t>
            </a:fld>
            <a:endParaRPr lang="en-US" sz="100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04 - Information Management Policy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v1.5</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2009 Ted Pattison Group, Inc –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BCAFB-A97D-48A9-8523-5393B2C89D2E}"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4BCAFB-A97D-48A9-8523-5393B2C89D2E}" type="slidenum">
              <a:rPr lang="en-US" smtClean="0"/>
              <a:pPr/>
              <a:t>1</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04 - Information Management Policy</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82DFF83-BC54-498D-AD75-9915389CC61F}" type="slidenum">
              <a:rPr lang="en-US" smtClean="0"/>
              <a:pPr fontAlgn="base">
                <a:spcBef>
                  <a:spcPct val="0"/>
                </a:spcBef>
                <a:spcAft>
                  <a:spcPct val="0"/>
                </a:spcAft>
                <a:defRPr/>
              </a:pPr>
              <a:t>2</a:t>
            </a:fld>
            <a:endParaRPr lang="en-US" smtClean="0"/>
          </a:p>
        </p:txBody>
      </p:sp>
      <p:sp>
        <p:nvSpPr>
          <p:cNvPr id="5" name="Date Placeholder 4"/>
          <p:cNvSpPr>
            <a:spLocks noGrp="1"/>
          </p:cNvSpPr>
          <p:nvPr>
            <p:ph type="dt" idx="10"/>
          </p:nvPr>
        </p:nvSpPr>
        <p:spPr/>
        <p:txBody>
          <a:bodyPr/>
          <a:lstStyle/>
          <a:p>
            <a:pPr>
              <a:defRPr/>
            </a:pPr>
            <a:r>
              <a:rPr lang="en-US" smtClean="0"/>
              <a:t>v1.5</a:t>
            </a:r>
            <a:endParaRPr lang="en-US"/>
          </a:p>
        </p:txBody>
      </p:sp>
      <p:sp>
        <p:nvSpPr>
          <p:cNvPr id="6" name="Footer Placeholder 5"/>
          <p:cNvSpPr>
            <a:spLocks noGrp="1"/>
          </p:cNvSpPr>
          <p:nvPr>
            <p:ph type="ftr" sz="quarter" idx="11"/>
          </p:nvPr>
        </p:nvSpPr>
        <p:spPr/>
        <p:txBody>
          <a:bodyPr/>
          <a:lstStyle/>
          <a:p>
            <a:pPr>
              <a:defRPr/>
            </a:pPr>
            <a:r>
              <a:rPr lang="en-US" smtClean="0"/>
              <a:t>© 2009 Ted Pattison Group, Inc – All Rights Reserved</a:t>
            </a:r>
            <a:endParaRPr lang="en-US"/>
          </a:p>
        </p:txBody>
      </p:sp>
      <p:sp>
        <p:nvSpPr>
          <p:cNvPr id="7" name="Header Placeholder 6"/>
          <p:cNvSpPr>
            <a:spLocks noGrp="1"/>
          </p:cNvSpPr>
          <p:nvPr>
            <p:ph type="hdr" sz="quarter" idx="12"/>
          </p:nvPr>
        </p:nvSpPr>
        <p:spPr/>
        <p:txBody>
          <a:bodyPr/>
          <a:lstStyle/>
          <a:p>
            <a:pPr>
              <a:defRPr/>
            </a:pPr>
            <a:r>
              <a:rPr lang="en-US" smtClean="0"/>
              <a:t>04 - Information Management Policy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show clearly</a:t>
            </a:r>
            <a:r>
              <a:rPr lang="en-US" baseline="0" dirty="0" smtClean="0"/>
              <a:t> how a policy definition is bound to a content type.  We do this by showing a content type definition before and after a policy has been applied.  First, we create a content type through the UI.  Then we use our content type browser utility to display the content types that have been defined for a given site.  (this is a SharePoint Reflector demo)  We then select the content type and show the CAML code.  Next, use the UI to assign a policy to the content type.  Then we refresh the content type browser and show the modified CAML code.  Here we see exactly how the policy definition is added to the content type.</a:t>
            </a:r>
            <a:endParaRPr lang="en-US" dirty="0"/>
          </a:p>
        </p:txBody>
      </p:sp>
      <p:sp>
        <p:nvSpPr>
          <p:cNvPr id="4" name="Slide Number Placeholder 3"/>
          <p:cNvSpPr>
            <a:spLocks noGrp="1"/>
          </p:cNvSpPr>
          <p:nvPr>
            <p:ph type="sldNum" sz="quarter" idx="10"/>
          </p:nvPr>
        </p:nvSpPr>
        <p:spPr/>
        <p:txBody>
          <a:bodyPr/>
          <a:lstStyle/>
          <a:p>
            <a:fld id="{329AD061-2590-4A4A-AB8E-334E54F9587A}" type="slidenum">
              <a:rPr lang="en-US" smtClean="0"/>
              <a:pPr/>
              <a:t>14</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04 - Information Management Policy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lvl1pPr>
              <a:buClrTx/>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flip="none" rotWithShape="1">
          <a:gsLst>
            <a:gs pos="0">
              <a:srgbClr val="DDEBCF"/>
            </a:gs>
            <a:gs pos="50000">
              <a:srgbClr val="9CB86E"/>
            </a:gs>
            <a:gs pos="100000">
              <a:srgbClr val="156B13">
                <a:alpha val="80000"/>
              </a:srgbClr>
            </a:gs>
          </a:gsLst>
          <a:lin ang="81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1D8BD707-D9CF-40AE-B4C6-C98DA3205C09}"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24" name="Text Placeholder 23"/>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p>
            <a:pPr lvl="0"/>
            <a:r>
              <a:rPr lang="en-US" noProof="0" smtClean="0"/>
              <a:t>Click icon to add table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1D8BD707-D9CF-40AE-B4C6-C98DA3205C09}"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buClrTx/>
              <a:defRPr/>
            </a:lvl1pPr>
            <a:lvl2pPr>
              <a:spcBef>
                <a:spcPts val="300"/>
              </a:spcBef>
              <a:spcAft>
                <a:spcPts val="300"/>
              </a:spcAft>
              <a:buClrTx/>
              <a:defRPr/>
            </a:lvl2pPr>
            <a:lvl3pPr marL="684213" indent="3175">
              <a:spcBef>
                <a:spcPts val="0"/>
              </a:spcBef>
              <a:buClrTx/>
              <a:defRPr/>
            </a:lvl3pPr>
            <a:lvl4pPr marL="914400" indent="228600">
              <a:buClrTx/>
              <a:buFont typeface="Wingdings" pitchFamily="2" charset="2"/>
              <a:buChar char="q"/>
              <a:defRPr sz="1400" baseline="0"/>
            </a:lvl4pPr>
            <a:lvl5pPr marL="1143000" indent="228600">
              <a:buClrTx/>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9"/>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GroovyBar.jpg"/>
          <p:cNvPicPr>
            <a:picLocks noChangeAspect="1"/>
          </p:cNvPicPr>
          <p:nvPr/>
        </p:nvPicPr>
        <p:blipFill>
          <a:blip r:embed="rId10"/>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0"/>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9"/>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
          <a:schemeClr val="accent6">
            <a:lumMod val="90000"/>
            <a:lumOff val="10000"/>
          </a:schemeClr>
        </a:buClr>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
          <a:schemeClr val="accent5">
            <a:lumMod val="75000"/>
          </a:schemeClr>
        </a:buClr>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
          <a:schemeClr val="accent6">
            <a:lumMod val="90000"/>
            <a:lumOff val="10000"/>
          </a:schemeClr>
        </a:buClr>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457200" indent="688975" algn="l" rtl="0" eaLnBrk="1" fontAlgn="base" hangingPunct="1">
        <a:spcBef>
          <a:spcPct val="20000"/>
        </a:spcBef>
        <a:spcAft>
          <a:spcPct val="0"/>
        </a:spcAft>
        <a:buClr>
          <a:schemeClr val="accent3">
            <a:lumMod val="50000"/>
          </a:schemeClr>
        </a:buClr>
        <a:buSzPct val="85000"/>
        <a:buFont typeface="Wingdings" pitchFamily="2" charset="2"/>
        <a:buChar char="v"/>
        <a:defRPr sz="1400" b="1" i="1" kern="1200" baseline="0">
          <a:ln>
            <a:noFill/>
          </a:ln>
          <a:solidFill>
            <a:schemeClr val="tx1"/>
          </a:solidFill>
          <a:latin typeface="Arial" pitchFamily="34" charset="0"/>
          <a:ea typeface="+mn-ea"/>
          <a:cs typeface="Arial" pitchFamily="34" charset="0"/>
        </a:defRPr>
      </a:lvl4pPr>
      <a:lvl5pPr marL="914400" indent="3175" algn="l" rtl="0" eaLnBrk="1" fontAlgn="base" hangingPunct="1">
        <a:spcBef>
          <a:spcPct val="20000"/>
        </a:spcBef>
        <a:spcAft>
          <a:spcPct val="0"/>
        </a:spcAft>
        <a:buClr>
          <a:schemeClr val="accent6">
            <a:lumMod val="90000"/>
            <a:lumOff val="10000"/>
          </a:schemeClr>
        </a:buClr>
        <a:buSzPct val="100000"/>
        <a:buFont typeface="Wingdings" pitchFamily="2" charset="2"/>
        <a:buChar char="v"/>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9"/>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GroovyBar.jpg"/>
          <p:cNvPicPr>
            <a:picLocks noChangeAspect="1"/>
          </p:cNvPicPr>
          <p:nvPr/>
        </p:nvPicPr>
        <p:blipFill>
          <a:blip r:embed="rId10"/>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0"/>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9"/>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Tx/>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Tx/>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Tx/>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914400" indent="228600" algn="l" rtl="0" eaLnBrk="1" fontAlgn="base" hangingPunct="1">
        <a:spcBef>
          <a:spcPct val="20000"/>
        </a:spcBef>
        <a:spcAft>
          <a:spcPct val="0"/>
        </a:spcAft>
        <a:buClrTx/>
        <a:buSzPct val="85000"/>
        <a:buFont typeface="Wingdings" pitchFamily="2" charset="2"/>
        <a:buChar char="q"/>
        <a:defRPr sz="1400" b="1" i="1" kern="1200" baseline="0">
          <a:ln>
            <a:noFill/>
          </a:ln>
          <a:solidFill>
            <a:schemeClr val="tx1"/>
          </a:solidFill>
          <a:latin typeface="Arial" pitchFamily="34" charset="0"/>
          <a:ea typeface="+mn-ea"/>
          <a:cs typeface="Arial" pitchFamily="34" charset="0"/>
        </a:defRPr>
      </a:lvl4pPr>
      <a:lvl5pPr marL="1143000" indent="173038" algn="l" rtl="0" eaLnBrk="1" fontAlgn="base" hangingPunct="1">
        <a:spcBef>
          <a:spcPct val="20000"/>
        </a:spcBef>
        <a:spcAft>
          <a:spcPct val="0"/>
        </a:spcAft>
        <a:buClrTx/>
        <a:buSzPct val="100000"/>
        <a:buFont typeface="Wingdings" pitchFamily="2" charset="2"/>
        <a:buChar char="ü"/>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2007</a:t>
            </a:r>
            <a:br>
              <a:rPr lang="en-US" dirty="0" smtClean="0"/>
            </a:br>
            <a:r>
              <a:rPr lang="en-US" dirty="0" smtClean="0"/>
              <a:t>Information Management Policy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Policy Event Processing</a:t>
            </a:r>
          </a:p>
        </p:txBody>
      </p:sp>
      <p:sp>
        <p:nvSpPr>
          <p:cNvPr id="12291" name="Content Placeholder 2"/>
          <p:cNvSpPr>
            <a:spLocks noGrp="1"/>
          </p:cNvSpPr>
          <p:nvPr>
            <p:ph idx="1"/>
          </p:nvPr>
        </p:nvSpPr>
        <p:spPr/>
        <p:txBody>
          <a:bodyPr/>
          <a:lstStyle/>
          <a:p>
            <a:r>
              <a:rPr lang="en-US" smtClean="0">
                <a:latin typeface="Arial" charset="0"/>
                <a:cs typeface="Arial" charset="0"/>
                <a:sym typeface="Wingdings" pitchFamily="2" charset="2"/>
              </a:rPr>
              <a:t>If policy item is added…</a:t>
            </a:r>
          </a:p>
          <a:p>
            <a:pPr lvl="1"/>
            <a:r>
              <a:rPr lang="en-US" smtClean="0">
                <a:latin typeface="Arial" charset="0"/>
                <a:cs typeface="Arial" charset="0"/>
                <a:sym typeface="Wingdings" pitchFamily="2" charset="2"/>
              </a:rPr>
              <a:t> Register</a:t>
            </a:r>
          </a:p>
          <a:p>
            <a:r>
              <a:rPr lang="en-US" smtClean="0">
                <a:latin typeface="Arial" charset="0"/>
                <a:cs typeface="Arial" charset="0"/>
                <a:sym typeface="Wingdings" pitchFamily="2" charset="2"/>
              </a:rPr>
              <a:t>If policy item is removed…</a:t>
            </a:r>
          </a:p>
          <a:p>
            <a:pPr lvl="1"/>
            <a:r>
              <a:rPr lang="en-US" smtClean="0">
                <a:latin typeface="Arial" charset="0"/>
                <a:cs typeface="Arial" charset="0"/>
                <a:sym typeface="Wingdings" pitchFamily="2" charset="2"/>
              </a:rPr>
              <a:t> Unregister</a:t>
            </a:r>
          </a:p>
          <a:p>
            <a:r>
              <a:rPr lang="en-US" smtClean="0">
                <a:latin typeface="Arial" charset="0"/>
                <a:cs typeface="Arial" charset="0"/>
              </a:rPr>
              <a:t>If policy definition changes,</a:t>
            </a:r>
            <a:br>
              <a:rPr lang="en-US" smtClean="0">
                <a:latin typeface="Arial" charset="0"/>
                <a:cs typeface="Arial" charset="0"/>
              </a:rPr>
            </a:br>
            <a:r>
              <a:rPr lang="en-US" smtClean="0">
                <a:latin typeface="Arial" charset="0"/>
                <a:cs typeface="Arial" charset="0"/>
              </a:rPr>
              <a:t>or a new policy is attached to the list…</a:t>
            </a:r>
          </a:p>
          <a:p>
            <a:pPr lvl="1"/>
            <a:r>
              <a:rPr lang="en-US" smtClean="0">
                <a:latin typeface="Arial" charset="0"/>
                <a:cs typeface="Arial" charset="0"/>
                <a:sym typeface="Wingdings" pitchFamily="2" charset="2"/>
              </a:rPr>
              <a:t> ProcessListItem</a:t>
            </a:r>
          </a:p>
          <a:p>
            <a:r>
              <a:rPr lang="en-US" smtClean="0">
                <a:latin typeface="Arial" charset="0"/>
                <a:cs typeface="Arial" charset="0"/>
                <a:sym typeface="Wingdings" pitchFamily="2" charset="2"/>
              </a:rPr>
              <a:t>If policy feature settings change…</a:t>
            </a:r>
          </a:p>
          <a:p>
            <a:pPr lvl="1"/>
            <a:r>
              <a:rPr lang="en-US" smtClean="0">
                <a:latin typeface="Arial" charset="0"/>
                <a:cs typeface="Arial" charset="0"/>
                <a:sym typeface="Wingdings" pitchFamily="2" charset="2"/>
              </a:rPr>
              <a:t> OnCustomDataChange</a:t>
            </a:r>
          </a:p>
          <a:p>
            <a:pPr lvl="1"/>
            <a:r>
              <a:rPr lang="en-US" smtClean="0">
                <a:latin typeface="Arial" charset="0"/>
                <a:cs typeface="Arial" charset="0"/>
                <a:sym typeface="Wingdings" pitchFamily="2" charset="2"/>
              </a:rPr>
              <a:t> OnGlobalCustomDataChange</a:t>
            </a:r>
          </a:p>
          <a:p>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br>
              <a:rPr lang="en-US" dirty="0" smtClean="0"/>
            </a:br>
            <a:r>
              <a:rPr lang="en-US" dirty="0" smtClean="0"/>
              <a:t>Information Policy</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Policies in Content Types</a:t>
            </a:r>
          </a:p>
        </p:txBody>
      </p:sp>
      <p:sp>
        <p:nvSpPr>
          <p:cNvPr id="14339" name="Content Placeholder 2"/>
          <p:cNvSpPr>
            <a:spLocks noGrp="1"/>
          </p:cNvSpPr>
          <p:nvPr>
            <p:ph idx="1"/>
          </p:nvPr>
        </p:nvSpPr>
        <p:spPr/>
        <p:txBody>
          <a:bodyPr/>
          <a:lstStyle/>
          <a:p>
            <a:r>
              <a:rPr lang="en-US" dirty="0" smtClean="0">
                <a:latin typeface="Arial" charset="0"/>
                <a:cs typeface="Arial" charset="0"/>
              </a:rPr>
              <a:t>Policies can be assigned to content types</a:t>
            </a:r>
          </a:p>
          <a:p>
            <a:pPr lvl="1"/>
            <a:r>
              <a:rPr lang="en-US" dirty="0" smtClean="0">
                <a:latin typeface="Arial" charset="0"/>
                <a:cs typeface="Arial" charset="0"/>
              </a:rPr>
              <a:t>Cannot change policy while assigned</a:t>
            </a:r>
          </a:p>
          <a:p>
            <a:r>
              <a:rPr lang="en-US" dirty="0" smtClean="0">
                <a:latin typeface="Arial" charset="0"/>
                <a:cs typeface="Arial" charset="0"/>
              </a:rPr>
              <a:t>Content Types inherit policies</a:t>
            </a:r>
          </a:p>
          <a:p>
            <a:pPr lvl="1"/>
            <a:r>
              <a:rPr lang="en-US" dirty="0" smtClean="0">
                <a:latin typeface="Arial" charset="0"/>
                <a:cs typeface="Arial" charset="0"/>
              </a:rPr>
              <a:t>Happens at instance level </a:t>
            </a:r>
            <a:br>
              <a:rPr lang="en-US" dirty="0" smtClean="0">
                <a:latin typeface="Arial" charset="0"/>
                <a:cs typeface="Arial" charset="0"/>
              </a:rPr>
            </a:br>
            <a:r>
              <a:rPr lang="en-US" dirty="0" smtClean="0">
                <a:latin typeface="Arial" charset="0"/>
                <a:cs typeface="Arial" charset="0"/>
              </a:rPr>
              <a:t>(when derived type is created)</a:t>
            </a:r>
          </a:p>
          <a:p>
            <a:pPr lvl="1"/>
            <a:r>
              <a:rPr lang="en-US" dirty="0" smtClean="0">
                <a:latin typeface="Arial" charset="0"/>
                <a:cs typeface="Arial" charset="0"/>
              </a:rPr>
              <a:t>Policy definition (XML) is copied into derived type</a:t>
            </a:r>
          </a:p>
          <a:p>
            <a:pPr lvl="1"/>
            <a:r>
              <a:rPr lang="en-US" dirty="0" smtClean="0">
                <a:latin typeface="Arial" charset="0"/>
                <a:cs typeface="Arial" charset="0"/>
              </a:rPr>
              <a:t>Changes to parent policy are propagated</a:t>
            </a:r>
          </a:p>
          <a:p>
            <a:r>
              <a:rPr lang="en-US" dirty="0" smtClean="0">
                <a:latin typeface="Arial" charset="0"/>
                <a:cs typeface="Arial" charset="0"/>
              </a:rPr>
              <a:t>Policy definition stored in content type payload</a:t>
            </a:r>
          </a:p>
          <a:p>
            <a:pPr lvl="1"/>
            <a:r>
              <a:rPr lang="en-US" dirty="0" err="1" smtClean="0">
                <a:latin typeface="Arial" charset="0"/>
                <a:cs typeface="Arial" charset="0"/>
              </a:rPr>
              <a:t>XMLDocuments</a:t>
            </a:r>
            <a:endParaRPr lang="en-US" dirty="0" smtClean="0">
              <a:latin typeface="Arial" charset="0"/>
              <a:cs typeface="Arial" charset="0"/>
            </a:endParaRPr>
          </a:p>
          <a:p>
            <a:r>
              <a:rPr lang="en-US" dirty="0" smtClean="0">
                <a:latin typeface="Arial" charset="0"/>
                <a:cs typeface="Arial" charset="0"/>
              </a:rPr>
              <a:t>Policy definition copied into Office documents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Policies to Content Types</a:t>
            </a:r>
            <a:endParaRPr lang="en-US" dirty="0"/>
          </a:p>
        </p:txBody>
      </p:sp>
      <p:sp>
        <p:nvSpPr>
          <p:cNvPr id="3" name="Content Placeholder 2"/>
          <p:cNvSpPr>
            <a:spLocks noGrp="1"/>
          </p:cNvSpPr>
          <p:nvPr>
            <p:ph idx="1"/>
          </p:nvPr>
        </p:nvSpPr>
        <p:spPr/>
        <p:txBody>
          <a:bodyPr/>
          <a:lstStyle/>
          <a:p>
            <a:r>
              <a:rPr lang="en-US" dirty="0" smtClean="0"/>
              <a:t>Cannot assign policies to ‘core’ content types</a:t>
            </a:r>
          </a:p>
          <a:p>
            <a:pPr lvl="1"/>
            <a:r>
              <a:rPr lang="en-US" dirty="0" smtClean="0"/>
              <a:t>Item, Document, etc.</a:t>
            </a:r>
          </a:p>
          <a:p>
            <a:r>
              <a:rPr lang="en-US" dirty="0" smtClean="0"/>
              <a:t>Must derive a new content type to add a policy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Definitions in Content Types</a:t>
            </a:r>
            <a:endParaRPr lang="en-US" dirty="0"/>
          </a:p>
        </p:txBody>
      </p:sp>
      <p:pic>
        <p:nvPicPr>
          <p:cNvPr id="4" name="Content Placeholder 3" descr="InfoPolicy-ContentTypeBrowser.png"/>
          <p:cNvPicPr>
            <a:picLocks noGrp="1" noChangeAspect="1"/>
          </p:cNvPicPr>
          <p:nvPr>
            <p:ph idx="1"/>
          </p:nvPr>
        </p:nvPicPr>
        <p:blipFill>
          <a:blip r:embed="rId3"/>
          <a:srcRect l="947" r="2131" b="2146"/>
          <a:stretch>
            <a:fillRect/>
          </a:stretch>
        </p:blipFill>
        <p:spPr>
          <a:xfrm>
            <a:off x="2268820" y="1170432"/>
            <a:ext cx="5029200" cy="560347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Policy</a:t>
            </a:r>
            <a:endParaRPr lang="en-US" dirty="0"/>
          </a:p>
        </p:txBody>
      </p:sp>
      <p:sp>
        <p:nvSpPr>
          <p:cNvPr id="3" name="Content Placeholder 2"/>
          <p:cNvSpPr>
            <a:spLocks noGrp="1"/>
          </p:cNvSpPr>
          <p:nvPr>
            <p:ph idx="1"/>
          </p:nvPr>
        </p:nvSpPr>
        <p:spPr/>
        <p:txBody>
          <a:bodyPr/>
          <a:lstStyle/>
          <a:p>
            <a:r>
              <a:rPr lang="en-US" dirty="0" smtClean="0"/>
              <a:t>Items to consider:</a:t>
            </a:r>
          </a:p>
          <a:p>
            <a:pPr lvl="1"/>
            <a:r>
              <a:rPr lang="en-US" dirty="0" smtClean="0"/>
              <a:t>The overall purpose of the policy</a:t>
            </a:r>
          </a:p>
          <a:p>
            <a:pPr lvl="1"/>
            <a:r>
              <a:rPr lang="en-US" dirty="0" smtClean="0"/>
              <a:t>Characteristics of the target site collection</a:t>
            </a:r>
          </a:p>
          <a:p>
            <a:pPr lvl="1"/>
            <a:r>
              <a:rPr lang="en-US" dirty="0" smtClean="0"/>
              <a:t>Scope</a:t>
            </a:r>
          </a:p>
          <a:p>
            <a:pPr lvl="2"/>
            <a:r>
              <a:rPr lang="en-US" dirty="0" smtClean="0"/>
              <a:t>Multiple site collections?</a:t>
            </a:r>
          </a:p>
          <a:p>
            <a:pPr lvl="2"/>
            <a:r>
              <a:rPr lang="en-US" dirty="0" smtClean="0"/>
              <a:t>Content-specific?</a:t>
            </a:r>
          </a:p>
          <a:p>
            <a:pPr lvl="2"/>
            <a:r>
              <a:rPr lang="en-US" dirty="0" smtClean="0"/>
              <a:t>Location-specific?</a:t>
            </a:r>
          </a:p>
          <a:p>
            <a:pPr lvl="1"/>
            <a:r>
              <a:rPr lang="en-US" dirty="0" smtClean="0"/>
              <a:t>Features</a:t>
            </a:r>
          </a:p>
          <a:p>
            <a:pPr lvl="2"/>
            <a:r>
              <a:rPr lang="en-US" dirty="0" smtClean="0"/>
              <a:t>What features are required?</a:t>
            </a:r>
          </a:p>
          <a:p>
            <a:pPr lvl="2"/>
            <a:r>
              <a:rPr lang="en-US" dirty="0" smtClean="0"/>
              <a:t>What resources are needed for each feature?</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Reporting</a:t>
            </a:r>
            <a:endParaRPr lang="en-US" dirty="0"/>
          </a:p>
        </p:txBody>
      </p:sp>
      <p:sp>
        <p:nvSpPr>
          <p:cNvPr id="3" name="Content Placeholder 2"/>
          <p:cNvSpPr>
            <a:spLocks noGrp="1"/>
          </p:cNvSpPr>
          <p:nvPr>
            <p:ph idx="1"/>
          </p:nvPr>
        </p:nvSpPr>
        <p:spPr/>
        <p:txBody>
          <a:bodyPr/>
          <a:lstStyle/>
          <a:p>
            <a:r>
              <a:rPr lang="en-US" dirty="0" smtClean="0"/>
              <a:t>MOSS provides a default policy report</a:t>
            </a:r>
          </a:p>
          <a:p>
            <a:pPr lvl="1"/>
            <a:r>
              <a:rPr lang="en-US" dirty="0" smtClean="0"/>
              <a:t>Provides a quick view of how policies are being used</a:t>
            </a:r>
          </a:p>
          <a:p>
            <a:pPr lvl="1"/>
            <a:r>
              <a:rPr lang="en-US" dirty="0" smtClean="0"/>
              <a:t>Provides admin support for regulatory compliance</a:t>
            </a:r>
          </a:p>
          <a:p>
            <a:r>
              <a:rPr lang="en-US" dirty="0" smtClean="0"/>
              <a:t>Configurable from Central Admin</a:t>
            </a:r>
          </a:p>
          <a:p>
            <a:pPr lvl="1"/>
            <a:r>
              <a:rPr lang="en-US" dirty="0" smtClean="0"/>
              <a:t>Default report template can be opened from Excel</a:t>
            </a:r>
          </a:p>
          <a:p>
            <a:pPr lvl="1"/>
            <a:r>
              <a:rPr lang="en-US" dirty="0" smtClean="0"/>
              <a:t>Can create custom report template (XML-SS)</a:t>
            </a:r>
          </a:p>
          <a:p>
            <a:r>
              <a:rPr lang="en-US" dirty="0" smtClean="0"/>
              <a:t>Report includes:</a:t>
            </a:r>
          </a:p>
          <a:p>
            <a:pPr lvl="1"/>
            <a:r>
              <a:rPr lang="en-US" dirty="0" smtClean="0"/>
              <a:t>Number of items using each policy</a:t>
            </a:r>
          </a:p>
          <a:p>
            <a:pPr lvl="1"/>
            <a:r>
              <a:rPr lang="en-US" dirty="0" smtClean="0"/>
              <a:t>Summary of policy and each enabled feature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Document Retention</a:t>
            </a:r>
            <a:br>
              <a:rPr lang="en-US" dirty="0" smtClean="0"/>
            </a:br>
            <a:r>
              <a:rPr lang="en-US" dirty="0" smtClean="0"/>
              <a:t>in WSS and MOSS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Understand document retention requirements</a:t>
            </a:r>
          </a:p>
          <a:p>
            <a:r>
              <a:rPr lang="en-US" dirty="0" smtClean="0"/>
              <a:t>Understand WSS/MOSS expiration architecture</a:t>
            </a:r>
          </a:p>
          <a:p>
            <a:r>
              <a:rPr lang="en-US" dirty="0" smtClean="0"/>
              <a:t>Learn how to implement custom expiration formulas</a:t>
            </a:r>
          </a:p>
          <a:p>
            <a:r>
              <a:rPr lang="en-US" dirty="0" smtClean="0"/>
              <a:t>Understand limitations of WSS/MOSS approach</a:t>
            </a:r>
          </a:p>
          <a:p>
            <a:r>
              <a:rPr lang="en-US" dirty="0" smtClean="0"/>
              <a:t>Explore alternative strategies for handling expiration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Retention</a:t>
            </a:r>
            <a:r>
              <a:rPr lang="en-US" baseline="0" dirty="0" smtClean="0"/>
              <a:t> Background</a:t>
            </a:r>
            <a:endParaRPr lang="en-US" dirty="0"/>
          </a:p>
        </p:txBody>
      </p:sp>
      <p:sp>
        <p:nvSpPr>
          <p:cNvPr id="3" name="Content Placeholder 2"/>
          <p:cNvSpPr>
            <a:spLocks noGrp="1"/>
          </p:cNvSpPr>
          <p:nvPr>
            <p:ph idx="1"/>
          </p:nvPr>
        </p:nvSpPr>
        <p:spPr/>
        <p:txBody>
          <a:bodyPr/>
          <a:lstStyle/>
          <a:p>
            <a:r>
              <a:rPr lang="en-US" dirty="0" smtClean="0"/>
              <a:t>Core requirement</a:t>
            </a:r>
            <a:r>
              <a:rPr lang="en-US" baseline="0" dirty="0" smtClean="0"/>
              <a:t> for any ECM system</a:t>
            </a:r>
          </a:p>
          <a:p>
            <a:r>
              <a:rPr lang="en-US" dirty="0" smtClean="0"/>
              <a:t>Retention period</a:t>
            </a:r>
            <a:r>
              <a:rPr lang="en-US" baseline="0" dirty="0" smtClean="0"/>
              <a:t> driven by document type</a:t>
            </a:r>
          </a:p>
        </p:txBody>
      </p:sp>
      <p:graphicFrame>
        <p:nvGraphicFramePr>
          <p:cNvPr id="4" name="Table 3"/>
          <p:cNvGraphicFramePr>
            <a:graphicFrameLocks noGrp="1"/>
          </p:cNvGraphicFramePr>
          <p:nvPr/>
        </p:nvGraphicFramePr>
        <p:xfrm>
          <a:off x="1371600" y="26670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Document Type</a:t>
                      </a:r>
                      <a:endParaRPr lang="en-US" dirty="0"/>
                    </a:p>
                  </a:txBody>
                  <a:tcPr/>
                </a:tc>
                <a:tc>
                  <a:txBody>
                    <a:bodyPr/>
                    <a:lstStyle/>
                    <a:p>
                      <a:r>
                        <a:rPr lang="en-US" dirty="0" smtClean="0"/>
                        <a:t>Recommended</a:t>
                      </a:r>
                      <a:r>
                        <a:rPr lang="en-US" baseline="0" dirty="0" smtClean="0"/>
                        <a:t> Retention</a:t>
                      </a:r>
                      <a:endParaRPr lang="en-US" dirty="0"/>
                    </a:p>
                  </a:txBody>
                  <a:tcPr/>
                </a:tc>
              </a:tr>
              <a:tr h="370840">
                <a:tc>
                  <a:txBody>
                    <a:bodyPr/>
                    <a:lstStyle/>
                    <a:p>
                      <a:r>
                        <a:rPr lang="en-US" dirty="0" smtClean="0"/>
                        <a:t>Bank Statement</a:t>
                      </a:r>
                      <a:endParaRPr lang="en-US" dirty="0"/>
                    </a:p>
                  </a:txBody>
                  <a:tcPr/>
                </a:tc>
                <a:tc>
                  <a:txBody>
                    <a:bodyPr/>
                    <a:lstStyle/>
                    <a:p>
                      <a:r>
                        <a:rPr lang="en-US" dirty="0" smtClean="0"/>
                        <a:t>4 years</a:t>
                      </a:r>
                      <a:endParaRPr lang="en-US" dirty="0"/>
                    </a:p>
                  </a:txBody>
                  <a:tcPr/>
                </a:tc>
              </a:tr>
              <a:tr h="370840">
                <a:tc>
                  <a:txBody>
                    <a:bodyPr/>
                    <a:lstStyle/>
                    <a:p>
                      <a:r>
                        <a:rPr lang="en-US" dirty="0" smtClean="0"/>
                        <a:t>Budget</a:t>
                      </a:r>
                      <a:endParaRPr lang="en-US" dirty="0"/>
                    </a:p>
                  </a:txBody>
                  <a:tcPr/>
                </a:tc>
                <a:tc>
                  <a:txBody>
                    <a:bodyPr/>
                    <a:lstStyle/>
                    <a:p>
                      <a:r>
                        <a:rPr lang="en-US" dirty="0" smtClean="0"/>
                        <a:t>2 years</a:t>
                      </a:r>
                      <a:endParaRPr lang="en-US" dirty="0"/>
                    </a:p>
                  </a:txBody>
                  <a:tcPr/>
                </a:tc>
              </a:tr>
              <a:tr h="370840">
                <a:tc>
                  <a:txBody>
                    <a:bodyPr/>
                    <a:lstStyle/>
                    <a:p>
                      <a:r>
                        <a:rPr lang="en-US" dirty="0" smtClean="0"/>
                        <a:t>Payroll</a:t>
                      </a:r>
                      <a:r>
                        <a:rPr lang="en-US" baseline="0" dirty="0" smtClean="0"/>
                        <a:t> Records</a:t>
                      </a:r>
                      <a:endParaRPr lang="en-US" dirty="0"/>
                    </a:p>
                  </a:txBody>
                  <a:tcPr/>
                </a:tc>
                <a:tc>
                  <a:txBody>
                    <a:bodyPr/>
                    <a:lstStyle/>
                    <a:p>
                      <a:r>
                        <a:rPr lang="en-US" dirty="0" smtClean="0"/>
                        <a:t>6 years</a:t>
                      </a:r>
                      <a:endParaRPr lang="en-US" dirty="0"/>
                    </a:p>
                  </a:txBody>
                  <a:tcPr/>
                </a:tc>
              </a:tr>
              <a:tr h="370840">
                <a:tc>
                  <a:txBody>
                    <a:bodyPr/>
                    <a:lstStyle/>
                    <a:p>
                      <a:r>
                        <a:rPr lang="en-US" dirty="0" smtClean="0"/>
                        <a:t>Corporate Bylaws</a:t>
                      </a:r>
                      <a:endParaRPr lang="en-US" dirty="0"/>
                    </a:p>
                  </a:txBody>
                  <a:tcPr/>
                </a:tc>
                <a:tc>
                  <a:txBody>
                    <a:bodyPr/>
                    <a:lstStyle/>
                    <a:p>
                      <a:r>
                        <a:rPr lang="en-US" dirty="0" smtClean="0"/>
                        <a:t>Permanent</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Objectives</a:t>
            </a:r>
          </a:p>
        </p:txBody>
      </p:sp>
      <p:sp>
        <p:nvSpPr>
          <p:cNvPr id="6147" name="Content Placeholder 3"/>
          <p:cNvSpPr>
            <a:spLocks noGrp="1"/>
          </p:cNvSpPr>
          <p:nvPr>
            <p:ph idx="1"/>
          </p:nvPr>
        </p:nvSpPr>
        <p:spPr/>
        <p:txBody>
          <a:bodyPr/>
          <a:lstStyle/>
          <a:p>
            <a:r>
              <a:rPr lang="en-US" smtClean="0">
                <a:latin typeface="Arial" charset="0"/>
                <a:cs typeface="Arial" charset="0"/>
              </a:rPr>
              <a:t>Understanding Information Policy Architecture</a:t>
            </a:r>
          </a:p>
          <a:p>
            <a:r>
              <a:rPr lang="en-US" smtClean="0">
                <a:latin typeface="Arial" charset="0"/>
                <a:cs typeface="Arial" charset="0"/>
              </a:rPr>
              <a:t>Creating Custom Policy Features</a:t>
            </a:r>
          </a:p>
          <a:p>
            <a:r>
              <a:rPr lang="en-US" smtClean="0">
                <a:latin typeface="Arial" charset="0"/>
                <a:cs typeface="Arial" charset="0"/>
              </a:rPr>
              <a:t>Creating and Using Policy Resources</a:t>
            </a:r>
          </a:p>
          <a:p>
            <a:r>
              <a:rPr lang="en-US" smtClean="0">
                <a:latin typeface="Arial" charset="0"/>
                <a:cs typeface="Arial" charset="0"/>
              </a:rPr>
              <a:t>Using Policies to Control Document Retention</a:t>
            </a:r>
          </a:p>
          <a:p>
            <a:r>
              <a:rPr lang="en-US" smtClean="0">
                <a:latin typeface="Arial" charset="0"/>
                <a:cs typeface="Arial" charset="0"/>
              </a:rPr>
              <a:t>Using Policies for Barcoding and Labeling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Retention Goals</a:t>
            </a:r>
            <a:endParaRPr lang="en-US" dirty="0"/>
          </a:p>
        </p:txBody>
      </p:sp>
      <p:sp>
        <p:nvSpPr>
          <p:cNvPr id="3" name="Content Placeholder 2"/>
          <p:cNvSpPr>
            <a:spLocks noGrp="1"/>
          </p:cNvSpPr>
          <p:nvPr>
            <p:ph idx="1"/>
          </p:nvPr>
        </p:nvSpPr>
        <p:spPr/>
        <p:txBody>
          <a:bodyPr/>
          <a:lstStyle/>
          <a:p>
            <a:r>
              <a:rPr lang="en-US" dirty="0" smtClean="0"/>
              <a:t>Need to apply to any document types</a:t>
            </a:r>
          </a:p>
          <a:p>
            <a:pPr lvl="1"/>
            <a:r>
              <a:rPr lang="en-US" dirty="0" smtClean="0"/>
              <a:t>Same formula for multiple document types</a:t>
            </a:r>
          </a:p>
          <a:p>
            <a:pPr lvl="1"/>
            <a:r>
              <a:rPr lang="en-US" dirty="0" smtClean="0"/>
              <a:t>Different formulas for each document type</a:t>
            </a:r>
          </a:p>
          <a:p>
            <a:r>
              <a:rPr lang="en-US" dirty="0" smtClean="0"/>
              <a:t>Need ability to change the expiration formula</a:t>
            </a:r>
          </a:p>
          <a:p>
            <a:pPr lvl="1"/>
            <a:r>
              <a:rPr lang="en-US" dirty="0" smtClean="0"/>
              <a:t>Without changing the document</a:t>
            </a:r>
          </a:p>
          <a:p>
            <a:pPr lvl="1"/>
            <a:r>
              <a:rPr lang="en-US" dirty="0" smtClean="0"/>
              <a:t>Without affecting already expired documents</a:t>
            </a:r>
          </a:p>
          <a:p>
            <a:r>
              <a:rPr lang="en-US" dirty="0" smtClean="0"/>
              <a:t>Need to control what happens on expiration</a:t>
            </a:r>
          </a:p>
          <a:p>
            <a:r>
              <a:rPr lang="en-US" dirty="0" smtClean="0"/>
              <a:t>Need to base</a:t>
            </a:r>
            <a:r>
              <a:rPr lang="en-US" baseline="0" dirty="0" smtClean="0"/>
              <a:t> expiration date on:</a:t>
            </a:r>
          </a:p>
          <a:p>
            <a:pPr lvl="1"/>
            <a:r>
              <a:rPr lang="en-US" dirty="0" smtClean="0"/>
              <a:t>Fixed formula</a:t>
            </a:r>
          </a:p>
          <a:p>
            <a:pPr lvl="1"/>
            <a:r>
              <a:rPr lang="en-US" dirty="0" smtClean="0"/>
              <a:t>External data</a:t>
            </a:r>
          </a:p>
          <a:p>
            <a:pPr lvl="1"/>
            <a:r>
              <a:rPr lang="en-US" dirty="0" smtClean="0"/>
              <a:t>SharePoint data</a:t>
            </a:r>
          </a:p>
          <a:p>
            <a:pPr lvl="1"/>
            <a:r>
              <a:rPr lang="en-US" dirty="0" smtClean="0"/>
              <a:t>Document metadata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Retention in SharePoint</a:t>
            </a:r>
            <a:endParaRPr lang="en-US" dirty="0"/>
          </a:p>
        </p:txBody>
      </p:sp>
      <p:sp>
        <p:nvSpPr>
          <p:cNvPr id="3" name="Content Placeholder 2"/>
          <p:cNvSpPr>
            <a:spLocks noGrp="1"/>
          </p:cNvSpPr>
          <p:nvPr>
            <p:ph idx="1"/>
          </p:nvPr>
        </p:nvSpPr>
        <p:spPr/>
        <p:txBody>
          <a:bodyPr/>
          <a:lstStyle/>
          <a:p>
            <a:r>
              <a:rPr lang="en-US" dirty="0" smtClean="0"/>
              <a:t>Controlled by Information Management Policy</a:t>
            </a:r>
          </a:p>
          <a:p>
            <a:pPr lvl="1"/>
            <a:r>
              <a:rPr lang="en-US" dirty="0" smtClean="0"/>
              <a:t>Built-in ‘Expiration’ Policy Feature</a:t>
            </a:r>
          </a:p>
          <a:p>
            <a:r>
              <a:rPr lang="en-US" dirty="0" smtClean="0"/>
              <a:t>Policy defined separately from documents</a:t>
            </a:r>
          </a:p>
          <a:p>
            <a:r>
              <a:rPr lang="en-US" dirty="0" smtClean="0"/>
              <a:t>Policy can be attached to:</a:t>
            </a:r>
          </a:p>
          <a:p>
            <a:pPr lvl="1"/>
            <a:r>
              <a:rPr lang="en-US" dirty="0" smtClean="0"/>
              <a:t>Lists</a:t>
            </a:r>
          </a:p>
          <a:p>
            <a:pPr lvl="1"/>
            <a:r>
              <a:rPr lang="en-US" dirty="0" smtClean="0"/>
              <a:t>Document Libraries</a:t>
            </a:r>
          </a:p>
          <a:p>
            <a:pPr lvl="1"/>
            <a:r>
              <a:rPr lang="en-US" dirty="0" smtClean="0"/>
              <a:t>Content 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Expiration Policy Feature</a:t>
            </a:r>
            <a:endParaRPr lang="en-US" dirty="0"/>
          </a:p>
        </p:txBody>
      </p:sp>
      <p:pic>
        <p:nvPicPr>
          <p:cNvPr id="1026" name="Picture 2"/>
          <p:cNvPicPr>
            <a:picLocks noChangeAspect="1" noChangeArrowheads="1"/>
          </p:cNvPicPr>
          <p:nvPr/>
        </p:nvPicPr>
        <p:blipFill>
          <a:blip r:embed="rId2"/>
          <a:srcRect/>
          <a:stretch>
            <a:fillRect/>
          </a:stretch>
        </p:blipFill>
        <p:spPr bwMode="auto">
          <a:xfrm>
            <a:off x="1219200" y="1180853"/>
            <a:ext cx="7239000" cy="544097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Expiration Policy Feature</a:t>
            </a:r>
            <a:endParaRPr lang="en-US" dirty="0"/>
          </a:p>
        </p:txBody>
      </p:sp>
      <p:sp>
        <p:nvSpPr>
          <p:cNvPr id="3" name="Content Placeholder 2"/>
          <p:cNvSpPr>
            <a:spLocks noGrp="1"/>
          </p:cNvSpPr>
          <p:nvPr>
            <p:ph idx="1"/>
          </p:nvPr>
        </p:nvSpPr>
        <p:spPr>
          <a:xfrm>
            <a:off x="381000" y="1447800"/>
            <a:ext cx="6096000" cy="1981200"/>
          </a:xfrm>
        </p:spPr>
        <p:txBody>
          <a:bodyPr/>
          <a:lstStyle/>
          <a:p>
            <a:r>
              <a:rPr lang="en-US" dirty="0" smtClean="0"/>
              <a:t>Implemented as a SharePoint Timer Job</a:t>
            </a:r>
          </a:p>
          <a:p>
            <a:r>
              <a:rPr lang="en-US" dirty="0" smtClean="0"/>
              <a:t>Configurable by Administrator</a:t>
            </a:r>
          </a:p>
          <a:p>
            <a:pPr lvl="1"/>
            <a:r>
              <a:rPr lang="en-US" dirty="0" smtClean="0"/>
              <a:t>Can be forced to run:</a:t>
            </a:r>
          </a:p>
          <a:p>
            <a:pPr lvl="2"/>
            <a:r>
              <a:rPr lang="en-US" dirty="0" smtClean="0"/>
              <a:t>via Central Admin</a:t>
            </a:r>
          </a:p>
          <a:p>
            <a:pPr lvl="2"/>
            <a:r>
              <a:rPr lang="en-US" dirty="0" smtClean="0"/>
              <a:t>via custom code</a:t>
            </a:r>
          </a:p>
        </p:txBody>
      </p:sp>
      <p:pic>
        <p:nvPicPr>
          <p:cNvPr id="3076" name="Picture 4"/>
          <p:cNvPicPr>
            <a:picLocks noChangeAspect="1" noChangeArrowheads="1"/>
          </p:cNvPicPr>
          <p:nvPr/>
        </p:nvPicPr>
        <p:blipFill>
          <a:blip r:embed="rId2"/>
          <a:srcRect/>
          <a:stretch>
            <a:fillRect/>
          </a:stretch>
        </p:blipFill>
        <p:spPr bwMode="auto">
          <a:xfrm>
            <a:off x="3640245" y="2514600"/>
            <a:ext cx="5302141" cy="4191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Expiration via Code</a:t>
            </a:r>
            <a:endParaRPr lang="en-US" dirty="0"/>
          </a:p>
        </p:txBody>
      </p:sp>
      <p:sp>
        <p:nvSpPr>
          <p:cNvPr id="3" name="Content Placeholder 2"/>
          <p:cNvSpPr>
            <a:spLocks noGrp="1"/>
          </p:cNvSpPr>
          <p:nvPr>
            <p:ph idx="1"/>
          </p:nvPr>
        </p:nvSpPr>
        <p:spPr>
          <a:xfrm>
            <a:off x="381000" y="2133600"/>
            <a:ext cx="8382000" cy="2743200"/>
          </a:xfrm>
        </p:spPr>
        <p:txBody>
          <a:bodyPr/>
          <a:lstStyle/>
          <a:p>
            <a:pPr>
              <a:buNone/>
            </a:pPr>
            <a:r>
              <a:rPr lang="en-US" dirty="0" err="1" smtClean="0"/>
              <a:t>foreach</a:t>
            </a:r>
            <a:r>
              <a:rPr lang="en-US" dirty="0" smtClean="0"/>
              <a:t> (</a:t>
            </a:r>
            <a:r>
              <a:rPr lang="en-US" dirty="0" err="1" smtClean="0"/>
              <a:t>SPService</a:t>
            </a:r>
            <a:r>
              <a:rPr lang="en-US" dirty="0" smtClean="0"/>
              <a:t> service in </a:t>
            </a:r>
            <a:r>
              <a:rPr lang="en-US" dirty="0" err="1" smtClean="0"/>
              <a:t>SPFarm.Local.Services</a:t>
            </a:r>
            <a:r>
              <a:rPr lang="en-US" dirty="0" smtClean="0"/>
              <a:t>)</a:t>
            </a:r>
            <a:br>
              <a:rPr lang="en-US" dirty="0" smtClean="0"/>
            </a:br>
            <a:r>
              <a:rPr lang="en-US" dirty="0" err="1" smtClean="0"/>
              <a:t>foreach</a:t>
            </a:r>
            <a:r>
              <a:rPr lang="en-US" dirty="0" smtClean="0"/>
              <a:t> (</a:t>
            </a:r>
            <a:r>
              <a:rPr lang="en-US" dirty="0" err="1" smtClean="0"/>
              <a:t>SPJobDefinition</a:t>
            </a:r>
            <a:r>
              <a:rPr lang="en-US" dirty="0" smtClean="0"/>
              <a:t> job in </a:t>
            </a:r>
            <a:r>
              <a:rPr lang="en-US" dirty="0" err="1" smtClean="0"/>
              <a:t>service.JobDefinitions</a:t>
            </a:r>
            <a:r>
              <a:rPr lang="en-US" dirty="0" smtClean="0"/>
              <a:t>)</a:t>
            </a:r>
            <a:br>
              <a:rPr lang="en-US" dirty="0" smtClean="0"/>
            </a:br>
            <a:r>
              <a:rPr lang="en-US" dirty="0" smtClean="0"/>
              <a:t>     if (</a:t>
            </a:r>
            <a:r>
              <a:rPr lang="en-US" dirty="0" err="1" smtClean="0"/>
              <a:t>job.Title</a:t>
            </a:r>
            <a:r>
              <a:rPr lang="en-US" dirty="0" smtClean="0"/>
              <a:t> == “Expiration policy”)</a:t>
            </a:r>
            <a:br>
              <a:rPr lang="en-US" dirty="0" smtClean="0"/>
            </a:br>
            <a:r>
              <a:rPr lang="en-US" dirty="0" smtClean="0"/>
              <a:t>          </a:t>
            </a:r>
            <a:r>
              <a:rPr lang="en-US" dirty="0" err="1" smtClean="0"/>
              <a:t>job.Execute</a:t>
            </a:r>
            <a:r>
              <a:rPr lang="en-US" dirty="0" smtClean="0"/>
              <a:t>(</a:t>
            </a:r>
            <a:r>
              <a:rPr lang="en-US" dirty="0" err="1" smtClean="0"/>
              <a:t>Guid.Empty</a:t>
            </a:r>
            <a:r>
              <a:rPr lang="en-US"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Expiration</a:t>
            </a:r>
            <a:r>
              <a:rPr lang="en-US" baseline="0" dirty="0" smtClean="0"/>
              <a:t> Policy Feature</a:t>
            </a:r>
            <a:endParaRPr lang="en-US" dirty="0"/>
          </a:p>
        </p:txBody>
      </p:sp>
      <p:sp>
        <p:nvSpPr>
          <p:cNvPr id="4" name="Subtitle 3"/>
          <p:cNvSpPr>
            <a:spLocks noGrp="1"/>
          </p:cNvSpPr>
          <p:nvPr>
            <p:ph type="subTitle" idx="1"/>
          </p:nvPr>
        </p:nvSpPr>
        <p:spPr/>
        <p:txBody>
          <a:bodyPr/>
          <a:lstStyle/>
          <a:p>
            <a:r>
              <a:rPr lang="en-US" dirty="0" smtClean="0"/>
              <a:t>Custom Expiration Formulas and Actions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Information Management Policy Limitations</a:t>
            </a:r>
          </a:p>
          <a:p>
            <a:pPr lvl="1"/>
            <a:r>
              <a:rPr lang="en-US" dirty="0" smtClean="0"/>
              <a:t>Only one policy per document library</a:t>
            </a:r>
          </a:p>
          <a:p>
            <a:pPr lvl="1"/>
            <a:r>
              <a:rPr lang="en-US" dirty="0" smtClean="0"/>
              <a:t>Only one policy per content type</a:t>
            </a:r>
          </a:p>
          <a:p>
            <a:r>
              <a:rPr lang="en-US" dirty="0" smtClean="0"/>
              <a:t>Expiration Policy Feature Limitations</a:t>
            </a:r>
          </a:p>
          <a:p>
            <a:pPr lvl="1"/>
            <a:r>
              <a:rPr lang="en-US" dirty="0" smtClean="0"/>
              <a:t>Same expiration formula for all documents in policy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Strategies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Don’t use Information Policy</a:t>
            </a:r>
          </a:p>
          <a:p>
            <a:pPr lvl="1"/>
            <a:r>
              <a:rPr lang="en-US" dirty="0" smtClean="0"/>
              <a:t>Costly: must re-implement expiration timer job logic</a:t>
            </a:r>
          </a:p>
          <a:p>
            <a:pPr lvl="1"/>
            <a:r>
              <a:rPr lang="en-US" dirty="0" smtClean="0"/>
              <a:t>Risky: may corrupt the content database</a:t>
            </a:r>
          </a:p>
          <a:p>
            <a:pPr marL="457200" indent="-457200">
              <a:buFont typeface="+mj-lt"/>
              <a:buAutoNum type="arabicPeriod"/>
            </a:pPr>
            <a:r>
              <a:rPr lang="en-US" dirty="0" smtClean="0"/>
              <a:t>Don’t use expiration policy feature</a:t>
            </a:r>
          </a:p>
          <a:p>
            <a:pPr marL="793750" lvl="2" indent="-457200"/>
            <a:r>
              <a:rPr lang="en-US" dirty="0" smtClean="0"/>
              <a:t>Less costly: implement custom policy feature</a:t>
            </a:r>
          </a:p>
          <a:p>
            <a:pPr marL="793750" lvl="2" indent="-457200"/>
            <a:r>
              <a:rPr lang="en-US" dirty="0" smtClean="0"/>
              <a:t>Can access external expiration logic</a:t>
            </a:r>
          </a:p>
          <a:p>
            <a:pPr marL="793750" lvl="2" indent="-457200"/>
            <a:r>
              <a:rPr lang="en-US" dirty="0" smtClean="0"/>
              <a:t>Can access item metadata directly</a:t>
            </a:r>
          </a:p>
          <a:p>
            <a:pPr marL="457200" indent="-457200">
              <a:buFont typeface="+mj-lt"/>
              <a:buAutoNum type="arabicPeriod"/>
            </a:pPr>
            <a:r>
              <a:rPr lang="en-US" dirty="0" smtClean="0"/>
              <a:t>Build a smarter expiration formula</a:t>
            </a:r>
          </a:p>
          <a:p>
            <a:pPr marL="793750" lvl="2" indent="-457200"/>
            <a:r>
              <a:rPr lang="en-US" dirty="0" smtClean="0"/>
              <a:t>Evaluate custom rules attached to item</a:t>
            </a:r>
          </a:p>
          <a:p>
            <a:pPr marL="793750" lvl="2" indent="-457200"/>
            <a:r>
              <a:rPr lang="en-US" dirty="0" smtClean="0"/>
              <a:t>Load and execute custom code configured at item level</a:t>
            </a:r>
          </a:p>
          <a:p>
            <a:pPr marL="1023937" lvl="3" indent="-457200"/>
            <a:r>
              <a:rPr lang="en-US" dirty="0" err="1" smtClean="0"/>
              <a:t>AssemblyName</a:t>
            </a:r>
            <a:r>
              <a:rPr lang="en-US" dirty="0" smtClean="0"/>
              <a:t> + </a:t>
            </a:r>
            <a:r>
              <a:rPr lang="en-US" dirty="0" err="1" smtClean="0"/>
              <a:t>ClassName</a:t>
            </a: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WSS/MOSS provides an extensible framework for defining and applying custom information policies.</a:t>
            </a:r>
          </a:p>
          <a:p>
            <a:r>
              <a:rPr lang="en-US" dirty="0" smtClean="0"/>
              <a:t>The WSS/MOSS Information Management Policy architecture is limited by the restriction of one policy per document library or content type.</a:t>
            </a:r>
          </a:p>
          <a:p>
            <a:r>
              <a:rPr lang="en-US" dirty="0" smtClean="0"/>
              <a:t>The WSS/MOSS expiration policy framework is further limited by the common requirement to apply expiration policies along with other metadata-driven policies.</a:t>
            </a:r>
          </a:p>
          <a:p>
            <a:r>
              <a:rPr lang="en-US" dirty="0" smtClean="0"/>
              <a:t>One strategy for overcoming such limitations is to build a secondary framework that evaluates custom rules attached to each document.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What is an Information Policy?</a:t>
            </a:r>
          </a:p>
        </p:txBody>
      </p:sp>
      <p:sp>
        <p:nvSpPr>
          <p:cNvPr id="8195" name="Content Placeholder 2"/>
          <p:cNvSpPr>
            <a:spLocks noGrp="1"/>
          </p:cNvSpPr>
          <p:nvPr>
            <p:ph idx="1"/>
          </p:nvPr>
        </p:nvSpPr>
        <p:spPr/>
        <p:txBody>
          <a:bodyPr/>
          <a:lstStyle/>
          <a:p>
            <a:r>
              <a:rPr lang="en-US" smtClean="0">
                <a:latin typeface="Arial" charset="0"/>
                <a:cs typeface="Arial" charset="0"/>
              </a:rPr>
              <a:t>A non-invasive way to manage content</a:t>
            </a:r>
          </a:p>
          <a:p>
            <a:r>
              <a:rPr lang="en-US" smtClean="0">
                <a:latin typeface="Arial" charset="0"/>
                <a:cs typeface="Arial" charset="0"/>
              </a:rPr>
              <a:t>A collection of policy items (policy features)</a:t>
            </a:r>
          </a:p>
          <a:p>
            <a:r>
              <a:rPr lang="en-US" smtClean="0">
                <a:latin typeface="Arial" charset="0"/>
                <a:cs typeface="Arial" charset="0"/>
              </a:rPr>
              <a:t>Can be created at two scope levels:</a:t>
            </a:r>
          </a:p>
          <a:p>
            <a:pPr lvl="1"/>
            <a:r>
              <a:rPr lang="en-US" smtClean="0">
                <a:latin typeface="Arial" charset="0"/>
                <a:cs typeface="Arial" charset="0"/>
              </a:rPr>
              <a:t>Site Collection Level</a:t>
            </a:r>
          </a:p>
          <a:p>
            <a:pPr lvl="2">
              <a:buFontTx/>
              <a:buChar char="•"/>
            </a:pPr>
            <a:r>
              <a:rPr lang="en-US" smtClean="0">
                <a:latin typeface="Arial" charset="0"/>
                <a:cs typeface="Arial" charset="0"/>
              </a:rPr>
              <a:t>Acts as a template for instances</a:t>
            </a:r>
          </a:p>
          <a:p>
            <a:pPr lvl="2">
              <a:buFontTx/>
              <a:buChar char="•"/>
            </a:pPr>
            <a:r>
              <a:rPr lang="en-US" smtClean="0">
                <a:latin typeface="Arial" charset="0"/>
                <a:cs typeface="Arial" charset="0"/>
              </a:rPr>
              <a:t>Copied into lists and content types when assigned</a:t>
            </a:r>
          </a:p>
          <a:p>
            <a:pPr lvl="2">
              <a:buFontTx/>
              <a:buChar char="•"/>
            </a:pPr>
            <a:r>
              <a:rPr lang="en-US" smtClean="0">
                <a:latin typeface="Arial" charset="0"/>
                <a:cs typeface="Arial" charset="0"/>
              </a:rPr>
              <a:t>MOSS propagates changes from template to instances</a:t>
            </a:r>
            <a:br>
              <a:rPr lang="en-US" smtClean="0">
                <a:latin typeface="Arial" charset="0"/>
                <a:cs typeface="Arial" charset="0"/>
              </a:rPr>
            </a:br>
            <a:endParaRPr lang="en-US" smtClean="0">
              <a:latin typeface="Arial" charset="0"/>
              <a:cs typeface="Arial" charset="0"/>
            </a:endParaRPr>
          </a:p>
          <a:p>
            <a:pPr lvl="1"/>
            <a:r>
              <a:rPr lang="en-US" smtClean="0">
                <a:latin typeface="Arial" charset="0"/>
                <a:cs typeface="Arial" charset="0"/>
              </a:rPr>
              <a:t>Content Type or List Level</a:t>
            </a:r>
          </a:p>
          <a:p>
            <a:pPr lvl="2">
              <a:buFontTx/>
              <a:buChar char="•"/>
            </a:pPr>
            <a:r>
              <a:rPr lang="en-US" smtClean="0">
                <a:latin typeface="Arial" charset="0"/>
                <a:cs typeface="Arial" charset="0"/>
              </a:rPr>
              <a:t>Attached directly to the object, without creating a template</a:t>
            </a:r>
          </a:p>
          <a:p>
            <a:pPr lvl="2">
              <a:buFontTx/>
              <a:buChar char="•"/>
            </a:pPr>
            <a:r>
              <a:rPr lang="en-US" smtClean="0">
                <a:latin typeface="Arial" charset="0"/>
                <a:cs typeface="Arial" charset="0"/>
              </a:rPr>
              <a:t>Can later be exported.</a:t>
            </a:r>
          </a:p>
          <a:p>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Policy Architecture</a:t>
            </a:r>
            <a:endParaRPr lang="en-US" dirty="0"/>
          </a:p>
        </p:txBody>
      </p:sp>
      <p:pic>
        <p:nvPicPr>
          <p:cNvPr id="2052" name="Picture 4"/>
          <p:cNvPicPr>
            <a:picLocks noChangeAspect="1" noChangeArrowheads="1"/>
          </p:cNvPicPr>
          <p:nvPr/>
        </p:nvPicPr>
        <p:blipFill>
          <a:blip r:embed="rId2"/>
          <a:srcRect/>
          <a:stretch>
            <a:fillRect/>
          </a:stretch>
        </p:blipFill>
        <p:spPr bwMode="auto">
          <a:xfrm>
            <a:off x="1219200" y="1371600"/>
            <a:ext cx="6717294" cy="512841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Information Policy API</a:t>
            </a:r>
          </a:p>
        </p:txBody>
      </p:sp>
      <p:sp>
        <p:nvSpPr>
          <p:cNvPr id="1027" name="AutoShape 3"/>
          <p:cNvSpPr>
            <a:spLocks noChangeAspect="1" noChangeArrowheads="1" noTextEdit="1"/>
          </p:cNvSpPr>
          <p:nvPr/>
        </p:nvSpPr>
        <p:spPr bwMode="auto">
          <a:xfrm>
            <a:off x="1209675" y="1360487"/>
            <a:ext cx="70231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a:srcRect/>
          <a:stretch>
            <a:fillRect/>
          </a:stretch>
        </p:blipFill>
        <p:spPr bwMode="auto">
          <a:xfrm>
            <a:off x="1066800" y="1346200"/>
            <a:ext cx="7010400" cy="513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Policy Features</a:t>
            </a:r>
          </a:p>
        </p:txBody>
      </p:sp>
      <p:sp>
        <p:nvSpPr>
          <p:cNvPr id="9219" name="Content Placeholder 2"/>
          <p:cNvSpPr>
            <a:spLocks noGrp="1"/>
          </p:cNvSpPr>
          <p:nvPr>
            <p:ph idx="1"/>
          </p:nvPr>
        </p:nvSpPr>
        <p:spPr/>
        <p:txBody>
          <a:bodyPr/>
          <a:lstStyle/>
          <a:p>
            <a:r>
              <a:rPr lang="en-US" dirty="0" smtClean="0">
                <a:latin typeface="Arial" charset="0"/>
                <a:cs typeface="Arial" charset="0"/>
              </a:rPr>
              <a:t>What is a policy feature?</a:t>
            </a:r>
          </a:p>
          <a:p>
            <a:pPr lvl="1"/>
            <a:r>
              <a:rPr lang="en-US" dirty="0" smtClean="0">
                <a:latin typeface="Arial" charset="0"/>
                <a:cs typeface="Arial" charset="0"/>
              </a:rPr>
              <a:t>An assembly that adds content management functionality to…</a:t>
            </a:r>
          </a:p>
          <a:p>
            <a:pPr lvl="2">
              <a:buFontTx/>
              <a:buChar char="•"/>
            </a:pPr>
            <a:r>
              <a:rPr lang="en-US" dirty="0" smtClean="0">
                <a:latin typeface="Arial" charset="0"/>
                <a:cs typeface="Arial" charset="0"/>
              </a:rPr>
              <a:t>MOSS, and optionally Office Clients</a:t>
            </a:r>
          </a:p>
          <a:p>
            <a:pPr lvl="1"/>
            <a:r>
              <a:rPr lang="en-US" dirty="0" smtClean="0">
                <a:latin typeface="Arial" charset="0"/>
                <a:cs typeface="Arial" charset="0"/>
              </a:rPr>
              <a:t>Implements </a:t>
            </a:r>
            <a:r>
              <a:rPr lang="en-US" dirty="0" err="1" smtClean="0">
                <a:latin typeface="Arial" charset="0"/>
                <a:cs typeface="Arial" charset="0"/>
              </a:rPr>
              <a:t>IPolicyFeature</a:t>
            </a:r>
            <a:r>
              <a:rPr lang="en-US" dirty="0" smtClean="0">
                <a:latin typeface="Arial" charset="0"/>
                <a:cs typeface="Arial" charset="0"/>
              </a:rPr>
              <a:t> interface</a:t>
            </a:r>
          </a:p>
          <a:p>
            <a:r>
              <a:rPr lang="en-US" dirty="0" smtClean="0">
                <a:latin typeface="Arial" charset="0"/>
                <a:cs typeface="Arial" charset="0"/>
              </a:rPr>
              <a:t>Installed into global catalog</a:t>
            </a:r>
          </a:p>
          <a:p>
            <a:pPr lvl="1"/>
            <a:r>
              <a:rPr lang="en-US" dirty="0" smtClean="0">
                <a:latin typeface="Arial" charset="0"/>
                <a:cs typeface="Arial" charset="0"/>
              </a:rPr>
              <a:t>Assembly must be in the GAC</a:t>
            </a:r>
          </a:p>
          <a:p>
            <a:r>
              <a:rPr lang="en-US" dirty="0" smtClean="0">
                <a:latin typeface="Arial" charset="0"/>
                <a:cs typeface="Arial" charset="0"/>
              </a:rPr>
              <a:t>May include custom administrative controls</a:t>
            </a:r>
          </a:p>
          <a:p>
            <a:pPr lvl="1"/>
            <a:r>
              <a:rPr lang="en-US" dirty="0" smtClean="0">
                <a:latin typeface="Arial" charset="0"/>
                <a:cs typeface="Arial" charset="0"/>
              </a:rPr>
              <a:t>Global Controls</a:t>
            </a:r>
          </a:p>
          <a:p>
            <a:pPr lvl="2">
              <a:buFontTx/>
              <a:buChar char="•"/>
            </a:pPr>
            <a:r>
              <a:rPr lang="en-US" dirty="0" smtClean="0">
                <a:latin typeface="Arial" charset="0"/>
                <a:cs typeface="Arial" charset="0"/>
              </a:rPr>
              <a:t>in \12\TEMPLATE\ADMIN</a:t>
            </a:r>
          </a:p>
          <a:p>
            <a:pPr lvl="1"/>
            <a:r>
              <a:rPr lang="en-US" dirty="0" smtClean="0">
                <a:latin typeface="Arial" charset="0"/>
                <a:cs typeface="Arial" charset="0"/>
              </a:rPr>
              <a:t>Item-Level Controls</a:t>
            </a:r>
          </a:p>
          <a:p>
            <a:pPr lvl="2">
              <a:buFontTx/>
              <a:buChar char="•"/>
            </a:pPr>
            <a:r>
              <a:rPr lang="en-US" dirty="0" smtClean="0">
                <a:latin typeface="Arial" charset="0"/>
                <a:cs typeface="Arial" charset="0"/>
              </a:rPr>
              <a:t>in \12\TEMPLATE\LAYOUTS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IPolicyFeature</a:t>
            </a:r>
          </a:p>
        </p:txBody>
      </p:sp>
      <p:sp>
        <p:nvSpPr>
          <p:cNvPr id="11267" name="Content Placeholder 2"/>
          <p:cNvSpPr>
            <a:spLocks noGrp="1"/>
          </p:cNvSpPr>
          <p:nvPr>
            <p:ph idx="1"/>
          </p:nvPr>
        </p:nvSpPr>
        <p:spPr>
          <a:xfrm>
            <a:off x="457200" y="1219200"/>
            <a:ext cx="8382000" cy="5181600"/>
          </a:xfrm>
        </p:spPr>
        <p:txBody>
          <a:bodyPr/>
          <a:lstStyle/>
          <a:p>
            <a:r>
              <a:rPr lang="en-US" smtClean="0">
                <a:latin typeface="Arial" charset="0"/>
                <a:cs typeface="Arial" charset="0"/>
              </a:rPr>
              <a:t>Purpose</a:t>
            </a:r>
          </a:p>
          <a:p>
            <a:pPr lvl="1"/>
            <a:r>
              <a:rPr lang="en-US" smtClean="0">
                <a:latin typeface="Arial" charset="0"/>
                <a:cs typeface="Arial" charset="0"/>
              </a:rPr>
              <a:t>To handle changes in a policy</a:t>
            </a:r>
          </a:p>
          <a:p>
            <a:pPr lvl="1"/>
            <a:r>
              <a:rPr lang="en-US" smtClean="0">
                <a:latin typeface="Arial" charset="0"/>
                <a:cs typeface="Arial" charset="0"/>
              </a:rPr>
              <a:t>To propagate policy changes to list items</a:t>
            </a:r>
          </a:p>
          <a:p>
            <a:pPr lvl="1"/>
            <a:r>
              <a:rPr lang="en-US" smtClean="0">
                <a:latin typeface="Arial" charset="0"/>
                <a:cs typeface="Arial" charset="0"/>
              </a:rPr>
              <a:t>To handle removal of policy from list items</a:t>
            </a:r>
          </a:p>
          <a:p>
            <a:pPr lvl="1"/>
            <a:r>
              <a:rPr lang="en-US" smtClean="0">
                <a:latin typeface="Arial" charset="0"/>
                <a:cs typeface="Arial" charset="0"/>
              </a:rPr>
              <a:t>To register/unregister a policy item</a:t>
            </a:r>
          </a:p>
          <a:p>
            <a:r>
              <a:rPr lang="en-US" smtClean="0">
                <a:latin typeface="Arial" charset="0"/>
                <a:cs typeface="Arial" charset="0"/>
              </a:rPr>
              <a:t>Methods</a:t>
            </a:r>
          </a:p>
          <a:p>
            <a:pPr lvl="1"/>
            <a:r>
              <a:rPr lang="en-US" smtClean="0">
                <a:latin typeface="Arial" charset="0"/>
                <a:cs typeface="Arial" charset="0"/>
              </a:rPr>
              <a:t>OnCustomDataChange</a:t>
            </a:r>
          </a:p>
          <a:p>
            <a:pPr lvl="1"/>
            <a:r>
              <a:rPr lang="en-US" smtClean="0">
                <a:latin typeface="Arial" charset="0"/>
                <a:cs typeface="Arial" charset="0"/>
              </a:rPr>
              <a:t>OnGlobalCustomDataChange</a:t>
            </a:r>
          </a:p>
          <a:p>
            <a:pPr lvl="1"/>
            <a:r>
              <a:rPr lang="en-US" smtClean="0">
                <a:latin typeface="Arial" charset="0"/>
                <a:cs typeface="Arial" charset="0"/>
              </a:rPr>
              <a:t>ProcessListItem</a:t>
            </a:r>
          </a:p>
          <a:p>
            <a:pPr lvl="1"/>
            <a:r>
              <a:rPr lang="en-US" smtClean="0">
                <a:latin typeface="Arial" charset="0"/>
                <a:cs typeface="Arial" charset="0"/>
              </a:rPr>
              <a:t>ProcessListItemOnRemove</a:t>
            </a:r>
          </a:p>
          <a:p>
            <a:pPr lvl="1"/>
            <a:r>
              <a:rPr lang="en-US" smtClean="0">
                <a:latin typeface="Arial" charset="0"/>
                <a:cs typeface="Arial" charset="0"/>
              </a:rPr>
              <a:t>Register/Unregister</a:t>
            </a:r>
          </a:p>
          <a:p>
            <a:pPr>
              <a:buFont typeface="Arial" charset="0"/>
              <a:buNone/>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Built-In Policy Features</a:t>
            </a:r>
          </a:p>
        </p:txBody>
      </p:sp>
      <p:sp>
        <p:nvSpPr>
          <p:cNvPr id="15363" name="Content Placeholder 2"/>
          <p:cNvSpPr>
            <a:spLocks noGrp="1"/>
          </p:cNvSpPr>
          <p:nvPr>
            <p:ph idx="1"/>
          </p:nvPr>
        </p:nvSpPr>
        <p:spPr/>
        <p:txBody>
          <a:bodyPr/>
          <a:lstStyle/>
          <a:p>
            <a:r>
              <a:rPr lang="en-US" dirty="0" smtClean="0">
                <a:latin typeface="Arial" charset="0"/>
                <a:cs typeface="Arial" charset="0"/>
              </a:rPr>
              <a:t>Barcode</a:t>
            </a:r>
          </a:p>
          <a:p>
            <a:pPr lvl="1"/>
            <a:r>
              <a:rPr lang="en-US" dirty="0" smtClean="0">
                <a:latin typeface="Arial" charset="0"/>
                <a:cs typeface="Arial" charset="0"/>
              </a:rPr>
              <a:t>Creates a unique identifier for a document</a:t>
            </a:r>
          </a:p>
          <a:p>
            <a:pPr lvl="1"/>
            <a:r>
              <a:rPr lang="en-US" dirty="0" smtClean="0">
                <a:latin typeface="Arial" charset="0"/>
                <a:cs typeface="Arial" charset="0"/>
              </a:rPr>
              <a:t>Generates a barcode image and inserts into document</a:t>
            </a:r>
          </a:p>
          <a:p>
            <a:r>
              <a:rPr lang="en-US" dirty="0" smtClean="0">
                <a:latin typeface="Arial" charset="0"/>
                <a:cs typeface="Arial" charset="0"/>
              </a:rPr>
              <a:t>Labeling</a:t>
            </a:r>
          </a:p>
          <a:p>
            <a:pPr lvl="1"/>
            <a:r>
              <a:rPr lang="en-US" dirty="0" smtClean="0">
                <a:latin typeface="Arial" charset="0"/>
                <a:cs typeface="Arial" charset="0"/>
              </a:rPr>
              <a:t>Searchable text area containing selected metadata</a:t>
            </a:r>
          </a:p>
          <a:p>
            <a:pPr lvl="1"/>
            <a:r>
              <a:rPr lang="en-US" dirty="0" smtClean="0">
                <a:latin typeface="Arial" charset="0"/>
                <a:cs typeface="Arial" charset="0"/>
              </a:rPr>
              <a:t>Provides a way to display metadata for printed documents</a:t>
            </a:r>
          </a:p>
          <a:p>
            <a:pPr lvl="1"/>
            <a:r>
              <a:rPr lang="en-US" dirty="0" smtClean="0">
                <a:latin typeface="Arial" charset="0"/>
                <a:cs typeface="Arial" charset="0"/>
              </a:rPr>
              <a:t>Can be used for list items as well as documents</a:t>
            </a:r>
          </a:p>
          <a:p>
            <a:r>
              <a:rPr lang="en-US" dirty="0" smtClean="0">
                <a:latin typeface="Arial" charset="0"/>
                <a:cs typeface="Arial" charset="0"/>
              </a:rPr>
              <a:t>Auditing</a:t>
            </a:r>
          </a:p>
          <a:p>
            <a:pPr lvl="1"/>
            <a:r>
              <a:rPr lang="en-US" dirty="0" smtClean="0">
                <a:latin typeface="Arial" charset="0"/>
                <a:cs typeface="Arial" charset="0"/>
              </a:rPr>
              <a:t>Provides a way to control auditing via information policy</a:t>
            </a:r>
          </a:p>
          <a:p>
            <a:r>
              <a:rPr lang="en-US" dirty="0" smtClean="0">
                <a:latin typeface="Arial" charset="0"/>
                <a:cs typeface="Arial" charset="0"/>
              </a:rPr>
              <a:t>Expiration</a:t>
            </a:r>
          </a:p>
          <a:p>
            <a:pPr lvl="1"/>
            <a:r>
              <a:rPr lang="en-US" dirty="0" smtClean="0">
                <a:latin typeface="Arial" charset="0"/>
                <a:cs typeface="Arial" charset="0"/>
              </a:rPr>
              <a:t>Enables the use of formulas to determine item expiration</a:t>
            </a:r>
          </a:p>
          <a:p>
            <a:pPr lvl="1"/>
            <a:r>
              <a:rPr lang="en-US" dirty="0" smtClean="0">
                <a:latin typeface="Arial" charset="0"/>
                <a:cs typeface="Arial" charset="0"/>
              </a:rPr>
              <a:t>Can specify actions to take when items expire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Policy Resources</a:t>
            </a:r>
          </a:p>
        </p:txBody>
      </p:sp>
      <p:sp>
        <p:nvSpPr>
          <p:cNvPr id="13315" name="Content Placeholder 2"/>
          <p:cNvSpPr>
            <a:spLocks noGrp="1"/>
          </p:cNvSpPr>
          <p:nvPr>
            <p:ph idx="1"/>
          </p:nvPr>
        </p:nvSpPr>
        <p:spPr/>
        <p:txBody>
          <a:bodyPr/>
          <a:lstStyle/>
          <a:p>
            <a:r>
              <a:rPr lang="en-US" smtClean="0">
                <a:latin typeface="Arial" charset="0"/>
                <a:cs typeface="Arial" charset="0"/>
              </a:rPr>
              <a:t>Custom code that is called by a given set of policy features</a:t>
            </a:r>
          </a:p>
          <a:p>
            <a:r>
              <a:rPr lang="en-US" smtClean="0">
                <a:latin typeface="Arial" charset="0"/>
                <a:cs typeface="Arial" charset="0"/>
              </a:rPr>
              <a:t>Typically contains feature-specific code</a:t>
            </a:r>
          </a:p>
          <a:p>
            <a:r>
              <a:rPr lang="en-US" smtClean="0">
                <a:latin typeface="Arial" charset="0"/>
                <a:cs typeface="Arial" charset="0"/>
              </a:rPr>
              <a:t>May implement custom interfaces that policy features must know how to use</a:t>
            </a:r>
          </a:p>
          <a:p>
            <a:r>
              <a:rPr lang="en-US" smtClean="0">
                <a:latin typeface="Arial" charset="0"/>
                <a:cs typeface="Arial" charset="0"/>
              </a:rPr>
              <a:t>Deployed by adding definition (XML) to the policy resource list of a feature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P Slide Deck">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dPattisonGroup">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A4EF394FCED94DA89F6B9EE31688B0" ma:contentTypeVersion="1" ma:contentTypeDescription="Create a new document." ma:contentTypeScope="" ma:versionID="45df1f6f97543c719ce93bbccdbacf11">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http://intranet.sharepointblackops.com/Courses/WC-ECM401/_layouts/DocIdRedir.aspx?ID=3CC2HQU7XWNV-77-4</Url>
      <Description>3CC2HQU7XWNV-77-4</Description>
    </_dlc_DocIdUrl>
    <_dlc_DocId xmlns="c83d3ea4-1015-4b4b-bfa9-09fbcd7aa64d">3CC2HQU7XWNV-77-4</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2848541-8390-4FE5-A0A9-301DCD065B87}"/>
</file>

<file path=customXml/itemProps2.xml><?xml version="1.0" encoding="utf-8"?>
<ds:datastoreItem xmlns:ds="http://schemas.openxmlformats.org/officeDocument/2006/customXml" ds:itemID="{D2FBC0AF-E268-477B-A96F-0DE72C66A807}"/>
</file>

<file path=customXml/itemProps3.xml><?xml version="1.0" encoding="utf-8"?>
<ds:datastoreItem xmlns:ds="http://schemas.openxmlformats.org/officeDocument/2006/customXml" ds:itemID="{894DFE40-E56D-4DA7-ABEB-DABA91347775}"/>
</file>

<file path=customXml/itemProps4.xml><?xml version="1.0" encoding="utf-8"?>
<ds:datastoreItem xmlns:ds="http://schemas.openxmlformats.org/officeDocument/2006/customXml" ds:itemID="{ACC2173F-DD80-4F02-B171-1AF16E3189B0}"/>
</file>

<file path=docProps/app.xml><?xml version="1.0" encoding="utf-8"?>
<Properties xmlns="http://schemas.openxmlformats.org/officeDocument/2006/extended-properties" xmlns:vt="http://schemas.openxmlformats.org/officeDocument/2006/docPropsVTypes">
  <Template>TPG</Template>
  <TotalTime>120</TotalTime>
  <Words>1035</Words>
  <Application>Microsoft Office PowerPoint</Application>
  <PresentationFormat>On-screen Show (4:3)</PresentationFormat>
  <Paragraphs>197</Paragraphs>
  <Slides>28</Slides>
  <Notes>3</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TGP Slide Deck</vt:lpstr>
      <vt:lpstr>TedPattisonGroup</vt:lpstr>
      <vt:lpstr>SharePoint 2007 Information Management Policy</vt:lpstr>
      <vt:lpstr>Objectives</vt:lpstr>
      <vt:lpstr>What is an Information Policy?</vt:lpstr>
      <vt:lpstr>Information Policy Architecture</vt:lpstr>
      <vt:lpstr>Information Policy API</vt:lpstr>
      <vt:lpstr>Policy Features</vt:lpstr>
      <vt:lpstr>IPolicyFeature</vt:lpstr>
      <vt:lpstr>Built-In Policy Features</vt:lpstr>
      <vt:lpstr>Policy Resources</vt:lpstr>
      <vt:lpstr>Policy Event Processing</vt:lpstr>
      <vt:lpstr>DEMO Information Policy</vt:lpstr>
      <vt:lpstr>Policies in Content Types</vt:lpstr>
      <vt:lpstr>Assigning Policies to Content Types</vt:lpstr>
      <vt:lpstr>Policy Definitions in Content Types</vt:lpstr>
      <vt:lpstr>Designing a Policy</vt:lpstr>
      <vt:lpstr>Policy Reporting</vt:lpstr>
      <vt:lpstr>Managing Document Retention in WSS and MOSS</vt:lpstr>
      <vt:lpstr>Agenda</vt:lpstr>
      <vt:lpstr>Document Retention Background</vt:lpstr>
      <vt:lpstr>Document Retention Goals</vt:lpstr>
      <vt:lpstr>Document Retention in SharePoint</vt:lpstr>
      <vt:lpstr>Expiration Policy Feature</vt:lpstr>
      <vt:lpstr>Expiration Policy Feature</vt:lpstr>
      <vt:lpstr>Forcing Expiration via Code</vt:lpstr>
      <vt:lpstr>DEMO: Expiration Policy Feature</vt:lpstr>
      <vt:lpstr>Limitations</vt:lpstr>
      <vt:lpstr>Solution Strategies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2007 Information Management Policy</dc:title>
  <dc:creator/>
  <dc:description>Add illustrations and scenarios.  Fix the Information Policy Architecture picture.</dc:description>
  <cp:lastModifiedBy>Andrew Connell</cp:lastModifiedBy>
  <cp:revision>12</cp:revision>
  <dcterms:created xsi:type="dcterms:W3CDTF">2008-10-31T23:11:07Z</dcterms:created>
  <dcterms:modified xsi:type="dcterms:W3CDTF">2009-04-20T02:01:52Z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0x010100E0A4EF394FCED94DA89F6B9EE31688B0</vt:lpwstr>
  </property>
  <property fmtid="{D5CDD505-2E9C-101B-9397-08002B2CF9AE}" pid="3" name="_dlc_DocIdItemGuid">
    <vt:lpwstr>7a68b22e-a34f-4ad7-9615-c4444f29c4c2</vt:lpwstr>
  </property>
</Properties>
</file>