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303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06" autoAdjust="0"/>
    <p:restoredTop sz="94686" autoAdjust="0"/>
  </p:normalViewPr>
  <p:slideViewPr>
    <p:cSldViewPr>
      <p:cViewPr varScale="1">
        <p:scale>
          <a:sx n="123" d="100"/>
          <a:sy n="123" d="100"/>
        </p:scale>
        <p:origin x="-8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2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smtClean="0"/>
              <a:t>05 - Managing Official Records</a:t>
            </a:r>
            <a:endParaRPr lang="en-US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1000" smtClean="0"/>
              <a:t>v1.5</a:t>
            </a:r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/>
              <a:t>© 2009 Ted Pattison Group, Inc – All Rights Reserved</a:t>
            </a:r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00" smtClean="0"/>
              <a:t>5-</a:t>
            </a:r>
            <a:fld id="{8DEAF619-0841-4B57-83C6-1A8339F63A5A}" type="slidenum">
              <a:rPr lang="en-US" sz="1000" smtClean="0"/>
              <a:pPr/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05 - Managing Official Records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4BBE-C65E-47B2-B5AE-EB342A09C9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D4BBE-C65E-47B2-B5AE-EB342A09C9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05 - Managing Official Records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70C0C-27C3-4C78-BE4D-6C43A2C9950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05 - Managing Official Records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>
            <a:lvl1pPr>
              <a:buClrTx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>
                <a:alpha val="8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76999"/>
            <a:ext cx="46482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76999"/>
            <a:ext cx="46482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buClrTx/>
              <a:defRPr/>
            </a:lvl1pPr>
            <a:lvl2pPr>
              <a:spcBef>
                <a:spcPts val="300"/>
              </a:spcBef>
              <a:spcAft>
                <a:spcPts val="300"/>
              </a:spcAft>
              <a:buClrTx/>
              <a:defRPr/>
            </a:lvl2pPr>
            <a:lvl3pPr marL="684213" indent="3175">
              <a:spcBef>
                <a:spcPts val="0"/>
              </a:spcBef>
              <a:buClrTx/>
              <a:defRPr/>
            </a:lvl3pPr>
            <a:lvl4pPr marL="914400" indent="228600">
              <a:buClrTx/>
              <a:buFont typeface="Wingdings" pitchFamily="2" charset="2"/>
              <a:buChar char="q"/>
              <a:defRPr sz="1400" baseline="0"/>
            </a:lvl4pPr>
            <a:lvl5pPr marL="1143000" indent="228600"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57200" indent="68897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5000"/>
        <a:buFont typeface="Wingdings" pitchFamily="2" charset="2"/>
        <a:buChar char="v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1440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100000"/>
        <a:buFont typeface="Wingdings" pitchFamily="2" charset="2"/>
        <a:buChar char="v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Tx/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228600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q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173038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Wingdings" pitchFamily="2" charset="2"/>
        <a:buChar char="ü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Official Records </a:t>
            </a:r>
            <a:br>
              <a:rPr lang="en-US" dirty="0" smtClean="0"/>
            </a:br>
            <a:r>
              <a:rPr lang="en-US" dirty="0" smtClean="0"/>
              <a:t>using SharePoint Server 2007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Submitting Records from the UI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Configure the document library (admin)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Send documents to repository (user)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Configure Document Library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From Central Admin</a:t>
            </a:r>
          </a:p>
        </p:txBody>
      </p:sp>
      <p:pic>
        <p:nvPicPr>
          <p:cNvPr id="20484" name="Picture 4" descr="Configure Connection to Record Cent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16" y="1295401"/>
            <a:ext cx="6433038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Send to Repository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From any library</a:t>
            </a:r>
          </a:p>
        </p:txBody>
      </p:sp>
      <p:pic>
        <p:nvPicPr>
          <p:cNvPr id="21508" name="Picture 3" descr="Send T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15" y="1295400"/>
            <a:ext cx="644915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Important for Litigation Support applications</a:t>
            </a:r>
          </a:p>
          <a:p>
            <a:pPr lvl="1" eaLnBrk="1" hangingPunct="1">
              <a:defRPr/>
            </a:pPr>
            <a:r>
              <a:rPr lang="en-US" dirty="0" smtClean="0"/>
              <a:t>Need to suspend normal processing</a:t>
            </a:r>
          </a:p>
          <a:p>
            <a:pPr lvl="2" eaLnBrk="1" hangingPunct="1">
              <a:defRPr/>
            </a:pPr>
            <a:r>
              <a:rPr lang="en-US" dirty="0" smtClean="0"/>
              <a:t>“Freeze” orders from court</a:t>
            </a:r>
          </a:p>
          <a:p>
            <a:pPr lvl="2" eaLnBrk="1" hangingPunct="1">
              <a:defRPr/>
            </a:pPr>
            <a:r>
              <a:rPr lang="en-US" dirty="0" smtClean="0"/>
              <a:t>Prevent files from being changed or deleted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Holds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077" y="1447800"/>
            <a:ext cx="7243397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Building and Configuring a Records Repository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SharePoint</a:t>
            </a:r>
            <a:br>
              <a:rPr lang="en-US" dirty="0" smtClean="0"/>
            </a:br>
            <a:r>
              <a:rPr lang="en-US" dirty="0" smtClean="0"/>
              <a:t>OfficialFile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Official File Web Service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idx="1"/>
          </p:nvPr>
        </p:nvSpPr>
        <p:spPr>
          <a:xfrm>
            <a:off x="6611816" y="1600200"/>
            <a:ext cx="2180492" cy="36576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Only 4 methods</a:t>
            </a:r>
            <a:br>
              <a:rPr lang="en-US" sz="2400" smtClean="0">
                <a:latin typeface="Arial" charset="0"/>
                <a:cs typeface="Arial" charset="0"/>
              </a:rPr>
            </a:br>
            <a:endParaRPr 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smtClean="0">
                <a:latin typeface="Arial" charset="0"/>
                <a:cs typeface="Arial" charset="0"/>
              </a:rPr>
              <a:t>Relatively easy to implement</a:t>
            </a:r>
          </a:p>
        </p:txBody>
      </p:sp>
      <p:pic>
        <p:nvPicPr>
          <p:cNvPr id="25604" name="Picture 3" descr="Official File Web Servic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93" y="1447800"/>
            <a:ext cx="616340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Routing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174523" cy="547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Submitting Records using Code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Add a web reference to the Official File WS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Connect to the repository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Get the available record routing types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Submit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Records Management?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Increased attention on corporate governance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Enron, Anderson, </a:t>
            </a:r>
            <a:r>
              <a:rPr lang="en-US" dirty="0" err="1" smtClean="0">
                <a:latin typeface="Arial" charset="0"/>
                <a:cs typeface="Arial" charset="0"/>
              </a:rPr>
              <a:t>Worldcom</a:t>
            </a: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Increased Legislation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Fines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Penalties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ValidateRepository()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Tx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/// &lt;summary&gt;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/// Determines whether the specified repository is available.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>
                <a:solidFill>
                  <a:srgbClr val="008000"/>
                </a:solidFill>
              </a:rPr>
              <a:t>/// &lt;/summary&gt;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>
                <a:solidFill>
                  <a:schemeClr val="accent2"/>
                </a:solidFill>
              </a:rPr>
              <a:t>private </a:t>
            </a:r>
            <a:r>
              <a:rPr lang="en-US" sz="1800" dirty="0" err="1" smtClean="0">
                <a:solidFill>
                  <a:schemeClr val="accent2"/>
                </a:solidFill>
              </a:rPr>
              <a:t>bool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/>
              <a:t>ValidateRepository</a:t>
            </a:r>
            <a:r>
              <a:rPr lang="en-US" sz="1800" dirty="0" smtClean="0"/>
              <a:t>(</a:t>
            </a:r>
            <a:r>
              <a:rPr lang="en-US" sz="1800" dirty="0" err="1" smtClean="0"/>
              <a:t>OfficialFileService.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RecordsRepository</a:t>
            </a:r>
            <a:r>
              <a:rPr lang="en-US" sz="1800" dirty="0" smtClean="0"/>
              <a:t> repository)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/>
              <a:t>{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accent2"/>
                </a:solidFill>
              </a:rPr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isValid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chemeClr val="accent2"/>
                </a:solidFill>
              </a:rPr>
              <a:t>false</a:t>
            </a:r>
            <a:r>
              <a:rPr lang="en-US" sz="1800" dirty="0" smtClean="0"/>
              <a:t>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try</a:t>
            </a:r>
            <a:r>
              <a:rPr lang="en-US" sz="1800" dirty="0" smtClean="0"/>
              <a:t> {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/>
              <a:t>		</a:t>
            </a:r>
            <a:r>
              <a:rPr lang="en-US" sz="1800" dirty="0" err="1" smtClean="0"/>
              <a:t>isValid</a:t>
            </a:r>
            <a:r>
              <a:rPr lang="en-US" sz="1800" dirty="0" smtClean="0"/>
              <a:t> = </a:t>
            </a:r>
            <a:r>
              <a:rPr lang="en-US" sz="1800" dirty="0" err="1" smtClean="0"/>
              <a:t>repository.GetRecordRoutingCollection</a:t>
            </a:r>
            <a:r>
              <a:rPr lang="en-US" sz="1800" dirty="0" smtClean="0"/>
              <a:t>().Length &gt; 0;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/>
              <a:t>	} </a:t>
            </a:r>
            <a:r>
              <a:rPr lang="en-US" sz="1800" dirty="0" smtClean="0">
                <a:solidFill>
                  <a:schemeClr val="accent2"/>
                </a:solidFill>
              </a:rPr>
              <a:t>catch</a:t>
            </a:r>
            <a:r>
              <a:rPr lang="en-US" sz="1800" dirty="0" smtClean="0"/>
              <a:t> {}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 err="1" smtClean="0"/>
              <a:t>isValid</a:t>
            </a:r>
            <a:r>
              <a:rPr lang="en-US" sz="1800" dirty="0" smtClean="0"/>
              <a:t>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Connecting to the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solidFill>
                  <a:srgbClr val="008000"/>
                </a:solidFill>
              </a:rPr>
              <a:t>// Get the web service proxy and point it at the designated </a:t>
            </a:r>
            <a:r>
              <a:rPr lang="en-US" sz="1400" dirty="0" err="1" smtClean="0">
                <a:solidFill>
                  <a:srgbClr val="008000"/>
                </a:solidFill>
              </a:rPr>
              <a:t>url</a:t>
            </a:r>
            <a:r>
              <a:rPr lang="en-US" sz="1400" dirty="0" smtClean="0">
                <a:solidFill>
                  <a:srgbClr val="008000"/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err="1" smtClean="0"/>
              <a:t>m_repository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chemeClr val="accent2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dirty="0" err="1" smtClean="0"/>
              <a:t>OfficialFileService.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RecordsRepository</a:t>
            </a:r>
            <a:r>
              <a:rPr lang="en-US" sz="1400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err="1" smtClean="0"/>
              <a:t>m_repository.Credentials</a:t>
            </a:r>
            <a:r>
              <a:rPr lang="en-US" sz="1400" dirty="0" smtClean="0"/>
              <a:t> = </a:t>
            </a:r>
            <a:r>
              <a:rPr lang="en-US" sz="1400" dirty="0" err="1" smtClean="0"/>
              <a:t>System.Net.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CredentialCache</a:t>
            </a:r>
            <a:r>
              <a:rPr lang="en-US" sz="1400" dirty="0" err="1" smtClean="0"/>
              <a:t>.DefaultCredentials</a:t>
            </a:r>
            <a:r>
              <a:rPr lang="en-US" sz="1400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err="1" smtClean="0"/>
              <a:t>m_repository.Url</a:t>
            </a:r>
            <a:r>
              <a:rPr lang="en-US" sz="1400" dirty="0" smtClean="0"/>
              <a:t> = </a:t>
            </a:r>
            <a:r>
              <a:rPr lang="en-US" sz="1400" dirty="0" err="1" smtClean="0"/>
              <a:t>repositoryUrl.Text</a:t>
            </a:r>
            <a:r>
              <a:rPr lang="en-US" sz="1400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if (</a:t>
            </a:r>
            <a:r>
              <a:rPr lang="en-US" sz="1400" dirty="0" err="1" smtClean="0"/>
              <a:t>ValidateRepository</a:t>
            </a:r>
            <a:r>
              <a:rPr lang="en-US" sz="1400" dirty="0" smtClean="0"/>
              <a:t>(</a:t>
            </a:r>
            <a:r>
              <a:rPr lang="en-US" sz="1400" dirty="0" err="1" smtClean="0"/>
              <a:t>m_repository</a:t>
            </a:r>
            <a:r>
              <a:rPr lang="en-US" sz="1400" dirty="0" smtClean="0"/>
              <a:t>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8000"/>
                </a:solidFill>
              </a:rPr>
              <a:t>// Get the list of available record routing types.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2"/>
                </a:solidFill>
              </a:rPr>
              <a:t>string</a:t>
            </a:r>
            <a:r>
              <a:rPr lang="en-US" sz="1400" dirty="0" smtClean="0"/>
              <a:t> </a:t>
            </a:r>
            <a:r>
              <a:rPr lang="en-US" sz="1400" dirty="0" err="1" smtClean="0"/>
              <a:t>rTypes</a:t>
            </a:r>
            <a:r>
              <a:rPr lang="en-US" sz="1400" dirty="0" smtClean="0"/>
              <a:t> = </a:t>
            </a:r>
            <a:r>
              <a:rPr lang="en-US" sz="1400" dirty="0" err="1" smtClean="0"/>
              <a:t>m_repository.GetRecordRoutingCollection</a:t>
            </a:r>
            <a:r>
              <a:rPr lang="en-US" sz="1400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2"/>
                </a:solidFill>
              </a:rPr>
              <a:t>string</a:t>
            </a:r>
            <a:r>
              <a:rPr lang="en-US" sz="1400" dirty="0" smtClean="0"/>
              <a:t> </a:t>
            </a:r>
            <a:r>
              <a:rPr lang="en-US" sz="1400" dirty="0" err="1" smtClean="0"/>
              <a:t>expr</a:t>
            </a:r>
            <a:r>
              <a:rPr lang="en-US" sz="1400" dirty="0" smtClean="0"/>
              <a:t> = </a:t>
            </a:r>
            <a:r>
              <a:rPr lang="en-US" sz="1400" dirty="0" smtClean="0">
                <a:solidFill>
                  <a:srgbClr val="C00000"/>
                </a:solidFill>
              </a:rPr>
              <a:t>"/</a:t>
            </a:r>
            <a:r>
              <a:rPr lang="en-US" sz="1400" dirty="0" err="1" smtClean="0">
                <a:solidFill>
                  <a:srgbClr val="C00000"/>
                </a:solidFill>
              </a:rPr>
              <a:t>RecordRoutingCollection</a:t>
            </a:r>
            <a:r>
              <a:rPr lang="en-US" sz="1400" dirty="0" smtClean="0">
                <a:solidFill>
                  <a:srgbClr val="C00000"/>
                </a:solidFill>
              </a:rPr>
              <a:t>/</a:t>
            </a:r>
            <a:r>
              <a:rPr lang="en-US" sz="1400" dirty="0" err="1" smtClean="0">
                <a:solidFill>
                  <a:srgbClr val="C00000"/>
                </a:solidFill>
              </a:rPr>
              <a:t>RecordRouting</a:t>
            </a:r>
            <a:r>
              <a:rPr lang="en-US" sz="1400" dirty="0" smtClean="0">
                <a:solidFill>
                  <a:srgbClr val="C00000"/>
                </a:solidFill>
              </a:rPr>
              <a:t>/Name"</a:t>
            </a:r>
            <a:r>
              <a:rPr lang="en-US" sz="1400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XPathDocument</a:t>
            </a:r>
            <a:r>
              <a:rPr lang="en-US" sz="1400" dirty="0" smtClean="0"/>
              <a:t> doc = </a:t>
            </a:r>
            <a:r>
              <a:rPr lang="en-US" sz="1400" dirty="0" smtClean="0">
                <a:solidFill>
                  <a:schemeClr val="accent2"/>
                </a:solidFill>
              </a:rPr>
              <a:t>new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XPathDocument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accent2"/>
                </a:solidFill>
              </a:rPr>
              <a:t>new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StringReader</a:t>
            </a:r>
            <a:r>
              <a:rPr lang="en-US" sz="1400" dirty="0" smtClean="0"/>
              <a:t>(</a:t>
            </a:r>
            <a:r>
              <a:rPr lang="en-US" sz="1400" dirty="0" err="1" smtClean="0"/>
              <a:t>rTypes</a:t>
            </a:r>
            <a:r>
              <a:rPr lang="en-US" sz="1400" dirty="0" smtClean="0"/>
              <a:t>));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XPathNavigator</a:t>
            </a:r>
            <a:r>
              <a:rPr lang="en-US" sz="1400" dirty="0" smtClean="0"/>
              <a:t> </a:t>
            </a:r>
            <a:r>
              <a:rPr lang="en-US" sz="1400" dirty="0" err="1" smtClean="0"/>
              <a:t>nav</a:t>
            </a:r>
            <a:r>
              <a:rPr lang="en-US" sz="1400" dirty="0" smtClean="0"/>
              <a:t> = </a:t>
            </a:r>
            <a:r>
              <a:rPr lang="en-US" sz="1400" dirty="0" err="1" smtClean="0"/>
              <a:t>doc.CreateNavigator</a:t>
            </a:r>
            <a:r>
              <a:rPr lang="en-US" sz="1400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XPathNodeIterator</a:t>
            </a:r>
            <a:r>
              <a:rPr lang="en-US" sz="1400" dirty="0" smtClean="0"/>
              <a:t> </a:t>
            </a:r>
            <a:r>
              <a:rPr lang="en-US" sz="1400" dirty="0" err="1" smtClean="0"/>
              <a:t>iter</a:t>
            </a:r>
            <a:r>
              <a:rPr lang="en-US" sz="1400" dirty="0" smtClean="0"/>
              <a:t> = </a:t>
            </a:r>
            <a:r>
              <a:rPr lang="en-US" sz="1400" dirty="0" err="1" smtClean="0"/>
              <a:t>nav.Select</a:t>
            </a:r>
            <a:r>
              <a:rPr lang="en-US" sz="1400" dirty="0" smtClean="0"/>
              <a:t>(</a:t>
            </a:r>
            <a:r>
              <a:rPr lang="en-US" sz="1400" dirty="0" err="1" smtClean="0"/>
              <a:t>expr</a:t>
            </a:r>
            <a:r>
              <a:rPr lang="en-US" sz="1400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14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8000"/>
                </a:solidFill>
              </a:rPr>
              <a:t>// Initialize the list of routing types in the UI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	…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File Web Service Client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08431" y="1600201"/>
            <a:ext cx="2778369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An example of how to connect to a repository using the Official File web service</a:t>
            </a:r>
          </a:p>
        </p:txBody>
      </p:sp>
      <p:pic>
        <p:nvPicPr>
          <p:cNvPr id="30724" name="Picture 4" descr="OFWS Clien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93" y="1600200"/>
            <a:ext cx="54805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DEMO: Using the </a:t>
            </a:r>
            <a:br>
              <a:rPr lang="en-US" dirty="0" smtClean="0"/>
            </a:br>
            <a:r>
              <a:rPr lang="en-US" dirty="0" smtClean="0"/>
              <a:t>Official File Web Service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MOSS Record Routing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MOSS Supports Preventive Approach to Maintaining Record Integrity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 Routing Framework</a:t>
            </a:r>
          </a:p>
          <a:p>
            <a:pPr lvl="1"/>
            <a:r>
              <a:rPr lang="en-US" dirty="0" smtClean="0"/>
              <a:t>Write custom code to “route” incoming documents</a:t>
            </a:r>
          </a:p>
          <a:p>
            <a:pPr lvl="1"/>
            <a:r>
              <a:rPr lang="en-US" dirty="0" smtClean="0"/>
              <a:t>Associate custom code with record series</a:t>
            </a:r>
          </a:p>
          <a:p>
            <a:pPr lvl="2"/>
            <a:r>
              <a:rPr lang="en-US" dirty="0" smtClean="0"/>
              <a:t>One router per series</a:t>
            </a:r>
          </a:p>
          <a:p>
            <a:pPr lvl="2"/>
            <a:r>
              <a:rPr lang="en-US" dirty="0" smtClean="0"/>
              <a:t>Same router for multiple series</a:t>
            </a:r>
          </a:p>
          <a:p>
            <a:pPr lvl="1"/>
            <a:r>
              <a:rPr lang="en-US" dirty="0" smtClean="0"/>
              <a:t>Framework calls custom code when documents arrive</a:t>
            </a:r>
          </a:p>
          <a:p>
            <a:pPr lvl="1"/>
            <a:r>
              <a:rPr lang="en-US" dirty="0" smtClean="0"/>
              <a:t>Code can accept or reject “invalid” documents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</a:t>
            </a:r>
            <a:r>
              <a:rPr lang="en-US" baseline="0" dirty="0" smtClean="0"/>
              <a:t> custom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management is driven by regulatory compliance =&gt; liability for non-compliance.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b="1" dirty="0" smtClean="0"/>
              <a:t>Record Integrity</a:t>
            </a:r>
          </a:p>
          <a:p>
            <a:pPr lvl="1"/>
            <a:r>
              <a:rPr lang="en-US" dirty="0" smtClean="0"/>
              <a:t>Adherence to Policy</a:t>
            </a:r>
          </a:p>
          <a:p>
            <a:pPr lvl="1"/>
            <a:r>
              <a:rPr lang="en-US" b="1" dirty="0" smtClean="0"/>
              <a:t>Audit Ability</a:t>
            </a:r>
          </a:p>
          <a:p>
            <a:r>
              <a:rPr lang="en-US" dirty="0" smtClean="0"/>
              <a:t>Handling of certain record types may change without having to restructure the repository</a:t>
            </a:r>
          </a:p>
          <a:p>
            <a:r>
              <a:rPr lang="en-US" dirty="0" smtClean="0"/>
              <a:t>Key Scenarios: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Tracking</a:t>
            </a:r>
          </a:p>
          <a:p>
            <a:pPr lvl="1"/>
            <a:r>
              <a:rPr lang="en-US" dirty="0" smtClean="0"/>
              <a:t>Redirecting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200400" y="2743200"/>
            <a:ext cx="14478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667000" y="3505200"/>
            <a:ext cx="20574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2514600"/>
            <a:ext cx="26670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be handled by custom routers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Scenario: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Check incoming documents for metadata integrity</a:t>
            </a:r>
          </a:p>
          <a:p>
            <a:pPr lvl="2"/>
            <a:r>
              <a:rPr lang="en-US" dirty="0" smtClean="0"/>
              <a:t>Flag potential problems</a:t>
            </a:r>
          </a:p>
          <a:p>
            <a:pPr lvl="3"/>
            <a:r>
              <a:rPr lang="en-US" dirty="0" smtClean="0"/>
              <a:t>Incomplete metadata that might require </a:t>
            </a:r>
            <a:r>
              <a:rPr lang="en-US" dirty="0" err="1" smtClean="0"/>
              <a:t>fixups</a:t>
            </a:r>
            <a:endParaRPr lang="en-US" dirty="0" smtClean="0"/>
          </a:p>
          <a:p>
            <a:pPr lvl="3"/>
            <a:r>
              <a:rPr lang="en-US" dirty="0" smtClean="0"/>
              <a:t>Inconsistent or invalid metadata</a:t>
            </a:r>
          </a:p>
          <a:p>
            <a:pPr lvl="2"/>
            <a:r>
              <a:rPr lang="en-US" dirty="0" smtClean="0"/>
              <a:t>Reject non-conforming documents</a:t>
            </a:r>
          </a:p>
          <a:p>
            <a:pPr lvl="3"/>
            <a:r>
              <a:rPr lang="en-US" dirty="0" smtClean="0"/>
              <a:t>Missing digital signature</a:t>
            </a:r>
          </a:p>
          <a:p>
            <a:pPr lvl="3"/>
            <a:r>
              <a:rPr lang="en-US" dirty="0" smtClean="0"/>
              <a:t>Not uniquely identified</a:t>
            </a:r>
          </a:p>
          <a:p>
            <a:pPr lvl="3"/>
            <a:r>
              <a:rPr lang="en-US" dirty="0" smtClean="0"/>
              <a:t>Conflicts with other documents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Scenario: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an audit trail</a:t>
            </a:r>
          </a:p>
          <a:p>
            <a:pPr lvl="1"/>
            <a:r>
              <a:rPr lang="en-US" dirty="0" smtClean="0"/>
              <a:t>Independent of SharePoint Content DB</a:t>
            </a:r>
          </a:p>
          <a:p>
            <a:pPr lvl="2"/>
            <a:r>
              <a:rPr lang="en-US" dirty="0" smtClean="0"/>
              <a:t>Useful for auditors to prove no tampering</a:t>
            </a:r>
          </a:p>
          <a:p>
            <a:pPr lvl="2"/>
            <a:r>
              <a:rPr lang="en-US" dirty="0" smtClean="0"/>
              <a:t>Useful for administrators</a:t>
            </a:r>
          </a:p>
          <a:p>
            <a:pPr lvl="1"/>
            <a:r>
              <a:rPr lang="en-US" dirty="0" smtClean="0"/>
              <a:t>Ability to capture additional metrics</a:t>
            </a:r>
          </a:p>
          <a:p>
            <a:pPr lvl="2"/>
            <a:r>
              <a:rPr lang="en-US" dirty="0" smtClean="0"/>
              <a:t>Can examine content + metadata</a:t>
            </a:r>
          </a:p>
          <a:p>
            <a:pPr lvl="2"/>
            <a:r>
              <a:rPr lang="en-US" dirty="0" smtClean="0"/>
              <a:t>Can compile statistics as records pass through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Scenario: Redirecting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Scenario</a:t>
            </a:r>
          </a:p>
          <a:p>
            <a:pPr lvl="1"/>
            <a:r>
              <a:rPr lang="en-US" dirty="0" smtClean="0"/>
              <a:t>Storing records dynamically</a:t>
            </a:r>
          </a:p>
          <a:p>
            <a:pPr lvl="2"/>
            <a:r>
              <a:rPr lang="en-US" dirty="0" smtClean="0"/>
              <a:t>Choose location based on </a:t>
            </a:r>
            <a:r>
              <a:rPr lang="en-US" dirty="0" err="1" smtClean="0"/>
              <a:t>algorithm(s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Driven by content and/or metadata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2"/>
                </a:solidFill>
              </a:rPr>
              <a:t>Records Management Core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 numCol="2"/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Ensure the records are </a:t>
            </a:r>
            <a:br>
              <a:rPr lang="en-US" dirty="0" smtClean="0"/>
            </a:br>
            <a:r>
              <a:rPr lang="en-US" dirty="0" smtClean="0"/>
              <a:t>securely maintained</a:t>
            </a:r>
          </a:p>
          <a:p>
            <a:pPr lvl="1"/>
            <a:r>
              <a:rPr lang="en-US" dirty="0" smtClean="0"/>
              <a:t>Prevent unauthorized access</a:t>
            </a:r>
          </a:p>
          <a:p>
            <a:r>
              <a:rPr lang="en-US" dirty="0" smtClean="0"/>
              <a:t>Information Integrity</a:t>
            </a:r>
          </a:p>
          <a:p>
            <a:pPr lvl="1"/>
            <a:r>
              <a:rPr lang="en-US" dirty="0" smtClean="0"/>
              <a:t>Prevent tampering with content or metadata</a:t>
            </a:r>
          </a:p>
          <a:p>
            <a:pPr lvl="1"/>
            <a:r>
              <a:rPr lang="en-US" dirty="0" smtClean="0"/>
              <a:t>Prove no tampering has occurred</a:t>
            </a:r>
          </a:p>
          <a:p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Records available at all times</a:t>
            </a:r>
          </a:p>
          <a:p>
            <a:pPr lvl="1"/>
            <a:r>
              <a:rPr lang="en-US" dirty="0" smtClean="0"/>
              <a:t>Records decoupled from other business processes</a:t>
            </a:r>
          </a:p>
          <a:p>
            <a:pPr lvl="2"/>
            <a:r>
              <a:rPr lang="en-US" dirty="0" smtClean="0"/>
              <a:t>Avoid down time </a:t>
            </a:r>
            <a:br>
              <a:rPr lang="en-US" dirty="0" smtClean="0"/>
            </a:br>
            <a:r>
              <a:rPr lang="en-US" dirty="0" smtClean="0"/>
              <a:t>related to compliance</a:t>
            </a:r>
          </a:p>
          <a:p>
            <a:r>
              <a:rPr lang="en-US" dirty="0" smtClean="0"/>
              <a:t>Adherence to Policy</a:t>
            </a:r>
          </a:p>
          <a:p>
            <a:pPr lvl="1"/>
            <a:r>
              <a:rPr lang="en-US" dirty="0" smtClean="0"/>
              <a:t>Establish clearly defined policies</a:t>
            </a:r>
          </a:p>
          <a:p>
            <a:pPr lvl="1"/>
            <a:r>
              <a:rPr lang="en-US" dirty="0" smtClean="0"/>
              <a:t>Ensure policies are consistently applied</a:t>
            </a:r>
          </a:p>
          <a:p>
            <a:pPr lvl="1"/>
            <a:r>
              <a:rPr lang="en-US" dirty="0" smtClean="0"/>
              <a:t>Prove that policies were applied as described</a:t>
            </a:r>
          </a:p>
          <a:p>
            <a:r>
              <a:rPr lang="en-US" dirty="0" err="1" smtClean="0"/>
              <a:t>Auditability</a:t>
            </a:r>
            <a:endParaRPr lang="en-US" dirty="0" smtClean="0"/>
          </a:p>
          <a:p>
            <a:pPr lvl="1"/>
            <a:r>
              <a:rPr lang="en-US" dirty="0" smtClean="0"/>
              <a:t>Log all changes to records</a:t>
            </a:r>
          </a:p>
          <a:p>
            <a:pPr lvl="1"/>
            <a:r>
              <a:rPr lang="en-US" dirty="0" smtClean="0"/>
              <a:t>Log all record retrievals and submissions</a:t>
            </a:r>
          </a:p>
          <a:p>
            <a:pPr lvl="1"/>
            <a:r>
              <a:rPr lang="en-US" dirty="0" smtClean="0"/>
              <a:t>Ensure that logs are accurate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Record Routing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905000"/>
            <a:ext cx="2438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cs typeface="Calibri"/>
              </a:rPr>
              <a:t>RecordSeriesCache</a:t>
            </a:r>
            <a:endParaRPr lang="en-US" sz="16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2514600"/>
            <a:ext cx="2438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cs typeface="Calibri"/>
              </a:rPr>
              <a:t>RecordSeriesCollection</a:t>
            </a:r>
            <a:endParaRPr lang="en-US" sz="16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3200400"/>
            <a:ext cx="2438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cs typeface="Calibri"/>
              </a:rPr>
              <a:t>RecordSeries</a:t>
            </a:r>
            <a:endParaRPr lang="en-US" sz="16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3962400"/>
            <a:ext cx="2438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cs typeface="Calibri"/>
              </a:rPr>
              <a:t>Router</a:t>
            </a:r>
            <a:endParaRPr lang="en-US" sz="16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62600" y="2514600"/>
            <a:ext cx="2438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cs typeface="Calibri"/>
              </a:rPr>
              <a:t>RouterResult</a:t>
            </a:r>
            <a:endParaRPr lang="en-US" sz="16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alibri"/>
              <a:cs typeface="Calibri"/>
            </a:endParaRPr>
          </a:p>
        </p:txBody>
      </p:sp>
      <p:cxnSp>
        <p:nvCxnSpPr>
          <p:cNvPr id="10" name="Shape 9"/>
          <p:cNvCxnSpPr>
            <a:endCxn id="6" idx="1"/>
          </p:cNvCxnSpPr>
          <p:nvPr/>
        </p:nvCxnSpPr>
        <p:spPr>
          <a:xfrm rot="16200000" flipH="1">
            <a:off x="1828800" y="2895600"/>
            <a:ext cx="533400" cy="53340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333206" y="3810000"/>
            <a:ext cx="305594" cy="79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cs typeface="Calibri"/>
              </a:rPr>
              <a:t>IRouter</a:t>
            </a:r>
            <a:endParaRPr lang="en-US" dirty="0"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alibri"/>
              <a:cs typeface="Calibri"/>
            </a:endParaRPr>
          </a:p>
        </p:txBody>
      </p:sp>
      <p:cxnSp>
        <p:nvCxnSpPr>
          <p:cNvPr id="15" name="Shape 14"/>
          <p:cNvCxnSpPr/>
          <p:nvPr/>
        </p:nvCxnSpPr>
        <p:spPr>
          <a:xfrm rot="16200000" flipH="1">
            <a:off x="2971800" y="3657600"/>
            <a:ext cx="533400" cy="53340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headEnd type="none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Creating a Custom Router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Implement the IRouter interface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 the custom router to a records center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Activate the router for a routing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Router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95400"/>
            <a:ext cx="8229600" cy="4267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using (</a:t>
            </a:r>
            <a:r>
              <a:rPr lang="en-US" sz="1600" dirty="0" err="1" smtClean="0"/>
              <a:t>SPSite</a:t>
            </a:r>
            <a:r>
              <a:rPr lang="en-US" sz="1600" dirty="0" smtClean="0"/>
              <a:t> site = new </a:t>
            </a:r>
            <a:r>
              <a:rPr lang="en-US" sz="1600" dirty="0" err="1" smtClean="0"/>
              <a:t>SPSite</a:t>
            </a:r>
            <a:r>
              <a:rPr lang="en-US" sz="1600" dirty="0" smtClean="0"/>
              <a:t>(</a:t>
            </a:r>
            <a:r>
              <a:rPr lang="en-US" sz="1600" dirty="0" err="1" smtClean="0"/>
              <a:t>url</a:t>
            </a:r>
            <a:r>
              <a:rPr lang="en-US" sz="1600" dirty="0" smtClean="0"/>
              <a:t>))  {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using (</a:t>
            </a:r>
            <a:r>
              <a:rPr lang="en-US" sz="1600" dirty="0" err="1" smtClean="0"/>
              <a:t>SPWeb</a:t>
            </a:r>
            <a:r>
              <a:rPr lang="en-US" sz="1600" dirty="0" smtClean="0"/>
              <a:t> web = </a:t>
            </a:r>
            <a:r>
              <a:rPr lang="en-US" sz="1600" dirty="0" err="1" smtClean="0"/>
              <a:t>site.OpenWeb</a:t>
            </a:r>
            <a:r>
              <a:rPr lang="en-US" sz="1600" dirty="0" smtClean="0"/>
              <a:t>())  {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try  {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	</a:t>
            </a:r>
            <a:r>
              <a:rPr lang="en-US" sz="1600" b="1" dirty="0" err="1" smtClean="0"/>
              <a:t>RecordSeriesCollection</a:t>
            </a:r>
            <a:r>
              <a:rPr lang="en-US" sz="1600" dirty="0" smtClean="0"/>
              <a:t> </a:t>
            </a:r>
            <a:r>
              <a:rPr lang="en-US" sz="1600" dirty="0" err="1" smtClean="0"/>
              <a:t>coll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RecordSeriesCollection</a:t>
            </a:r>
            <a:r>
              <a:rPr lang="en-US" sz="1600" dirty="0" smtClean="0"/>
              <a:t>( web );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	switch (command)   {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	case "REGISTER":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		</a:t>
            </a:r>
            <a:r>
              <a:rPr lang="en-US" sz="1600" b="1" dirty="0" err="1" smtClean="0"/>
              <a:t>coll.AddRouter</a:t>
            </a:r>
            <a:r>
              <a:rPr lang="en-US" sz="1600" dirty="0" smtClean="0"/>
              <a:t>( ROUTER_NAME,  ROUTER_ASSEMBLY, 						ROUTER_CLASS);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                                break;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	case "UNREGISTER":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		</a:t>
            </a:r>
            <a:r>
              <a:rPr lang="en-US" sz="1600" b="1" dirty="0" err="1" smtClean="0"/>
              <a:t>coll.RemoveRouter</a:t>
            </a:r>
            <a:r>
              <a:rPr lang="en-US" sz="1600" dirty="0" smtClean="0"/>
              <a:t>( ROUTER_NAME );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                                break;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	}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	} catch {}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1600" dirty="0" smtClean="0"/>
              <a:t>}}</a:t>
            </a:r>
          </a:p>
          <a:p>
            <a:pPr eaLnBrk="1" fontAlgn="auto" hangingPunct="1">
              <a:buFontTx/>
              <a:buNone/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Custom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MOSS allows only one router per record type.</a:t>
            </a:r>
          </a:p>
          <a:p>
            <a:pPr lvl="1"/>
            <a:r>
              <a:rPr lang="en-US" dirty="0" smtClean="0"/>
              <a:t>Cannot easily apply multiple business rules</a:t>
            </a:r>
          </a:p>
          <a:p>
            <a:pPr lvl="1"/>
            <a:r>
              <a:rPr lang="en-US" dirty="0" smtClean="0"/>
              <a:t>Reduces the value of record routing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extensible routing framework</a:t>
            </a:r>
          </a:p>
          <a:p>
            <a:pPr lvl="1"/>
            <a:r>
              <a:rPr lang="en-US" dirty="0" smtClean="0"/>
              <a:t>Ability to attach actions to incoming documents</a:t>
            </a:r>
          </a:p>
          <a:p>
            <a:pPr lvl="1"/>
            <a:r>
              <a:rPr lang="en-US" dirty="0" smtClean="0"/>
              <a:t>Ability to attach multiple actions to the same document</a:t>
            </a:r>
          </a:p>
          <a:p>
            <a:pPr lvl="1"/>
            <a:r>
              <a:rPr lang="en-US" dirty="0" smtClean="0"/>
              <a:t>Ability to add routing actions by activating a feature (installing an assembly)</a:t>
            </a:r>
          </a:p>
          <a:p>
            <a:pPr lvl="1"/>
            <a:r>
              <a:rPr lang="en-US" dirty="0" smtClean="0"/>
              <a:t>Ability to administer routing actions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Records management is driven by regulatory compliance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An effective RM solution must meet core requirements of confidentiality, integrity, availability, adherence to policy and auditability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MOSS includes a default implementation that meets these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The Official File web service provides a standards-based SOA platform for records management.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MOSS implements an extensible routing framework for processing records.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Information Management Policy enables governance of all aspects of enterprise content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Business Challenges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Regulatory Compliance / Worker Productivity</a:t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Regulatory Compliance / Infrastructure Costs</a:t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Regulatory Compliance /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Records Management in MOSS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Records Repository Site Template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Official Record Routing Infrastructure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Official File Web Service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Information Management Policy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How it 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369" y="1773237"/>
            <a:ext cx="82296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Processing 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Document library configured to send records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Official File WS called to get routing types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Routing types mapped to content types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File submitted with custom routing applied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Metadata is promoted to document library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Information management policies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bg2"/>
                </a:solidFill>
              </a:rPr>
              <a:t>Setting up a Records Repository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Use the built-in Records Center site template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Add a document library to receive files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Setup record routing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Record Cent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77" y="152400"/>
            <a:ext cx="8842131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P Slide Dec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dPattisonGrou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A4EF394FCED94DA89F6B9EE31688B0" ma:contentTypeVersion="1" ma:contentTypeDescription="Create a new document." ma:contentTypeScope="" ma:versionID="45df1f6f97543c719ce93bbccdbacf11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http://intranet.sharepointblackops.com/Courses/WC-ECM401/_layouts/DocIdRedir.aspx?ID=3CC2HQU7XWNV-77-5</Url>
      <Description>3CC2HQU7XWNV-77-5</Description>
    </_dlc_DocIdUrl>
    <_dlc_DocId xmlns="c83d3ea4-1015-4b4b-bfa9-09fbcd7aa64d">3CC2HQU7XWNV-77-5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427575-AA4B-4936-9DBE-CF5EA3C56956}"/>
</file>

<file path=customXml/itemProps2.xml><?xml version="1.0" encoding="utf-8"?>
<ds:datastoreItem xmlns:ds="http://schemas.openxmlformats.org/officeDocument/2006/customXml" ds:itemID="{FD18E4B3-8C03-4E5F-A5FF-1018B666530A}"/>
</file>

<file path=customXml/itemProps3.xml><?xml version="1.0" encoding="utf-8"?>
<ds:datastoreItem xmlns:ds="http://schemas.openxmlformats.org/officeDocument/2006/customXml" ds:itemID="{183B1A41-A6F8-41D5-9882-AEFC68DCCAC8}"/>
</file>

<file path=customXml/itemProps4.xml><?xml version="1.0" encoding="utf-8"?>
<ds:datastoreItem xmlns:ds="http://schemas.openxmlformats.org/officeDocument/2006/customXml" ds:itemID="{6F407CA2-6078-4A50-A794-F1D5E10F3FA9}"/>
</file>

<file path=docProps/app.xml><?xml version="1.0" encoding="utf-8"?>
<Properties xmlns="http://schemas.openxmlformats.org/officeDocument/2006/extended-properties" xmlns:vt="http://schemas.openxmlformats.org/officeDocument/2006/docPropsVTypes">
  <Template>TPG</Template>
  <TotalTime>61</TotalTime>
  <Words>727</Words>
  <Application>Microsoft Office PowerPoint</Application>
  <PresentationFormat>On-screen Show (4:3)</PresentationFormat>
  <Paragraphs>201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TGP Slide Deck</vt:lpstr>
      <vt:lpstr>TedPattisonGroup</vt:lpstr>
      <vt:lpstr>Managing Official Records  using SharePoint Server 2007</vt:lpstr>
      <vt:lpstr>Why Records Management?</vt:lpstr>
      <vt:lpstr>Records Management Core Services</vt:lpstr>
      <vt:lpstr>Business Challenges</vt:lpstr>
      <vt:lpstr>Records Management in MOSS</vt:lpstr>
      <vt:lpstr>How it Works</vt:lpstr>
      <vt:lpstr>Processing Overview</vt:lpstr>
      <vt:lpstr>Setting up a Records Repository</vt:lpstr>
      <vt:lpstr>Slide 9</vt:lpstr>
      <vt:lpstr>Submitting Records from the UI</vt:lpstr>
      <vt:lpstr>Configure Document Library</vt:lpstr>
      <vt:lpstr>Send to Repository</vt:lpstr>
      <vt:lpstr>Holds</vt:lpstr>
      <vt:lpstr>Holds Architecture</vt:lpstr>
      <vt:lpstr>DEMO Building and Configuring a Records Repository</vt:lpstr>
      <vt:lpstr>Using the SharePoint OfficialFile Web Service</vt:lpstr>
      <vt:lpstr>Official File Web Service</vt:lpstr>
      <vt:lpstr>Record Routing Collection</vt:lpstr>
      <vt:lpstr>Submitting Records using Code</vt:lpstr>
      <vt:lpstr>ValidateRepository()</vt:lpstr>
      <vt:lpstr>Connecting to the Repository</vt:lpstr>
      <vt:lpstr>Official File Web Service Client</vt:lpstr>
      <vt:lpstr>DEMO: Using the  Official File Web Service</vt:lpstr>
      <vt:lpstr>The MOSS Record Routing Architecture</vt:lpstr>
      <vt:lpstr>MOSS Supports Preventive Approach to Maintaining Record Integrity</vt:lpstr>
      <vt:lpstr>Why do we need custom routing?</vt:lpstr>
      <vt:lpstr>Key Scenario: Filtering</vt:lpstr>
      <vt:lpstr>Key Scenario: Tracking</vt:lpstr>
      <vt:lpstr>Key Scenario: Redirecting</vt:lpstr>
      <vt:lpstr>MOSS Record Routing Architecture</vt:lpstr>
      <vt:lpstr>Creating a Custom Router</vt:lpstr>
      <vt:lpstr>Router Configuration</vt:lpstr>
      <vt:lpstr>DEMO: Custom Router</vt:lpstr>
      <vt:lpstr>Observations</vt:lpstr>
      <vt:lpstr>Routing Wish List</vt:lpstr>
      <vt:lpstr>Summary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Official Records using SharePoint Server 2007</dc:title>
  <dc:subject>WC-ECM401</dc:subject>
  <dc:creator>John Holliday</dc:creator>
  <dc:description>Create Camtasia video of steps to build and configure a records repository.</dc:description>
  <cp:lastModifiedBy>Andrew Connell</cp:lastModifiedBy>
  <cp:revision>9</cp:revision>
  <dcterms:created xsi:type="dcterms:W3CDTF">2008-11-01T00:59:51Z</dcterms:created>
  <dcterms:modified xsi:type="dcterms:W3CDTF">2009-04-20T02:02:12Z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0x010100E0A4EF394FCED94DA89F6B9EE31688B0</vt:lpwstr>
  </property>
  <property fmtid="{D5CDD505-2E9C-101B-9397-08002B2CF9AE}" pid="3" name="_dlc_DocIdItemGuid">
    <vt:lpwstr>22c802f2-1f1e-4bcf-aa23-364309fee13a</vt:lpwstr>
  </property>
</Properties>
</file>