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s/slide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14.xml" ContentType="application/vnd.openxmlformats-officedocument.presentationml.slide+xml"/>
  <Override PartName="/ppt/slides/slide17.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13.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notesSlides/notesSlide2.xml" ContentType="application/vnd.openxmlformats-officedocument.presentationml.notesSlide+xml"/>
  <Override PartName="/ppt/slideLayouts/slideLayout4.xml" ContentType="application/vnd.openxmlformats-officedocument.presentationml.slideLayout+xml"/>
  <Override PartName="/ppt/notesSlides/notesSlide3.xml" ContentType="application/vnd.openxmlformats-officedocument.presentationml.notesSlide+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0"/>
  </p:notesMasterIdLst>
  <p:handoutMasterIdLst>
    <p:handoutMasterId r:id="rId31"/>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71" r:id="rId15"/>
    <p:sldId id="272" r:id="rId16"/>
    <p:sldId id="268" r:id="rId17"/>
    <p:sldId id="269" r:id="rId18"/>
    <p:sldId id="273" r:id="rId19"/>
    <p:sldId id="274" r:id="rId20"/>
    <p:sldId id="275" r:id="rId21"/>
    <p:sldId id="276" r:id="rId22"/>
    <p:sldId id="277" r:id="rId23"/>
    <p:sldId id="278" r:id="rId24"/>
    <p:sldId id="279" r:id="rId25"/>
    <p:sldId id="283" r:id="rId26"/>
    <p:sldId id="282" r:id="rId27"/>
    <p:sldId id="280" r:id="rId28"/>
    <p:sldId id="281" r:id="rId29"/>
  </p:sldIdLst>
  <p:sldSz cx="9144000" cy="6858000" type="screen4x3"/>
  <p:notesSz cx="6858000" cy="9144000"/>
  <p:embeddedFontLst>
    <p:embeddedFont>
      <p:font typeface="Lucida Sans" charset="0"/>
      <p:regular r:id="rId32"/>
      <p:bold r:id="rId33"/>
      <p:italic r:id="rId34"/>
      <p:boldItalic r:id="rId35"/>
    </p:embeddedFont>
    <p:embeddedFont>
      <p:font typeface="Book Antiqua" pitchFamily="18" charset="0"/>
      <p:regular r:id="rId36"/>
      <p:bold r:id="rId37"/>
      <p:italic r:id="rId38"/>
      <p:boldItalic r:id="rId39"/>
    </p:embeddedFont>
    <p:embeddedFont>
      <p:font typeface="Calibri" pitchFamily="34" charset="0"/>
      <p:regular r:id="rId40"/>
      <p:bold r:id="rId41"/>
      <p:italic r:id="rId42"/>
      <p:boldItalic r:id="rId4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34573" autoAdjust="0"/>
    <p:restoredTop sz="86377" autoAdjust="0"/>
  </p:normalViewPr>
  <p:slideViewPr>
    <p:cSldViewPr>
      <p:cViewPr varScale="1">
        <p:scale>
          <a:sx n="112" d="100"/>
          <a:sy n="112" d="100"/>
        </p:scale>
        <p:origin x="-1134" y="-84"/>
      </p:cViewPr>
      <p:guideLst>
        <p:guide orient="horz" pos="2160"/>
        <p:guide pos="2880"/>
      </p:guideLst>
    </p:cSldViewPr>
  </p:slideViewPr>
  <p:outlineViewPr>
    <p:cViewPr>
      <p:scale>
        <a:sx n="33" d="100"/>
        <a:sy n="33" d="100"/>
      </p:scale>
      <p:origin x="0" y="9534"/>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124" d="100"/>
          <a:sy n="124" d="100"/>
        </p:scale>
        <p:origin x="-1266"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tableStyles" Target="tableStyles.xml"/><Relationship Id="rId50"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customXml" Target="../customXml/item1.xml"/><Relationship Id="rId8" Type="http://schemas.openxmlformats.org/officeDocument/2006/relationships/slide" Target="slides/slide7.xml"/><Relationship Id="rId51" Type="http://schemas.openxmlformats.org/officeDocument/2006/relationships/customXml" Target="../customXml/item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z="1000" smtClean="0"/>
              <a:t>07 - InfoPath 2007</a:t>
            </a:r>
            <a:endParaRPr lang="en-US" sz="100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r>
              <a:rPr lang="en-US" sz="1000" smtClean="0"/>
              <a:t>v1.5</a:t>
            </a:r>
            <a:endParaRPr lang="en-US" sz="100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z="1000" smtClean="0"/>
              <a:t>© 2009 Ted Pattison Group, Inc – All Rights Reserved</a:t>
            </a:r>
            <a:endParaRPr lang="en-US" sz="100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r>
              <a:rPr lang="en-US" sz="1000" smtClean="0"/>
              <a:t>7-</a:t>
            </a:r>
            <a:fld id="{B9357801-59B9-4AD4-94B5-A2B026DC97E9}" type="slidenum">
              <a:rPr lang="en-US" sz="1000" smtClean="0"/>
              <a:pPr/>
              <a:t>‹#›</a:t>
            </a:fld>
            <a:endParaRPr lang="en-US" sz="1000"/>
          </a:p>
        </p:txBody>
      </p:sp>
    </p:spTree>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07 - InfoPath 2007</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r>
              <a:rPr lang="en-US" smtClean="0"/>
              <a:t>v1.5</a:t>
            </a:r>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 2009 Ted Pattison Group, Inc – All Rights Reserved</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778BCE-0E03-4E26-B52A-4153E4D4B5BF}" type="slidenum">
              <a:rPr lang="en-US" smtClean="0"/>
              <a:pPr/>
              <a:t>‹#›</a:t>
            </a:fld>
            <a:endParaRPr lang="en-US"/>
          </a:p>
        </p:txBody>
      </p:sp>
    </p:spTree>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8778BCE-0E03-4E26-B52A-4153E4D4B5BF}" type="slidenum">
              <a:rPr lang="en-US" smtClean="0"/>
              <a:pPr/>
              <a:t>1</a:t>
            </a:fld>
            <a:endParaRPr lang="en-US"/>
          </a:p>
        </p:txBody>
      </p:sp>
      <p:sp>
        <p:nvSpPr>
          <p:cNvPr id="5" name="Date Placeholder 4"/>
          <p:cNvSpPr>
            <a:spLocks noGrp="1"/>
          </p:cNvSpPr>
          <p:nvPr>
            <p:ph type="dt" idx="11"/>
          </p:nvPr>
        </p:nvSpPr>
        <p:spPr/>
        <p:txBody>
          <a:bodyPr/>
          <a:lstStyle/>
          <a:p>
            <a:r>
              <a:rPr lang="en-US" smtClean="0"/>
              <a:t>v1.5</a:t>
            </a:r>
            <a:endParaRPr lang="en-US"/>
          </a:p>
        </p:txBody>
      </p:sp>
      <p:sp>
        <p:nvSpPr>
          <p:cNvPr id="6" name="Footer Placeholder 5"/>
          <p:cNvSpPr>
            <a:spLocks noGrp="1"/>
          </p:cNvSpPr>
          <p:nvPr>
            <p:ph type="ftr" sz="quarter" idx="12"/>
          </p:nvPr>
        </p:nvSpPr>
        <p:spPr/>
        <p:txBody>
          <a:bodyPr/>
          <a:lstStyle/>
          <a:p>
            <a:r>
              <a:rPr lang="en-US" smtClean="0"/>
              <a:t>© 2009 Ted Pattison Group, Inc – All Rights Reserved</a:t>
            </a:r>
            <a:endParaRPr lang="en-US"/>
          </a:p>
        </p:txBody>
      </p:sp>
      <p:sp>
        <p:nvSpPr>
          <p:cNvPr id="7" name="Header Placeholder 6"/>
          <p:cNvSpPr>
            <a:spLocks noGrp="1"/>
          </p:cNvSpPr>
          <p:nvPr>
            <p:ph type="hdr" sz="quarter" idx="13"/>
          </p:nvPr>
        </p:nvSpPr>
        <p:spPr/>
        <p:txBody>
          <a:bodyPr/>
          <a:lstStyle/>
          <a:p>
            <a:r>
              <a:rPr lang="en-US" smtClean="0"/>
              <a:t>07 - InfoPath 2007</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Managed code can</a:t>
            </a:r>
            <a:r>
              <a:rPr lang="en-US" baseline="0" smtClean="0"/>
              <a:t> only call methods in the Microsoft.Office.InfoPath namespace.  Certain members in that namespace are not supported (related to IRM).</a:t>
            </a:r>
            <a:endParaRPr lang="en-US"/>
          </a:p>
        </p:txBody>
      </p:sp>
      <p:sp>
        <p:nvSpPr>
          <p:cNvPr id="4" name="Slide Number Placeholder 3"/>
          <p:cNvSpPr>
            <a:spLocks noGrp="1"/>
          </p:cNvSpPr>
          <p:nvPr>
            <p:ph type="sldNum" sz="quarter" idx="10"/>
          </p:nvPr>
        </p:nvSpPr>
        <p:spPr/>
        <p:txBody>
          <a:bodyPr/>
          <a:lstStyle/>
          <a:p>
            <a:fld id="{18778BCE-0E03-4E26-B52A-4153E4D4B5BF}" type="slidenum">
              <a:rPr lang="en-US" smtClean="0"/>
              <a:pPr/>
              <a:t>22</a:t>
            </a:fld>
            <a:endParaRPr lang="en-US"/>
          </a:p>
        </p:txBody>
      </p:sp>
      <p:sp>
        <p:nvSpPr>
          <p:cNvPr id="5" name="Date Placeholder 4"/>
          <p:cNvSpPr>
            <a:spLocks noGrp="1"/>
          </p:cNvSpPr>
          <p:nvPr>
            <p:ph type="dt" idx="11"/>
          </p:nvPr>
        </p:nvSpPr>
        <p:spPr/>
        <p:txBody>
          <a:bodyPr/>
          <a:lstStyle/>
          <a:p>
            <a:r>
              <a:rPr lang="en-US" smtClean="0"/>
              <a:t>v1.5</a:t>
            </a:r>
            <a:endParaRPr lang="en-US"/>
          </a:p>
        </p:txBody>
      </p:sp>
      <p:sp>
        <p:nvSpPr>
          <p:cNvPr id="6" name="Footer Placeholder 5"/>
          <p:cNvSpPr>
            <a:spLocks noGrp="1"/>
          </p:cNvSpPr>
          <p:nvPr>
            <p:ph type="ftr" sz="quarter" idx="12"/>
          </p:nvPr>
        </p:nvSpPr>
        <p:spPr/>
        <p:txBody>
          <a:bodyPr/>
          <a:lstStyle/>
          <a:p>
            <a:r>
              <a:rPr lang="en-US" smtClean="0"/>
              <a:t>© 2009 Ted Pattison Group, Inc – All Rights Reserved</a:t>
            </a:r>
            <a:endParaRPr lang="en-US"/>
          </a:p>
        </p:txBody>
      </p:sp>
      <p:sp>
        <p:nvSpPr>
          <p:cNvPr id="7" name="Header Placeholder 6"/>
          <p:cNvSpPr>
            <a:spLocks noGrp="1"/>
          </p:cNvSpPr>
          <p:nvPr>
            <p:ph type="hdr" sz="quarter" idx="13"/>
          </p:nvPr>
        </p:nvSpPr>
        <p:spPr/>
        <p:txBody>
          <a:bodyPr/>
          <a:lstStyle/>
          <a:p>
            <a:r>
              <a:rPr lang="en-US" smtClean="0"/>
              <a:t>07 - InfoPath 2007</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Reopen the sales proposal form</a:t>
            </a:r>
            <a:r>
              <a:rPr lang="en-US" baseline="0" smtClean="0"/>
              <a:t> that was created from the sales proposal schema and published to a form library.  Re-publish the form into the project tree as a browser-enabled form.  Give it a different name “SalesProposal_BrowserEnabled.xsn”.  Change the SharePointContentType attribute to reference the new form as the document template for the content type.  Change the content type name to “Sales Proposal (Browser Based)”.  Rebuild the project.  Re-activate the feature.  Associate the content type with a document library and create a new proposal.  The form opens in the browser.</a:t>
            </a:r>
            <a:endParaRPr lang="en-US"/>
          </a:p>
        </p:txBody>
      </p:sp>
      <p:sp>
        <p:nvSpPr>
          <p:cNvPr id="4" name="Slide Number Placeholder 3"/>
          <p:cNvSpPr>
            <a:spLocks noGrp="1"/>
          </p:cNvSpPr>
          <p:nvPr>
            <p:ph type="sldNum" sz="quarter" idx="10"/>
          </p:nvPr>
        </p:nvSpPr>
        <p:spPr/>
        <p:txBody>
          <a:bodyPr/>
          <a:lstStyle/>
          <a:p>
            <a:fld id="{18778BCE-0E03-4E26-B52A-4153E4D4B5BF}" type="slidenum">
              <a:rPr lang="en-US" smtClean="0"/>
              <a:pPr/>
              <a:t>26</a:t>
            </a:fld>
            <a:endParaRPr lang="en-US"/>
          </a:p>
        </p:txBody>
      </p:sp>
      <p:sp>
        <p:nvSpPr>
          <p:cNvPr id="5" name="Date Placeholder 4"/>
          <p:cNvSpPr>
            <a:spLocks noGrp="1"/>
          </p:cNvSpPr>
          <p:nvPr>
            <p:ph type="dt" idx="11"/>
          </p:nvPr>
        </p:nvSpPr>
        <p:spPr/>
        <p:txBody>
          <a:bodyPr/>
          <a:lstStyle/>
          <a:p>
            <a:r>
              <a:rPr lang="en-US" smtClean="0"/>
              <a:t>v1.5</a:t>
            </a:r>
            <a:endParaRPr lang="en-US"/>
          </a:p>
        </p:txBody>
      </p:sp>
      <p:sp>
        <p:nvSpPr>
          <p:cNvPr id="6" name="Footer Placeholder 5"/>
          <p:cNvSpPr>
            <a:spLocks noGrp="1"/>
          </p:cNvSpPr>
          <p:nvPr>
            <p:ph type="ftr" sz="quarter" idx="12"/>
          </p:nvPr>
        </p:nvSpPr>
        <p:spPr/>
        <p:txBody>
          <a:bodyPr/>
          <a:lstStyle/>
          <a:p>
            <a:r>
              <a:rPr lang="en-US" smtClean="0"/>
              <a:t>© 2009 Ted Pattison Group, Inc – All Rights Reserved</a:t>
            </a:r>
            <a:endParaRPr lang="en-US"/>
          </a:p>
        </p:txBody>
      </p:sp>
      <p:sp>
        <p:nvSpPr>
          <p:cNvPr id="7" name="Header Placeholder 6"/>
          <p:cNvSpPr>
            <a:spLocks noGrp="1"/>
          </p:cNvSpPr>
          <p:nvPr>
            <p:ph type="hdr" sz="quarter" idx="13"/>
          </p:nvPr>
        </p:nvSpPr>
        <p:spPr/>
        <p:txBody>
          <a:bodyPr/>
          <a:lstStyle/>
          <a:p>
            <a:r>
              <a:rPr lang="en-US" smtClean="0"/>
              <a:t>07 - InfoPath 2007</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4" name="Picture 23" descr="main_PP_body"/>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5" name="Title 1"/>
          <p:cNvSpPr>
            <a:spLocks noGrp="1"/>
          </p:cNvSpPr>
          <p:nvPr>
            <p:ph type="ctrTitle"/>
          </p:nvPr>
        </p:nvSpPr>
        <p:spPr>
          <a:xfrm>
            <a:off x="304800" y="2644775"/>
            <a:ext cx="8534400" cy="1470025"/>
          </a:xfrm>
        </p:spPr>
        <p:txBody>
          <a:bodyPr anchor="b"/>
          <a:lstStyle>
            <a:lvl1pPr algn="ctr">
              <a:defRPr sz="4000"/>
            </a:lvl1pPr>
          </a:lstStyle>
          <a:p>
            <a:r>
              <a:rPr lang="en-US" smtClean="0"/>
              <a:t>Click to edit Master title style</a:t>
            </a:r>
            <a:endParaRPr lang="en-US" dirty="0"/>
          </a:p>
        </p:txBody>
      </p:sp>
      <p:sp>
        <p:nvSpPr>
          <p:cNvPr id="6" name="Subtitle 2"/>
          <p:cNvSpPr>
            <a:spLocks noGrp="1"/>
          </p:cNvSpPr>
          <p:nvPr>
            <p:ph type="subTitle" idx="1"/>
          </p:nvPr>
        </p:nvSpPr>
        <p:spPr>
          <a:xfrm>
            <a:off x="304800" y="4114800"/>
            <a:ext cx="8534400" cy="1143000"/>
          </a:xfrm>
        </p:spPr>
        <p:txBody>
          <a:bodyPr/>
          <a:lstStyle>
            <a:lvl1pPr marL="0" indent="0" algn="ctr">
              <a:buNone/>
              <a:defRPr>
                <a:solidFill>
                  <a:schemeClr val="accent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gradFill>
          <a:gsLst>
            <a:gs pos="0">
              <a:srgbClr val="DDEBCF"/>
            </a:gs>
            <a:gs pos="50000">
              <a:srgbClr val="9CB86E">
                <a:alpha val="70000"/>
              </a:srgbClr>
            </a:gs>
            <a:gs pos="100000">
              <a:srgbClr val="156B13">
                <a:alpha val="75000"/>
              </a:srgbClr>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buClrTx/>
              <a:defRPr/>
            </a:lvl1pPr>
            <a:lvl2pPr>
              <a:spcBef>
                <a:spcPts val="300"/>
              </a:spcBef>
              <a:spcAft>
                <a:spcPts val="300"/>
              </a:spcAft>
              <a:buClrTx/>
              <a:defRPr/>
            </a:lvl2pPr>
            <a:lvl3pPr marL="684213" indent="3175">
              <a:spcBef>
                <a:spcPts val="0"/>
              </a:spcBef>
              <a:buClrTx/>
              <a:defRPr/>
            </a:lvl3pPr>
            <a:lvl4pPr marL="914400" indent="228600">
              <a:buClrTx/>
              <a:buFont typeface="Wingdings" pitchFamily="2" charset="2"/>
              <a:buChar char="q"/>
              <a:defRPr sz="1200" baseline="0"/>
            </a:lvl4pPr>
            <a:lvl5pPr marL="1143000" indent="228600">
              <a:buClrTx/>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able">
    <p:bg>
      <p:bgPr>
        <a:gradFill>
          <a:gsLst>
            <a:gs pos="0">
              <a:srgbClr val="DDEBCF"/>
            </a:gs>
            <a:gs pos="50000">
              <a:srgbClr val="9CB86E">
                <a:alpha val="70000"/>
              </a:srgbClr>
            </a:gs>
            <a:gs pos="100000">
              <a:srgbClr val="156B13">
                <a:alpha val="75000"/>
              </a:srgbClr>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rtlCol="0">
            <a:normAutofit/>
          </a:bodyPr>
          <a:lstStyle/>
          <a:p>
            <a:pPr lvl="0"/>
            <a:r>
              <a:rPr lang="en-US" noProof="0" smtClean="0"/>
              <a:t>Click icon to add table</a:t>
            </a:r>
            <a:endParaRPr lang="en-US"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bg>
      <p:bgPr>
        <a:gradFill flip="none" rotWithShape="1">
          <a:gsLst>
            <a:gs pos="0">
              <a:srgbClr val="DDEBCF"/>
            </a:gs>
            <a:gs pos="50000">
              <a:srgbClr val="9CB86E"/>
            </a:gs>
            <a:gs pos="100000">
              <a:srgbClr val="156B13">
                <a:alpha val="80000"/>
              </a:srgbClr>
            </a:gs>
          </a:gsLst>
          <a:lin ang="8100000" scaled="1"/>
          <a:tileRect/>
        </a:gradFill>
        <a:effectLst/>
      </p:bgPr>
    </p:bg>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tandard Content">
    <p:bg>
      <p:bgPr>
        <a:gradFill>
          <a:gsLst>
            <a:gs pos="0">
              <a:srgbClr val="DDEBCF"/>
            </a:gs>
            <a:gs pos="50000">
              <a:srgbClr val="9CB86E">
                <a:alpha val="70000"/>
              </a:srgbClr>
            </a:gs>
            <a:gs pos="100000">
              <a:srgbClr val="156B13">
                <a:alpha val="75000"/>
              </a:srgbClr>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81000" y="1447800"/>
            <a:ext cx="8305800" cy="5105400"/>
          </a:xfrm>
        </p:spPr>
        <p:txBody>
          <a:bodyPr/>
          <a:lstStyle>
            <a:lvl1pPr>
              <a:buClrTx/>
              <a:defRPr/>
            </a:lvl1pPr>
            <a:lvl2pPr>
              <a:buClrTx/>
              <a:buFont typeface="Wingdings" pitchFamily="2" charset="2"/>
              <a:buChar char="v"/>
              <a:defRPr/>
            </a:lvl2pPr>
            <a:lvl3pPr marL="684213" indent="3175">
              <a:buClrTx/>
              <a:defRPr/>
            </a:lvl3pPr>
            <a:lvl4pPr marL="914400" indent="231775">
              <a:buFont typeface="Wingdings" pitchFamily="2" charset="2"/>
              <a:buChar char="q"/>
              <a:defRPr sz="1200" baseline="0"/>
            </a:lvl4pPr>
            <a:lvl5pPr marL="1316038" indent="-173038">
              <a:buClrTx/>
              <a:buFont typeface="Wingdings" pitchFamily="2" charset="2"/>
              <a:buChar char="Ø"/>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bg>
      <p:bgPr>
        <a:gradFill>
          <a:gsLst>
            <a:gs pos="0">
              <a:srgbClr val="DDEBCF"/>
            </a:gs>
            <a:gs pos="50000">
              <a:srgbClr val="9CB86E">
                <a:alpha val="70000"/>
              </a:srgbClr>
            </a:gs>
            <a:gs pos="100000">
              <a:srgbClr val="156B13">
                <a:alpha val="75000"/>
              </a:srgbClr>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476999"/>
            <a:ext cx="2133600" cy="244475"/>
          </a:xfrm>
          <a:prstGeom prst="rect">
            <a:avLst/>
          </a:prstGeom>
        </p:spPr>
        <p:txBody>
          <a:bodyPr/>
          <a:lstStyle>
            <a:lvl1pPr>
              <a:defRPr sz="1200">
                <a:solidFill>
                  <a:schemeClr val="tx1"/>
                </a:solidFill>
                <a:latin typeface="Arial" pitchFamily="34" charset="0"/>
                <a:cs typeface="Arial" pitchFamily="34" charset="0"/>
              </a:defRPr>
            </a:lvl1pPr>
          </a:lstStyle>
          <a:p>
            <a:fld id="{C3A49E7B-BD33-4806-B9DD-728A8EC1D375}" type="datetimeFigureOut">
              <a:rPr lang="en-US" smtClean="0"/>
              <a:pPr/>
              <a:t>4/19/2009</a:t>
            </a:fld>
            <a:endParaRPr lang="en-US"/>
          </a:p>
        </p:txBody>
      </p:sp>
      <p:sp>
        <p:nvSpPr>
          <p:cNvPr id="4" name="Footer Placeholder 3"/>
          <p:cNvSpPr>
            <a:spLocks noGrp="1"/>
          </p:cNvSpPr>
          <p:nvPr>
            <p:ph type="ftr" sz="quarter" idx="11"/>
          </p:nvPr>
        </p:nvSpPr>
        <p:spPr>
          <a:xfrm>
            <a:off x="2590800" y="6476999"/>
            <a:ext cx="4648200" cy="244475"/>
          </a:xfrm>
          <a:prstGeom prst="rect">
            <a:avLst/>
          </a:prstGeom>
        </p:spPr>
        <p:txBody>
          <a:bodyPr/>
          <a:lstStyle>
            <a:lvl1pPr algn="ctr">
              <a:defRPr sz="1200">
                <a:solidFill>
                  <a:schemeClr val="tx1"/>
                </a:solidFill>
                <a:latin typeface="Arial" pitchFamily="34" charset="0"/>
                <a:cs typeface="Arial" pitchFamily="34" charset="0"/>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1_Title Slide">
    <p:bg>
      <p:bgPr>
        <a:gradFill>
          <a:gsLst>
            <a:gs pos="0">
              <a:srgbClr val="DDEBCF"/>
            </a:gs>
            <a:gs pos="50000">
              <a:srgbClr val="9CB86E">
                <a:alpha val="70000"/>
              </a:srgbClr>
            </a:gs>
            <a:gs pos="100000">
              <a:srgbClr val="156B13">
                <a:alpha val="75000"/>
              </a:srgbClr>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DDEBCF"/>
            </a:gs>
            <a:gs pos="50000">
              <a:srgbClr val="9CB86E">
                <a:alpha val="70000"/>
              </a:srgbClr>
            </a:gs>
            <a:gs pos="100000">
              <a:srgbClr val="156B13">
                <a:alpha val="75000"/>
              </a:srgbClr>
            </a:gs>
          </a:gsLst>
          <a:lin ang="8100000" scaled="1"/>
        </a:gradFill>
        <a:effectLst/>
      </p:bgPr>
    </p:bg>
    <p:spTree>
      <p:nvGrpSpPr>
        <p:cNvPr id="1" name=""/>
        <p:cNvGrpSpPr/>
        <p:nvPr/>
      </p:nvGrpSpPr>
      <p:grpSpPr>
        <a:xfrm>
          <a:off x="0" y="0"/>
          <a:ext cx="0" cy="0"/>
          <a:chOff x="0" y="0"/>
          <a:chExt cx="0" cy="0"/>
        </a:xfrm>
      </p:grpSpPr>
      <p:sp>
        <p:nvSpPr>
          <p:cNvPr id="9" name="Rectangle 8"/>
          <p:cNvSpPr/>
          <p:nvPr/>
        </p:nvSpPr>
        <p:spPr>
          <a:xfrm>
            <a:off x="1143000" y="0"/>
            <a:ext cx="6324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027" name="Picture 7" descr="GroovyBar.jpg"/>
          <p:cNvPicPr>
            <a:picLocks noChangeAspect="1"/>
          </p:cNvPicPr>
          <p:nvPr/>
        </p:nvPicPr>
        <p:blipFill>
          <a:blip r:embed="rId9"/>
          <a:srcRect/>
          <a:stretch>
            <a:fillRect/>
          </a:stretch>
        </p:blipFill>
        <p:spPr bwMode="hidden">
          <a:xfrm>
            <a:off x="0" y="6789738"/>
            <a:ext cx="9144000" cy="144462"/>
          </a:xfrm>
          <a:prstGeom prst="rect">
            <a:avLst/>
          </a:prstGeom>
          <a:noFill/>
          <a:ln w="9525">
            <a:noFill/>
            <a:miter lim="800000"/>
            <a:headEnd/>
            <a:tailEnd/>
          </a:ln>
        </p:spPr>
      </p:pic>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1" name="Title Placeholder 1"/>
          <p:cNvSpPr>
            <a:spLocks noGrp="1"/>
          </p:cNvSpPr>
          <p:nvPr>
            <p:ph type="title"/>
          </p:nvPr>
        </p:nvSpPr>
        <p:spPr bwMode="white">
          <a:xfrm>
            <a:off x="152400" y="152400"/>
            <a:ext cx="8763000" cy="7159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32" name="Text Placeholder 2"/>
          <p:cNvSpPr>
            <a:spLocks noGrp="1"/>
          </p:cNvSpPr>
          <p:nvPr>
            <p:ph type="body" idx="1"/>
          </p:nvPr>
        </p:nvSpPr>
        <p:spPr bwMode="auto">
          <a:xfrm>
            <a:off x="381000" y="1447800"/>
            <a:ext cx="83820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pic>
        <p:nvPicPr>
          <p:cNvPr id="1033" name="Picture 9" descr="GroovyBar.jpg"/>
          <p:cNvPicPr>
            <a:picLocks noChangeAspect="1"/>
          </p:cNvPicPr>
          <p:nvPr/>
        </p:nvPicPr>
        <p:blipFill>
          <a:blip r:embed="rId10"/>
          <a:srcRect/>
          <a:stretch>
            <a:fillRect/>
          </a:stretch>
        </p:blipFill>
        <p:spPr bwMode="hidden">
          <a:xfrm>
            <a:off x="0" y="990600"/>
            <a:ext cx="141288" cy="5867400"/>
          </a:xfrm>
          <a:prstGeom prst="rect">
            <a:avLst/>
          </a:prstGeom>
          <a:noFill/>
          <a:ln w="9525">
            <a:noFill/>
            <a:miter lim="800000"/>
            <a:headEnd/>
            <a:tailEnd/>
          </a:ln>
        </p:spPr>
      </p:pic>
      <p:pic>
        <p:nvPicPr>
          <p:cNvPr id="1034" name="Picture 10" descr="GroovyBar.jpg"/>
          <p:cNvPicPr>
            <a:picLocks noChangeAspect="1"/>
          </p:cNvPicPr>
          <p:nvPr/>
        </p:nvPicPr>
        <p:blipFill>
          <a:blip r:embed="rId10"/>
          <a:srcRect/>
          <a:stretch>
            <a:fillRect/>
          </a:stretch>
        </p:blipFill>
        <p:spPr bwMode="hidden">
          <a:xfrm>
            <a:off x="9002713" y="990600"/>
            <a:ext cx="141287" cy="5867400"/>
          </a:xfrm>
          <a:prstGeom prst="rect">
            <a:avLst/>
          </a:prstGeom>
          <a:noFill/>
          <a:ln w="9525">
            <a:noFill/>
            <a:miter lim="800000"/>
            <a:headEnd/>
            <a:tailEnd/>
          </a:ln>
        </p:spPr>
      </p:pic>
      <p:pic>
        <p:nvPicPr>
          <p:cNvPr id="1035" name="Picture 11" descr="GroovyBar.jpg"/>
          <p:cNvPicPr>
            <a:picLocks noChangeAspect="1"/>
          </p:cNvPicPr>
          <p:nvPr/>
        </p:nvPicPr>
        <p:blipFill>
          <a:blip r:embed="rId9"/>
          <a:srcRect/>
          <a:stretch>
            <a:fillRect/>
          </a:stretch>
        </p:blipFill>
        <p:spPr bwMode="hidden">
          <a:xfrm>
            <a:off x="0" y="990600"/>
            <a:ext cx="9144000" cy="14446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7" r:id="rId6"/>
    <p:sldLayoutId id="2147483668" r:id="rId7"/>
  </p:sldLayoutIdLst>
  <p:hf hdr="0" ftr="0" dt="0"/>
  <p:txStyles>
    <p:titleStyle>
      <a:lvl1pPr algn="ctr" rtl="0" eaLnBrk="1" fontAlgn="base" hangingPunct="1">
        <a:spcBef>
          <a:spcPct val="0"/>
        </a:spcBef>
        <a:spcAft>
          <a:spcPct val="0"/>
        </a:spcAft>
        <a:defRPr sz="3200" kern="1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Lucida Sans" pitchFamily="34" charset="0"/>
        </a:defRPr>
      </a:lvl2pPr>
      <a:lvl3pPr algn="l" rtl="0" eaLnBrk="1" fontAlgn="base" hangingPunct="1">
        <a:spcBef>
          <a:spcPct val="0"/>
        </a:spcBef>
        <a:spcAft>
          <a:spcPct val="0"/>
        </a:spcAft>
        <a:defRPr sz="3200">
          <a:solidFill>
            <a:schemeClr val="bg1"/>
          </a:solidFill>
          <a:latin typeface="Lucida Sans" pitchFamily="34" charset="0"/>
        </a:defRPr>
      </a:lvl3pPr>
      <a:lvl4pPr algn="l" rtl="0" eaLnBrk="1" fontAlgn="base" hangingPunct="1">
        <a:spcBef>
          <a:spcPct val="0"/>
        </a:spcBef>
        <a:spcAft>
          <a:spcPct val="0"/>
        </a:spcAft>
        <a:defRPr sz="3200">
          <a:solidFill>
            <a:schemeClr val="bg1"/>
          </a:solidFill>
          <a:latin typeface="Lucida Sans" pitchFamily="34" charset="0"/>
        </a:defRPr>
      </a:lvl4pPr>
      <a:lvl5pPr algn="l" rtl="0" eaLnBrk="1" fontAlgn="base" hangingPunct="1">
        <a:spcBef>
          <a:spcPct val="0"/>
        </a:spcBef>
        <a:spcAft>
          <a:spcPct val="0"/>
        </a:spcAft>
        <a:defRPr sz="3200">
          <a:solidFill>
            <a:schemeClr val="bg1"/>
          </a:solidFill>
          <a:latin typeface="Lucida Sans" pitchFamily="34" charset="0"/>
        </a:defRPr>
      </a:lvl5pPr>
      <a:lvl6pPr marL="457200" algn="l" rtl="0" eaLnBrk="1" fontAlgn="base" hangingPunct="1">
        <a:spcBef>
          <a:spcPct val="0"/>
        </a:spcBef>
        <a:spcAft>
          <a:spcPct val="0"/>
        </a:spcAft>
        <a:defRPr sz="3200">
          <a:solidFill>
            <a:schemeClr val="bg1"/>
          </a:solidFill>
          <a:latin typeface="Lucida Sans" pitchFamily="34" charset="0"/>
        </a:defRPr>
      </a:lvl6pPr>
      <a:lvl7pPr marL="914400" algn="l" rtl="0" eaLnBrk="1" fontAlgn="base" hangingPunct="1">
        <a:spcBef>
          <a:spcPct val="0"/>
        </a:spcBef>
        <a:spcAft>
          <a:spcPct val="0"/>
        </a:spcAft>
        <a:defRPr sz="3200">
          <a:solidFill>
            <a:schemeClr val="bg1"/>
          </a:solidFill>
          <a:latin typeface="Lucida Sans" pitchFamily="34" charset="0"/>
        </a:defRPr>
      </a:lvl7pPr>
      <a:lvl8pPr marL="1371600" algn="l" rtl="0" eaLnBrk="1" fontAlgn="base" hangingPunct="1">
        <a:spcBef>
          <a:spcPct val="0"/>
        </a:spcBef>
        <a:spcAft>
          <a:spcPct val="0"/>
        </a:spcAft>
        <a:defRPr sz="3200">
          <a:solidFill>
            <a:schemeClr val="bg1"/>
          </a:solidFill>
          <a:latin typeface="Lucida Sans" pitchFamily="34" charset="0"/>
        </a:defRPr>
      </a:lvl8pPr>
      <a:lvl9pPr marL="1828800" algn="l" rtl="0" eaLnBrk="1" fontAlgn="base" hangingPunct="1">
        <a:spcBef>
          <a:spcPct val="0"/>
        </a:spcBef>
        <a:spcAft>
          <a:spcPct val="0"/>
        </a:spcAft>
        <a:defRPr sz="3200">
          <a:solidFill>
            <a:schemeClr val="bg1"/>
          </a:solidFill>
          <a:latin typeface="Lucida Sans" pitchFamily="34" charset="0"/>
        </a:defRPr>
      </a:lvl9pPr>
    </p:titleStyle>
    <p:bodyStyle>
      <a:lvl1pPr marL="347663" indent="-347663" algn="l" rtl="0" eaLnBrk="1" fontAlgn="base" hangingPunct="1">
        <a:spcBef>
          <a:spcPct val="20000"/>
        </a:spcBef>
        <a:spcAft>
          <a:spcPct val="0"/>
        </a:spcAft>
        <a:buClr>
          <a:schemeClr val="accent6">
            <a:lumMod val="90000"/>
            <a:lumOff val="10000"/>
          </a:schemeClr>
        </a:buClr>
        <a:buSzPct val="85000"/>
        <a:buFont typeface="Wingdings" pitchFamily="2" charset="2"/>
        <a:buChar char="Ø"/>
        <a:defRPr sz="2400" kern="1200">
          <a:solidFill>
            <a:schemeClr val="tx1"/>
          </a:solidFill>
          <a:latin typeface="Arial" pitchFamily="34" charset="0"/>
          <a:ea typeface="+mn-ea"/>
          <a:cs typeface="Arial" pitchFamily="34" charset="0"/>
        </a:defRPr>
      </a:lvl1pPr>
      <a:lvl2pPr marL="682625" indent="-334963" algn="l" rtl="0" eaLnBrk="1" fontAlgn="base" hangingPunct="1">
        <a:spcBef>
          <a:spcPct val="20000"/>
        </a:spcBef>
        <a:spcAft>
          <a:spcPct val="0"/>
        </a:spcAft>
        <a:buClr>
          <a:schemeClr val="accent5">
            <a:lumMod val="75000"/>
          </a:schemeClr>
        </a:buClr>
        <a:buSzPct val="75000"/>
        <a:buFont typeface="Wingdings" pitchFamily="2" charset="2"/>
        <a:buChar char="q"/>
        <a:defRPr sz="2000" kern="1200">
          <a:solidFill>
            <a:srgbClr val="002100"/>
          </a:solidFill>
          <a:latin typeface="Arial" pitchFamily="34" charset="0"/>
          <a:ea typeface="+mn-ea"/>
          <a:cs typeface="Arial" pitchFamily="34" charset="0"/>
        </a:defRPr>
      </a:lvl2pPr>
      <a:lvl3pPr marL="731520" indent="3175" algn="l" rtl="0" eaLnBrk="1" fontAlgn="base" hangingPunct="1">
        <a:spcBef>
          <a:spcPct val="20000"/>
        </a:spcBef>
        <a:spcAft>
          <a:spcPct val="0"/>
        </a:spcAft>
        <a:buClr>
          <a:schemeClr val="accent6">
            <a:lumMod val="90000"/>
            <a:lumOff val="10000"/>
          </a:schemeClr>
        </a:buClr>
        <a:buSzPct val="85000"/>
        <a:buFont typeface="Wingdings" pitchFamily="2" charset="2"/>
        <a:buChar char="Ø"/>
        <a:defRPr sz="1600" b="0" kern="1200">
          <a:solidFill>
            <a:schemeClr val="tx1"/>
          </a:solidFill>
          <a:latin typeface="Arial" pitchFamily="34" charset="0"/>
          <a:ea typeface="+mn-ea"/>
          <a:cs typeface="Arial" pitchFamily="34" charset="0"/>
        </a:defRPr>
      </a:lvl3pPr>
      <a:lvl4pPr marL="457200" indent="688975" algn="l" rtl="0" eaLnBrk="1" fontAlgn="base" hangingPunct="1">
        <a:spcBef>
          <a:spcPct val="20000"/>
        </a:spcBef>
        <a:spcAft>
          <a:spcPct val="0"/>
        </a:spcAft>
        <a:buClr>
          <a:schemeClr val="accent3">
            <a:lumMod val="50000"/>
          </a:schemeClr>
        </a:buClr>
        <a:buSzPct val="85000"/>
        <a:buFont typeface="Wingdings" pitchFamily="2" charset="2"/>
        <a:buChar char="v"/>
        <a:defRPr sz="1400" b="1" i="1" kern="1200" baseline="0">
          <a:ln>
            <a:noFill/>
          </a:ln>
          <a:solidFill>
            <a:schemeClr val="tx1"/>
          </a:solidFill>
          <a:latin typeface="Arial" pitchFamily="34" charset="0"/>
          <a:ea typeface="+mn-ea"/>
          <a:cs typeface="Arial" pitchFamily="34" charset="0"/>
        </a:defRPr>
      </a:lvl4pPr>
      <a:lvl5pPr marL="914400" indent="3175" algn="l" rtl="0" eaLnBrk="1" fontAlgn="base" hangingPunct="1">
        <a:spcBef>
          <a:spcPct val="20000"/>
        </a:spcBef>
        <a:spcAft>
          <a:spcPct val="0"/>
        </a:spcAft>
        <a:buClr>
          <a:schemeClr val="accent6">
            <a:lumMod val="90000"/>
            <a:lumOff val="10000"/>
          </a:schemeClr>
        </a:buClr>
        <a:buSzPct val="100000"/>
        <a:buFont typeface="Wingdings" pitchFamily="2" charset="2"/>
        <a:buChar char="v"/>
        <a:defRPr sz="1200" b="1" i="0" kern="1200" baseline="0">
          <a:solidFill>
            <a:schemeClr val="tx1"/>
          </a:solidFill>
          <a:latin typeface="Arial" pitchFamily="34" charset="0"/>
          <a:ea typeface="+mn-ea"/>
          <a:cs typeface="Arial" charset="0"/>
        </a:defRPr>
      </a:lvl5pPr>
      <a:lvl6pPr marL="1097280" indent="-228600" algn="l" defTabSz="914400" rtl="0" eaLnBrk="1" latinLnBrk="0" hangingPunct="1">
        <a:spcBef>
          <a:spcPct val="20000"/>
        </a:spcBef>
        <a:buClr>
          <a:schemeClr val="accent3">
            <a:lumMod val="50000"/>
          </a:schemeClr>
        </a:buClr>
        <a:buSzPct val="85000"/>
        <a:buFont typeface="Wingdings" pitchFamily="2" charset="2"/>
        <a:buChar char="§"/>
        <a:defRPr sz="1000" b="1"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Gathering Metadata with </a:t>
            </a:r>
            <a:br>
              <a:rPr lang="en-US" smtClean="0"/>
            </a:br>
            <a:r>
              <a:rPr lang="en-US" smtClean="0"/>
              <a:t>Office InfoPath 2007</a:t>
            </a:r>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Form Security</a:t>
            </a:r>
            <a:endParaRPr lang="en-US"/>
          </a:p>
        </p:txBody>
      </p:sp>
      <p:sp>
        <p:nvSpPr>
          <p:cNvPr id="3" name="Content Placeholder 2"/>
          <p:cNvSpPr>
            <a:spLocks noGrp="1"/>
          </p:cNvSpPr>
          <p:nvPr>
            <p:ph idx="1"/>
          </p:nvPr>
        </p:nvSpPr>
        <p:spPr/>
        <p:txBody>
          <a:bodyPr/>
          <a:lstStyle/>
          <a:p>
            <a:r>
              <a:rPr lang="en-US" smtClean="0"/>
              <a:t>Based on the notion of “Trust”</a:t>
            </a:r>
          </a:p>
          <a:p>
            <a:pPr lvl="1"/>
            <a:r>
              <a:rPr lang="en-US" smtClean="0"/>
              <a:t>Higher trust =&gt; greater privileges</a:t>
            </a:r>
          </a:p>
          <a:p>
            <a:pPr lvl="0"/>
            <a:r>
              <a:rPr lang="en-US" smtClean="0"/>
              <a:t>Modeled</a:t>
            </a:r>
            <a:r>
              <a:rPr lang="en-US" baseline="0" smtClean="0"/>
              <a:t> after Internet Explorer security model</a:t>
            </a:r>
          </a:p>
          <a:p>
            <a:pPr lvl="1"/>
            <a:r>
              <a:rPr lang="en-US" smtClean="0"/>
              <a:t>Security</a:t>
            </a:r>
            <a:r>
              <a:rPr lang="en-US" baseline="0" smtClean="0"/>
              <a:t> ‘zones’ and ‘levels’</a:t>
            </a:r>
            <a:endParaRPr lang="en-US" smtClean="0"/>
          </a:p>
          <a:p>
            <a:pPr lvl="0"/>
            <a:r>
              <a:rPr lang="en-US" smtClean="0"/>
              <a:t>Privileges granted by</a:t>
            </a:r>
            <a:r>
              <a:rPr lang="en-US" baseline="0" smtClean="0"/>
              <a:t> the host application</a:t>
            </a:r>
          </a:p>
          <a:p>
            <a:pPr lvl="1"/>
            <a:r>
              <a:rPr lang="en-US" smtClean="0"/>
              <a:t>Application</a:t>
            </a:r>
            <a:r>
              <a:rPr lang="en-US" baseline="0" smtClean="0"/>
              <a:t> determines trust level</a:t>
            </a:r>
          </a:p>
          <a:p>
            <a:pPr lvl="1"/>
            <a:r>
              <a:rPr lang="en-US" baseline="0" smtClean="0"/>
              <a:t>Actual privileges depend on type of processing required</a:t>
            </a:r>
          </a:p>
          <a:p>
            <a:pPr lvl="2"/>
            <a:r>
              <a:rPr lang="en-US" smtClean="0"/>
              <a:t>Form requests permissions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Two Types of Forms</a:t>
            </a:r>
            <a:endParaRPr lang="en-US"/>
          </a:p>
        </p:txBody>
      </p:sp>
      <p:sp>
        <p:nvSpPr>
          <p:cNvPr id="3" name="Content Placeholder 2"/>
          <p:cNvSpPr>
            <a:spLocks noGrp="1"/>
          </p:cNvSpPr>
          <p:nvPr>
            <p:ph idx="1"/>
          </p:nvPr>
        </p:nvSpPr>
        <p:spPr/>
        <p:txBody>
          <a:bodyPr/>
          <a:lstStyle/>
          <a:p>
            <a:r>
              <a:rPr lang="en-US" smtClean="0"/>
              <a:t>URL based (sandboxed)</a:t>
            </a:r>
          </a:p>
          <a:p>
            <a:pPr lvl="1"/>
            <a:r>
              <a:rPr lang="en-US" smtClean="0"/>
              <a:t>User opens</a:t>
            </a:r>
            <a:r>
              <a:rPr lang="en-US" baseline="0" smtClean="0"/>
              <a:t> form from the URL where form is published</a:t>
            </a:r>
          </a:p>
          <a:p>
            <a:pPr lvl="1"/>
            <a:r>
              <a:rPr lang="en-US" baseline="0" smtClean="0"/>
              <a:t>URL is also embedded within the form</a:t>
            </a:r>
          </a:p>
          <a:p>
            <a:pPr lvl="1"/>
            <a:r>
              <a:rPr lang="en-US" smtClean="0"/>
              <a:t>Similar to IE security for a web page</a:t>
            </a:r>
          </a:p>
          <a:p>
            <a:r>
              <a:rPr lang="en-US" smtClean="0"/>
              <a:t>URN based</a:t>
            </a:r>
          </a:p>
          <a:p>
            <a:pPr lvl="1"/>
            <a:r>
              <a:rPr lang="en-US" smtClean="0"/>
              <a:t>Uniform Resource Name (URN) embedded within the form</a:t>
            </a:r>
          </a:p>
          <a:p>
            <a:pPr lvl="1"/>
            <a:r>
              <a:rPr lang="en-US" smtClean="0"/>
              <a:t>Domain-level security by default</a:t>
            </a:r>
          </a:p>
          <a:p>
            <a:pPr lvl="1"/>
            <a:r>
              <a:rPr lang="en-US" smtClean="0"/>
              <a:t>Form can request full trust using special tag within the form</a:t>
            </a:r>
          </a:p>
          <a:p>
            <a:pPr lvl="1"/>
            <a:r>
              <a:rPr lang="en-US" smtClean="0"/>
              <a:t>Must be registered on client or must be digitally signed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Three Levels of Trust</a:t>
            </a:r>
            <a:endParaRPr lang="en-US"/>
          </a:p>
        </p:txBody>
      </p:sp>
      <p:sp>
        <p:nvSpPr>
          <p:cNvPr id="3" name="Content Placeholder 2"/>
          <p:cNvSpPr>
            <a:spLocks noGrp="1"/>
          </p:cNvSpPr>
          <p:nvPr>
            <p:ph idx="1"/>
          </p:nvPr>
        </p:nvSpPr>
        <p:spPr/>
        <p:txBody>
          <a:bodyPr/>
          <a:lstStyle/>
          <a:p>
            <a:r>
              <a:rPr lang="en-US" smtClean="0"/>
              <a:t>Restricted</a:t>
            </a:r>
          </a:p>
          <a:p>
            <a:pPr lvl="1"/>
            <a:r>
              <a:rPr lang="en-US" smtClean="0"/>
              <a:t>URL based (sandboxed)</a:t>
            </a:r>
          </a:p>
          <a:p>
            <a:pPr lvl="1"/>
            <a:r>
              <a:rPr lang="en-US" smtClean="0"/>
              <a:t>Inherits</a:t>
            </a:r>
            <a:r>
              <a:rPr lang="en-US" baseline="0" smtClean="0"/>
              <a:t> permissions from the IE zone associated with the URL</a:t>
            </a:r>
          </a:p>
          <a:p>
            <a:pPr lvl="0"/>
            <a:r>
              <a:rPr lang="en-US" smtClean="0"/>
              <a:t>Domain</a:t>
            </a:r>
          </a:p>
          <a:p>
            <a:pPr lvl="1"/>
            <a:r>
              <a:rPr lang="en-US" smtClean="0"/>
              <a:t>URN based (no </a:t>
            </a:r>
            <a:r>
              <a:rPr lang="en-US" err="1" smtClean="0"/>
              <a:t>requireFullTrust</a:t>
            </a:r>
            <a:r>
              <a:rPr lang="en-US" smtClean="0"/>
              <a:t> attribute)</a:t>
            </a:r>
          </a:p>
          <a:p>
            <a:pPr lvl="1"/>
            <a:r>
              <a:rPr lang="en-US" smtClean="0"/>
              <a:t>Inherits permissions from the Local Computer zone</a:t>
            </a:r>
          </a:p>
          <a:p>
            <a:pPr lvl="0"/>
            <a:r>
              <a:rPr lang="en-US" smtClean="0"/>
              <a:t>Full</a:t>
            </a:r>
          </a:p>
          <a:p>
            <a:pPr lvl="1"/>
            <a:r>
              <a:rPr lang="en-US" smtClean="0"/>
              <a:t>URN based (includes </a:t>
            </a:r>
            <a:r>
              <a:rPr lang="en-US" err="1" smtClean="0"/>
              <a:t>requireFullTrust</a:t>
            </a:r>
            <a:r>
              <a:rPr lang="en-US" smtClean="0"/>
              <a:t> attribute)</a:t>
            </a:r>
          </a:p>
          <a:p>
            <a:pPr lvl="1"/>
            <a:r>
              <a:rPr lang="en-US" smtClean="0"/>
              <a:t>Must be digitally</a:t>
            </a:r>
            <a:r>
              <a:rPr lang="en-US" baseline="0" smtClean="0"/>
              <a:t> signed or installed in register</a:t>
            </a:r>
          </a:p>
          <a:p>
            <a:pPr lvl="1"/>
            <a:r>
              <a:rPr lang="en-US" baseline="0" smtClean="0"/>
              <a:t>User can control whether installed forms are trusted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Restricted Form</a:t>
            </a:r>
            <a:endParaRPr lang="en-US"/>
          </a:p>
        </p:txBody>
      </p:sp>
      <p:sp>
        <p:nvSpPr>
          <p:cNvPr id="5" name="Content Placeholder 4"/>
          <p:cNvSpPr>
            <a:spLocks noGrp="1"/>
          </p:cNvSpPr>
          <p:nvPr>
            <p:ph idx="1"/>
          </p:nvPr>
        </p:nvSpPr>
        <p:spPr/>
        <p:txBody>
          <a:bodyPr/>
          <a:lstStyle/>
          <a:p>
            <a:pPr>
              <a:buNone/>
            </a:pPr>
            <a:r>
              <a:rPr lang="en-US" sz="1200" smtClean="0"/>
              <a:t>&lt;</a:t>
            </a:r>
            <a:r>
              <a:rPr lang="en-US" sz="1200" err="1" smtClean="0"/>
              <a:t>xsf:xDocumentClass</a:t>
            </a:r>
            <a:r>
              <a:rPr lang="en-US" sz="1200" smtClean="0"/>
              <a:t> </a:t>
            </a:r>
            <a:r>
              <a:rPr lang="en-US" sz="1200" err="1" smtClean="0"/>
              <a:t>solutionFormatVersion</a:t>
            </a:r>
            <a:r>
              <a:rPr lang="en-US" sz="1200" smtClean="0"/>
              <a:t>="2.0.0.0" </a:t>
            </a:r>
            <a:r>
              <a:rPr lang="en-US" sz="1200" err="1" smtClean="0"/>
              <a:t>solutionVersion</a:t>
            </a:r>
            <a:r>
              <a:rPr lang="en-US" sz="1200" smtClean="0"/>
              <a:t>="1.0.0.4" </a:t>
            </a:r>
            <a:r>
              <a:rPr lang="en-US" sz="1200" err="1" smtClean="0"/>
              <a:t>productVersion</a:t>
            </a:r>
            <a:r>
              <a:rPr lang="en-US" sz="1200" smtClean="0"/>
              <a:t>="12.0.0" </a:t>
            </a:r>
          </a:p>
          <a:p>
            <a:pPr>
              <a:buNone/>
            </a:pPr>
            <a:r>
              <a:rPr lang="en-US" sz="1200" smtClean="0"/>
              <a:t>	</a:t>
            </a:r>
            <a:r>
              <a:rPr lang="en-US" sz="1400" b="1" smtClean="0"/>
              <a:t>publishUrl</a:t>
            </a:r>
            <a:r>
              <a:rPr lang="en-US" sz="1200" smtClean="0"/>
              <a:t>="</a:t>
            </a:r>
            <a:r>
              <a:rPr lang="en-US" sz="1200" b="1" smtClean="0"/>
              <a:t>C:\Documents and Settings\Administrator\My Documents\FormSample-Restricted.xsn</a:t>
            </a:r>
            <a:r>
              <a:rPr lang="en-US" sz="1200" smtClean="0"/>
              <a:t>" </a:t>
            </a:r>
          </a:p>
          <a:p>
            <a:pPr>
              <a:buNone/>
            </a:pPr>
            <a:r>
              <a:rPr lang="en-US" sz="1200" smtClean="0"/>
              <a:t>	name="</a:t>
            </a:r>
            <a:r>
              <a:rPr lang="en-US" sz="1200" err="1" smtClean="0"/>
              <a:t>urn:schemas</a:t>
            </a:r>
            <a:r>
              <a:rPr lang="en-US" sz="1200" smtClean="0"/>
              <a:t>-</a:t>
            </a:r>
            <a:r>
              <a:rPr lang="en-US" sz="1200" err="1" smtClean="0"/>
              <a:t>microsoft</a:t>
            </a:r>
            <a:r>
              <a:rPr lang="en-US" sz="1200" smtClean="0"/>
              <a:t>-</a:t>
            </a:r>
            <a:r>
              <a:rPr lang="en-US" sz="1200" err="1" smtClean="0"/>
              <a:t>com:office:infopath:FormSample</a:t>
            </a:r>
            <a:r>
              <a:rPr lang="en-US" sz="1200" smtClean="0"/>
              <a:t>-Restricted:-myXSD-2005-10-21T21-12-27" </a:t>
            </a:r>
          </a:p>
          <a:p>
            <a:pPr>
              <a:buNone/>
            </a:pPr>
            <a:r>
              <a:rPr lang="en-US" sz="1200" smtClean="0"/>
              <a:t>	</a:t>
            </a:r>
            <a:r>
              <a:rPr lang="en-US" sz="1400" b="1" smtClean="0"/>
              <a:t>trustLevel</a:t>
            </a:r>
            <a:r>
              <a:rPr lang="en-US" sz="1200" b="1" smtClean="0"/>
              <a:t>="restricted" </a:t>
            </a:r>
          </a:p>
          <a:p>
            <a:pPr>
              <a:buNone/>
            </a:pPr>
            <a:r>
              <a:rPr lang="en-US" sz="1200" smtClean="0"/>
              <a:t>	xmlns:xsf="http://schemas.microsoft.com/office/infopath/2003/solutionDefinition" </a:t>
            </a:r>
          </a:p>
          <a:p>
            <a:pPr>
              <a:buNone/>
            </a:pPr>
            <a:r>
              <a:rPr lang="en-US" sz="1200" smtClean="0"/>
              <a:t>	xmlns:xsf2="http://schemas.microsoft.com/office/infopath/2006/solutionDefinition/extensions" </a:t>
            </a:r>
          </a:p>
          <a:p>
            <a:pPr>
              <a:buNone/>
            </a:pPr>
            <a:r>
              <a:rPr lang="en-US" sz="1200" smtClean="0"/>
              <a:t>	xmlns:msxsl="</a:t>
            </a:r>
            <a:r>
              <a:rPr lang="en-US" sz="1200" err="1" smtClean="0"/>
              <a:t>urn:schemas-microsoft-com:xslt</a:t>
            </a:r>
            <a:r>
              <a:rPr lang="en-US" sz="1200" smtClean="0"/>
              <a:t>" </a:t>
            </a:r>
          </a:p>
          <a:p>
            <a:pPr>
              <a:buNone/>
            </a:pPr>
            <a:r>
              <a:rPr lang="en-US" sz="1200" smtClean="0"/>
              <a:t>	xmlns:xd="http://schemas.microsoft.com/office/infopath/2003" </a:t>
            </a:r>
          </a:p>
          <a:p>
            <a:pPr>
              <a:buNone/>
            </a:pPr>
            <a:r>
              <a:rPr lang="en-US" sz="1200" smtClean="0"/>
              <a:t>	xmlns:xsi="http://www.w3.org/2001/XMLSchema-instance" </a:t>
            </a:r>
          </a:p>
          <a:p>
            <a:pPr>
              <a:buNone/>
            </a:pPr>
            <a:r>
              <a:rPr lang="en-US" sz="1200" smtClean="0"/>
              <a:t>	xmlns:xdUtil="http://schemas.microsoft.com/office/infopath/2003/xslt/Util" </a:t>
            </a:r>
          </a:p>
          <a:p>
            <a:pPr>
              <a:buNone/>
            </a:pPr>
            <a:r>
              <a:rPr lang="en-US" sz="1200" smtClean="0"/>
              <a:t>	xmlns:xdXDocument="http://schemas.microsoft.com/office/infopath/2003/xslt/xDocument" </a:t>
            </a:r>
          </a:p>
          <a:p>
            <a:pPr>
              <a:buNone/>
            </a:pPr>
            <a:r>
              <a:rPr lang="en-US" sz="1200" smtClean="0"/>
              <a:t>	xmlns:xdMath="http://schemas.microsoft.com/office/infopath/2003/xslt/Math" </a:t>
            </a:r>
          </a:p>
          <a:p>
            <a:pPr>
              <a:buNone/>
            </a:pPr>
            <a:r>
              <a:rPr lang="en-US" sz="1200" smtClean="0"/>
              <a:t>	xmlns:xdDate="http://schemas.microsoft.com/office/infopath/2003/xslt/Date" </a:t>
            </a:r>
          </a:p>
          <a:p>
            <a:pPr>
              <a:buNone/>
            </a:pPr>
            <a:r>
              <a:rPr lang="en-US" sz="1200" smtClean="0"/>
              <a:t>	xmlns:my="http://schemas.microsoft.com/office/infopath/2003/myXSD/2005-10-21T21:12:27" </a:t>
            </a:r>
          </a:p>
          <a:p>
            <a:pPr>
              <a:buNone/>
            </a:pPr>
            <a:r>
              <a:rPr lang="en-US" sz="1200" smtClean="0"/>
              <a:t>	xmlns:xhtml="http://www.w3.org/1999/xhtml" </a:t>
            </a:r>
          </a:p>
          <a:p>
            <a:pPr>
              <a:buNone/>
            </a:pPr>
            <a:r>
              <a:rPr lang="en-US" sz="1200" smtClean="0"/>
              <a:t>	xmlns:xdExtension="http://schemas.microsoft.com/office/infopath/2003/xslt/extension" </a:t>
            </a:r>
          </a:p>
          <a:p>
            <a:pPr>
              <a:buNone/>
            </a:pPr>
            <a:r>
              <a:rPr lang="en-US" sz="1200" smtClean="0"/>
              <a:t>	xmlns:xdEnvironment="http://schemas.microsoft.com/office/infopath/2006/xslt/environment" </a:t>
            </a:r>
          </a:p>
          <a:p>
            <a:pPr>
              <a:buNone/>
            </a:pPr>
            <a:r>
              <a:rPr lang="en-US" sz="1200" smtClean="0"/>
              <a:t>	xmlns:xdUser="http://schemas.microsoft.com/office/infopath/2006/xslt/User"&gt;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Domain Form</a:t>
            </a:r>
            <a:endParaRPr lang="en-US"/>
          </a:p>
        </p:txBody>
      </p:sp>
      <p:sp>
        <p:nvSpPr>
          <p:cNvPr id="3" name="Content Placeholder 2"/>
          <p:cNvSpPr>
            <a:spLocks noGrp="1"/>
          </p:cNvSpPr>
          <p:nvPr>
            <p:ph idx="1"/>
          </p:nvPr>
        </p:nvSpPr>
        <p:spPr/>
        <p:txBody>
          <a:bodyPr/>
          <a:lstStyle/>
          <a:p>
            <a:pPr>
              <a:buNone/>
            </a:pPr>
            <a:r>
              <a:rPr lang="en-US" sz="1200" smtClean="0"/>
              <a:t>&lt;xsf:xDocumentClass solutionFormatVersion="2.0.0.0" solutionVersion="1.0.0.6" productVersion="12.0.0" </a:t>
            </a:r>
          </a:p>
          <a:p>
            <a:pPr>
              <a:buNone/>
            </a:pPr>
            <a:r>
              <a:rPr lang="en-US" sz="1200" smtClean="0"/>
              <a:t>	publishUrl="C:\Documents and Settings\Administrator\My Documents\FormSample-Domain.xsn" </a:t>
            </a:r>
          </a:p>
          <a:p>
            <a:pPr>
              <a:buNone/>
            </a:pPr>
            <a:r>
              <a:rPr lang="en-US" sz="1200" smtClean="0"/>
              <a:t>	</a:t>
            </a:r>
            <a:r>
              <a:rPr lang="en-US" sz="1400" b="1" smtClean="0"/>
              <a:t>name</a:t>
            </a:r>
            <a:r>
              <a:rPr lang="en-US" sz="1200" smtClean="0"/>
              <a:t>="</a:t>
            </a:r>
            <a:r>
              <a:rPr lang="en-US" sz="1200" b="1" smtClean="0"/>
              <a:t>urn:schemas-microsoft-com:office:infopath:FormSample-Domain:-myXSD-2005-10-21T21-12-27</a:t>
            </a:r>
            <a:r>
              <a:rPr lang="en-US" sz="1200" smtClean="0"/>
              <a:t>" </a:t>
            </a:r>
          </a:p>
          <a:p>
            <a:pPr>
              <a:buNone/>
            </a:pPr>
            <a:r>
              <a:rPr lang="en-US" sz="1200" smtClean="0"/>
              <a:t>	xmlns:xsf="http://schemas.microsoft.com/office/infopath/2003/solutionDefinition" </a:t>
            </a:r>
          </a:p>
          <a:p>
            <a:pPr>
              <a:buNone/>
            </a:pPr>
            <a:r>
              <a:rPr lang="en-US" sz="1200" smtClean="0"/>
              <a:t>	xmlns:xsf2="http://schemas.microsoft.com/office/infopath/2006/solutionDefinition/extensions" </a:t>
            </a:r>
          </a:p>
          <a:p>
            <a:pPr>
              <a:buNone/>
            </a:pPr>
            <a:r>
              <a:rPr lang="en-US" sz="1200" smtClean="0"/>
              <a:t>	xmlns:msxsl="urn:schemas-microsoft-com:xslt" </a:t>
            </a:r>
          </a:p>
          <a:p>
            <a:pPr>
              <a:buNone/>
            </a:pPr>
            <a:r>
              <a:rPr lang="en-US" sz="1200" smtClean="0"/>
              <a:t>	xmlns:xd="http://schemas.microsoft.com/office/infopath/2003" </a:t>
            </a:r>
          </a:p>
          <a:p>
            <a:pPr>
              <a:buNone/>
            </a:pPr>
            <a:r>
              <a:rPr lang="en-US" sz="1200" smtClean="0"/>
              <a:t>	xmlns:xsi="http://www.w3.org/2001/XMLSchema-instance" </a:t>
            </a:r>
          </a:p>
          <a:p>
            <a:pPr>
              <a:buNone/>
            </a:pPr>
            <a:r>
              <a:rPr lang="en-US" sz="1200" smtClean="0"/>
              <a:t>	xmlns:xdUtil="http://schemas.microsoft.com/office/infopath/2003/xslt/Util" </a:t>
            </a:r>
          </a:p>
          <a:p>
            <a:pPr>
              <a:buNone/>
            </a:pPr>
            <a:r>
              <a:rPr lang="en-US" sz="1200" smtClean="0"/>
              <a:t>	xmlns:xdXDocument="http://schemas.microsoft.com/office/infopath/2003/xslt/xDocument" </a:t>
            </a:r>
          </a:p>
          <a:p>
            <a:pPr>
              <a:buNone/>
            </a:pPr>
            <a:r>
              <a:rPr lang="en-US" sz="1200" smtClean="0"/>
              <a:t>	xmlns:xdMath="http://schemas.microsoft.com/office/infopath/2003/xslt/Math" </a:t>
            </a:r>
          </a:p>
          <a:p>
            <a:pPr>
              <a:buNone/>
            </a:pPr>
            <a:r>
              <a:rPr lang="en-US" sz="1200" smtClean="0"/>
              <a:t>	xmlns:xdDate="http://schemas.microsoft.com/office/infopath/2003/xslt/Date" </a:t>
            </a:r>
          </a:p>
          <a:p>
            <a:pPr>
              <a:buNone/>
            </a:pPr>
            <a:r>
              <a:rPr lang="en-US" sz="1200" smtClean="0"/>
              <a:t>	xmlns:my="http://schemas.microsoft.com/office/infopath/2003/myXSD/2005-10-21T21:12:27" </a:t>
            </a:r>
          </a:p>
          <a:p>
            <a:pPr>
              <a:buNone/>
            </a:pPr>
            <a:r>
              <a:rPr lang="en-US" sz="1200" smtClean="0"/>
              <a:t>	xmlns:xhtml="http://www.w3.org/1999/xhtml" </a:t>
            </a:r>
          </a:p>
          <a:p>
            <a:pPr>
              <a:buNone/>
            </a:pPr>
            <a:r>
              <a:rPr lang="en-US" sz="1200" smtClean="0"/>
              <a:t>	xmlns:xdExtension="http://schemas.microsoft.com/office/infopath/2003/xslt/extension" </a:t>
            </a:r>
          </a:p>
          <a:p>
            <a:pPr>
              <a:buNone/>
            </a:pPr>
            <a:r>
              <a:rPr lang="en-US" sz="1200" smtClean="0"/>
              <a:t>	xmlns:xdEnvironment="http://schemas.microsoft.com/office/infopath/2006/xslt/environment" </a:t>
            </a:r>
          </a:p>
          <a:p>
            <a:pPr>
              <a:buNone/>
            </a:pPr>
            <a:r>
              <a:rPr lang="en-US" sz="1200" smtClean="0"/>
              <a:t>	xmlns:xdUser="http://schemas.microsoft.com/office/infopath/2006/xslt/User"&gt;</a:t>
            </a:r>
            <a:endParaRPr lang="en-US" sz="12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Full-Trust</a:t>
            </a:r>
            <a:r>
              <a:rPr lang="en-US" baseline="0" smtClean="0"/>
              <a:t> Form</a:t>
            </a:r>
            <a:endParaRPr lang="en-US"/>
          </a:p>
        </p:txBody>
      </p:sp>
      <p:sp>
        <p:nvSpPr>
          <p:cNvPr id="3" name="Content Placeholder 2"/>
          <p:cNvSpPr>
            <a:spLocks noGrp="1"/>
          </p:cNvSpPr>
          <p:nvPr>
            <p:ph idx="1"/>
          </p:nvPr>
        </p:nvSpPr>
        <p:spPr/>
        <p:txBody>
          <a:bodyPr/>
          <a:lstStyle/>
          <a:p>
            <a:pPr>
              <a:buNone/>
            </a:pPr>
            <a:r>
              <a:rPr lang="en-US" sz="1200" smtClean="0"/>
              <a:t>&lt;xsf:xDocumentClass solutionFormatVersion="2.0.0.0" solutionVersion="1.0.0.8" productVersion="12.0.0" </a:t>
            </a:r>
          </a:p>
          <a:p>
            <a:pPr>
              <a:buNone/>
            </a:pPr>
            <a:r>
              <a:rPr lang="en-US" sz="1200" smtClean="0"/>
              <a:t>	publishUrl="C:\Documents and Settings\Administrator\My Documents\FormSample-Full.xsn" </a:t>
            </a:r>
          </a:p>
          <a:p>
            <a:pPr>
              <a:buNone/>
            </a:pPr>
            <a:r>
              <a:rPr lang="en-US" sz="1200" smtClean="0"/>
              <a:t>	</a:t>
            </a:r>
            <a:r>
              <a:rPr lang="en-US" sz="1400" b="1" smtClean="0"/>
              <a:t>name</a:t>
            </a:r>
            <a:r>
              <a:rPr lang="en-US" sz="1200" smtClean="0"/>
              <a:t>="</a:t>
            </a:r>
            <a:r>
              <a:rPr lang="en-US" sz="1200" b="1" smtClean="0"/>
              <a:t>urn:schemas-microsoft-com:office:infopath:FormSample-Full:-myXSD-2005-10-21T21-12-27</a:t>
            </a:r>
            <a:r>
              <a:rPr lang="en-US" sz="1200" smtClean="0"/>
              <a:t>" </a:t>
            </a:r>
          </a:p>
          <a:p>
            <a:pPr>
              <a:buNone/>
            </a:pPr>
            <a:r>
              <a:rPr lang="en-US" sz="1200" smtClean="0"/>
              <a:t>	</a:t>
            </a:r>
            <a:r>
              <a:rPr lang="en-US" sz="1400" b="1" smtClean="0"/>
              <a:t>requireFullTrust</a:t>
            </a:r>
            <a:r>
              <a:rPr lang="en-US" sz="1400" smtClean="0"/>
              <a:t>="</a:t>
            </a:r>
            <a:r>
              <a:rPr lang="en-US" sz="1200" b="1" smtClean="0"/>
              <a:t>yes</a:t>
            </a:r>
            <a:r>
              <a:rPr lang="en-US" sz="1400" smtClean="0"/>
              <a:t>" </a:t>
            </a:r>
          </a:p>
          <a:p>
            <a:pPr>
              <a:buNone/>
            </a:pPr>
            <a:r>
              <a:rPr lang="en-US" sz="1200" smtClean="0"/>
              <a:t>	xmlns:xsf="http://schemas.microsoft.com/office/infopath/2003/solutionDefinition" </a:t>
            </a:r>
          </a:p>
          <a:p>
            <a:pPr>
              <a:buNone/>
            </a:pPr>
            <a:r>
              <a:rPr lang="en-US" sz="1200" smtClean="0"/>
              <a:t>	xmlns:xsf2="http://schemas.microsoft.com/office/infopath/2006/solutionDefinition/extensions" </a:t>
            </a:r>
          </a:p>
          <a:p>
            <a:pPr>
              <a:buNone/>
            </a:pPr>
            <a:r>
              <a:rPr lang="en-US" sz="1200" smtClean="0"/>
              <a:t>	xmlns:msxsl="urn:schemas-microsoft-com:xslt" </a:t>
            </a:r>
          </a:p>
          <a:p>
            <a:pPr>
              <a:buNone/>
            </a:pPr>
            <a:r>
              <a:rPr lang="en-US" sz="1200" smtClean="0"/>
              <a:t>	xmlns:xd="http://schemas.microsoft.com/office/infopath/2003" </a:t>
            </a:r>
          </a:p>
          <a:p>
            <a:pPr>
              <a:buNone/>
            </a:pPr>
            <a:r>
              <a:rPr lang="en-US" sz="1200" smtClean="0"/>
              <a:t>	xmlns:xsi="http://www.w3.org/2001/XMLSchema-instance" </a:t>
            </a:r>
          </a:p>
          <a:p>
            <a:pPr>
              <a:buNone/>
            </a:pPr>
            <a:r>
              <a:rPr lang="en-US" sz="1200" smtClean="0"/>
              <a:t>	xmlns:xdUtil="http://schemas.microsoft.com/office/infopath/2003/xslt/Util" </a:t>
            </a:r>
          </a:p>
          <a:p>
            <a:pPr>
              <a:buNone/>
            </a:pPr>
            <a:r>
              <a:rPr lang="en-US" sz="1200" smtClean="0"/>
              <a:t>	xmlns:xdXDocument="http://schemas.microsoft.com/office/infopath/2003/xslt/xDocument" </a:t>
            </a:r>
          </a:p>
          <a:p>
            <a:pPr>
              <a:buNone/>
            </a:pPr>
            <a:r>
              <a:rPr lang="en-US" sz="1200" smtClean="0"/>
              <a:t>	xmlns:xdMath="http://schemas.microsoft.com/office/infopath/2003/xslt/Math" </a:t>
            </a:r>
          </a:p>
          <a:p>
            <a:pPr>
              <a:buNone/>
            </a:pPr>
            <a:r>
              <a:rPr lang="en-US" sz="1200" smtClean="0"/>
              <a:t>	xmlns:xdDate="http://schemas.microsoft.com/office/infopath/2003/xslt/Date" </a:t>
            </a:r>
          </a:p>
          <a:p>
            <a:pPr>
              <a:buNone/>
            </a:pPr>
            <a:r>
              <a:rPr lang="en-US" sz="1200" smtClean="0"/>
              <a:t>	mlns:my="http://schemas.microsoft.com/office/infopath/2003/myXSD/2005-10-21T21:12:27" </a:t>
            </a:r>
          </a:p>
          <a:p>
            <a:pPr>
              <a:buNone/>
            </a:pPr>
            <a:r>
              <a:rPr lang="en-US" sz="1200" smtClean="0"/>
              <a:t>	xmlns:xhtml="http://www.w3.org/1999/xhtml" </a:t>
            </a:r>
          </a:p>
          <a:p>
            <a:pPr>
              <a:buNone/>
            </a:pPr>
            <a:r>
              <a:rPr lang="en-US" sz="1200" smtClean="0"/>
              <a:t>	xmlns:xdExtension="http://schemas.microsoft.com/office/infopath/2003/xslt/extension" </a:t>
            </a:r>
          </a:p>
          <a:p>
            <a:pPr>
              <a:buNone/>
            </a:pPr>
            <a:r>
              <a:rPr lang="en-US" sz="1200" smtClean="0"/>
              <a:t>	xmlns:xdEnvironment="http://schemas.microsoft.com/office/infopath/2006/xslt/environment" </a:t>
            </a:r>
          </a:p>
          <a:p>
            <a:pPr>
              <a:buNone/>
            </a:pPr>
            <a:r>
              <a:rPr lang="en-US" sz="1200" smtClean="0"/>
              <a:t>	xmlns:xdUser="http://schemas.microsoft.com/office/infopath/2006/xslt/User"&gt;</a:t>
            </a:r>
            <a:endParaRPr lang="en-US" sz="12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InfoPath</a:t>
            </a:r>
            <a:r>
              <a:rPr lang="en-US" baseline="0" smtClean="0"/>
              <a:t> Risk Assessments</a:t>
            </a:r>
            <a:endParaRPr lang="en-US"/>
          </a:p>
        </p:txBody>
      </p:sp>
      <p:sp>
        <p:nvSpPr>
          <p:cNvPr id="3" name="Content Placeholder 2"/>
          <p:cNvSpPr>
            <a:spLocks noGrp="1"/>
          </p:cNvSpPr>
          <p:nvPr>
            <p:ph idx="1"/>
          </p:nvPr>
        </p:nvSpPr>
        <p:spPr/>
        <p:txBody>
          <a:bodyPr/>
          <a:lstStyle/>
          <a:p>
            <a:r>
              <a:rPr lang="en-US" smtClean="0"/>
              <a:t>Key areas of risk identified:</a:t>
            </a:r>
          </a:p>
          <a:p>
            <a:pPr lvl="1"/>
            <a:r>
              <a:rPr lang="en-US" smtClean="0"/>
              <a:t>Accessing</a:t>
            </a:r>
            <a:r>
              <a:rPr lang="en-US" baseline="0" smtClean="0"/>
              <a:t> data across domains</a:t>
            </a:r>
          </a:p>
          <a:p>
            <a:pPr lvl="2"/>
            <a:r>
              <a:rPr lang="en-US" baseline="0" smtClean="0"/>
              <a:t>Using form user credentials to access data</a:t>
            </a:r>
          </a:p>
          <a:p>
            <a:pPr lvl="1"/>
            <a:r>
              <a:rPr lang="en-US" baseline="0" smtClean="0"/>
              <a:t>Using the InfoPath task pane</a:t>
            </a:r>
          </a:p>
          <a:p>
            <a:pPr lvl="2"/>
            <a:r>
              <a:rPr lang="en-US" baseline="0" smtClean="0"/>
              <a:t>May include web pages</a:t>
            </a:r>
          </a:p>
          <a:p>
            <a:pPr lvl="3"/>
            <a:r>
              <a:rPr lang="en-US" baseline="0" smtClean="0"/>
              <a:t>Must be from same domain as the form, or</a:t>
            </a:r>
          </a:p>
          <a:p>
            <a:pPr lvl="3"/>
            <a:r>
              <a:rPr lang="en-US" baseline="0" smtClean="0"/>
              <a:t>Cross domain access must be enabled for zone</a:t>
            </a:r>
          </a:p>
          <a:p>
            <a:pPr lvl="1"/>
            <a:r>
              <a:rPr lang="en-US" baseline="0" smtClean="0"/>
              <a:t>Embedding ActiveX controls</a:t>
            </a:r>
          </a:p>
          <a:p>
            <a:pPr lvl="2"/>
            <a:r>
              <a:rPr lang="en-US" baseline="0" smtClean="0"/>
              <a:t>Disabled in form views</a:t>
            </a:r>
          </a:p>
          <a:p>
            <a:pPr lvl="1"/>
            <a:r>
              <a:rPr lang="en-US" baseline="0" smtClean="0"/>
              <a:t>Calling the InfoPath object model</a:t>
            </a:r>
          </a:p>
          <a:p>
            <a:pPr lvl="2"/>
            <a:r>
              <a:rPr lang="en-US" smtClean="0"/>
              <a:t>Controlled</a:t>
            </a:r>
            <a:r>
              <a:rPr lang="en-US" baseline="0" smtClean="0"/>
              <a:t> by Code Access Security (CAS)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Digital</a:t>
            </a:r>
            <a:r>
              <a:rPr lang="en-US" baseline="0" smtClean="0"/>
              <a:t> Signatures</a:t>
            </a:r>
            <a:endParaRPr lang="en-US"/>
          </a:p>
        </p:txBody>
      </p:sp>
      <p:sp>
        <p:nvSpPr>
          <p:cNvPr id="3" name="Content Placeholder 2"/>
          <p:cNvSpPr>
            <a:spLocks noGrp="1"/>
          </p:cNvSpPr>
          <p:nvPr>
            <p:ph idx="1"/>
          </p:nvPr>
        </p:nvSpPr>
        <p:spPr/>
        <p:txBody>
          <a:bodyPr/>
          <a:lstStyle/>
          <a:p>
            <a:r>
              <a:rPr lang="en-US" smtClean="0"/>
              <a:t>Available to form designers and form users</a:t>
            </a:r>
          </a:p>
          <a:p>
            <a:pPr lvl="1"/>
            <a:r>
              <a:rPr lang="en-US" smtClean="0"/>
              <a:t>Signed full-trust forms do not require registration</a:t>
            </a:r>
          </a:p>
          <a:p>
            <a:r>
              <a:rPr lang="en-US" smtClean="0"/>
              <a:t>Applied</a:t>
            </a:r>
            <a:r>
              <a:rPr lang="en-US" baseline="0" smtClean="0"/>
              <a:t> to form data (whole or part)</a:t>
            </a:r>
          </a:p>
          <a:p>
            <a:r>
              <a:rPr lang="en-US" baseline="0" smtClean="0"/>
              <a:t>Used to encrypt data</a:t>
            </a:r>
          </a:p>
          <a:p>
            <a:pPr lvl="1"/>
            <a:r>
              <a:rPr lang="en-US" baseline="0" smtClean="0"/>
              <a:t>Enables detection of tampering</a:t>
            </a:r>
          </a:p>
          <a:p>
            <a:pPr lvl="0"/>
            <a:r>
              <a:rPr lang="en-US" baseline="0" smtClean="0"/>
              <a:t>Object Model</a:t>
            </a:r>
          </a:p>
          <a:p>
            <a:pPr lvl="1"/>
            <a:r>
              <a:rPr lang="en-US" baseline="0" smtClean="0"/>
              <a:t>Allows extension of signature with custom data</a:t>
            </a:r>
          </a:p>
          <a:p>
            <a:pPr lvl="2"/>
            <a:r>
              <a:rPr lang="en-US" baseline="0" smtClean="0"/>
              <a:t>Treated as additional ‘evidence’</a:t>
            </a:r>
          </a:p>
          <a:p>
            <a:pPr lvl="0"/>
            <a:r>
              <a:rPr lang="en-US" baseline="0" smtClean="0"/>
              <a:t>Includes snapshots of views</a:t>
            </a:r>
          </a:p>
          <a:p>
            <a:pPr lvl="1"/>
            <a:r>
              <a:rPr lang="en-US" baseline="0" smtClean="0"/>
              <a:t>Taken when form is signed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InfoPath Forms Services</a:t>
            </a:r>
            <a:endParaRPr lang="en-US"/>
          </a:p>
        </p:txBody>
      </p:sp>
      <p:sp>
        <p:nvSpPr>
          <p:cNvPr id="4" name="Subtitle 3"/>
          <p:cNvSpPr>
            <a:spLocks noGrp="1"/>
          </p:cNvSpPr>
          <p:nvPr>
            <p:ph type="subTitle" idx="1"/>
          </p:nvPr>
        </p:nvSpPr>
        <p:spPr/>
        <p:txBody>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Forms Services?</a:t>
            </a:r>
            <a:endParaRPr lang="en-US"/>
          </a:p>
        </p:txBody>
      </p:sp>
      <p:sp>
        <p:nvSpPr>
          <p:cNvPr id="3" name="Content Placeholder 2"/>
          <p:cNvSpPr>
            <a:spLocks noGrp="1"/>
          </p:cNvSpPr>
          <p:nvPr>
            <p:ph idx="1"/>
          </p:nvPr>
        </p:nvSpPr>
        <p:spPr/>
        <p:txBody>
          <a:bodyPr/>
          <a:lstStyle/>
          <a:p>
            <a:r>
              <a:rPr lang="en-US" smtClean="0"/>
              <a:t>Platform for browser-based forms</a:t>
            </a:r>
          </a:p>
          <a:p>
            <a:pPr lvl="1"/>
            <a:r>
              <a:rPr lang="en-US" smtClean="0"/>
              <a:t>Extends the “reach” of InfoPath</a:t>
            </a:r>
          </a:p>
          <a:p>
            <a:pPr lvl="1"/>
            <a:r>
              <a:rPr lang="en-US" smtClean="0"/>
              <a:t>Simplifies construction of web forms</a:t>
            </a:r>
          </a:p>
          <a:p>
            <a:pPr lvl="1"/>
            <a:r>
              <a:rPr lang="en-US" smtClean="0"/>
              <a:t>Provides a controlled “path” for schematized</a:t>
            </a:r>
            <a:r>
              <a:rPr lang="en-US" baseline="0" smtClean="0"/>
              <a:t> data</a:t>
            </a:r>
          </a:p>
          <a:p>
            <a:pPr lvl="0"/>
            <a:r>
              <a:rPr lang="en-US" smtClean="0"/>
              <a:t>Integrated with SharePoint</a:t>
            </a:r>
          </a:p>
          <a:p>
            <a:pPr lvl="1"/>
            <a:r>
              <a:rPr lang="en-US" smtClean="0"/>
              <a:t>MOSS</a:t>
            </a:r>
            <a:r>
              <a:rPr lang="en-US" baseline="0" smtClean="0"/>
              <a:t> Standard and Enterprise</a:t>
            </a:r>
          </a:p>
          <a:p>
            <a:pPr lvl="2"/>
            <a:r>
              <a:rPr lang="en-US" smtClean="0"/>
              <a:t>Deployed</a:t>
            </a:r>
            <a:r>
              <a:rPr lang="en-US" baseline="0" smtClean="0"/>
              <a:t> as a SharePoint Feature</a:t>
            </a:r>
          </a:p>
          <a:p>
            <a:pPr lvl="2"/>
            <a:r>
              <a:rPr lang="en-US" baseline="0" smtClean="0"/>
              <a:t>Must be activated in the Site Collection</a:t>
            </a:r>
          </a:p>
          <a:p>
            <a:pPr lvl="2"/>
            <a:r>
              <a:rPr lang="en-US" baseline="0" smtClean="0"/>
              <a:t>Must be activated in the target site</a:t>
            </a:r>
          </a:p>
          <a:p>
            <a:pPr lvl="0"/>
            <a:r>
              <a:rPr lang="en-US" smtClean="0"/>
              <a:t>Forms Services provides HTML rendering</a:t>
            </a:r>
          </a:p>
          <a:p>
            <a:pPr lvl="1"/>
            <a:r>
              <a:rPr lang="en-US" smtClean="0"/>
              <a:t>InfoPath client not required</a:t>
            </a:r>
          </a:p>
          <a:p>
            <a:pPr lvl="1"/>
            <a:r>
              <a:rPr lang="en-US" smtClean="0"/>
              <a:t>No support for InfoPath 2003 forms</a:t>
            </a:r>
          </a:p>
          <a:p>
            <a:pPr lvl="1"/>
            <a:r>
              <a:rPr lang="en-US" smtClean="0"/>
              <a:t>Forms must be designed specifically</a:t>
            </a:r>
            <a:r>
              <a:rPr lang="en-US" baseline="0" smtClean="0"/>
              <a:t> for hosting in browser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Introduction</a:t>
            </a:r>
            <a:r>
              <a:rPr lang="en-US" baseline="0" smtClean="0"/>
              <a:t> to InfoPath</a:t>
            </a:r>
            <a:endParaRPr lang="en-US"/>
          </a:p>
        </p:txBody>
      </p:sp>
      <p:sp>
        <p:nvSpPr>
          <p:cNvPr id="3" name="Content Placeholder 2"/>
          <p:cNvSpPr>
            <a:spLocks noGrp="1"/>
          </p:cNvSpPr>
          <p:nvPr>
            <p:ph idx="1"/>
          </p:nvPr>
        </p:nvSpPr>
        <p:spPr/>
        <p:txBody>
          <a:bodyPr/>
          <a:lstStyle/>
          <a:p>
            <a:r>
              <a:rPr lang="en-US" smtClean="0"/>
              <a:t>Goals</a:t>
            </a:r>
          </a:p>
          <a:p>
            <a:pPr lvl="1"/>
            <a:r>
              <a:rPr lang="en-US" smtClean="0"/>
              <a:t>Capture schematized</a:t>
            </a:r>
            <a:r>
              <a:rPr lang="en-US" baseline="0" smtClean="0"/>
              <a:t> XML data</a:t>
            </a:r>
          </a:p>
          <a:p>
            <a:pPr lvl="1"/>
            <a:r>
              <a:rPr lang="en-US" baseline="0" smtClean="0"/>
              <a:t>Provide robust forms design platform</a:t>
            </a:r>
          </a:p>
          <a:p>
            <a:pPr lvl="1"/>
            <a:r>
              <a:rPr lang="en-US" baseline="0" smtClean="0"/>
              <a:t>Provide rich end-user experience</a:t>
            </a:r>
          </a:p>
          <a:p>
            <a:pPr lvl="1"/>
            <a:r>
              <a:rPr lang="en-US" baseline="0" smtClean="0"/>
              <a:t>Tight integration with SharePoint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Designing</a:t>
            </a:r>
            <a:r>
              <a:rPr lang="en-US" baseline="0" smtClean="0"/>
              <a:t> Browser-Based Forms</a:t>
            </a:r>
            <a:endParaRPr lang="en-US"/>
          </a:p>
        </p:txBody>
      </p:sp>
      <p:sp>
        <p:nvSpPr>
          <p:cNvPr id="3" name="Content Placeholder 2"/>
          <p:cNvSpPr>
            <a:spLocks noGrp="1"/>
          </p:cNvSpPr>
          <p:nvPr>
            <p:ph idx="1"/>
          </p:nvPr>
        </p:nvSpPr>
        <p:spPr/>
        <p:txBody>
          <a:bodyPr/>
          <a:lstStyle/>
          <a:p>
            <a:r>
              <a:rPr lang="en-US" smtClean="0"/>
              <a:t>Two steps:</a:t>
            </a:r>
          </a:p>
          <a:p>
            <a:pPr lvl="1"/>
            <a:r>
              <a:rPr lang="en-US" smtClean="0"/>
              <a:t>Use browser-compatible</a:t>
            </a:r>
            <a:r>
              <a:rPr lang="en-US" baseline="0" smtClean="0"/>
              <a:t> controls and features</a:t>
            </a:r>
          </a:p>
          <a:p>
            <a:pPr lvl="1"/>
            <a:r>
              <a:rPr lang="en-US" baseline="0" smtClean="0"/>
              <a:t>Publish as a browser-enabled form</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Browser-Compatible Controls</a:t>
            </a:r>
            <a:endParaRPr lang="en-US"/>
          </a:p>
        </p:txBody>
      </p:sp>
      <p:graphicFrame>
        <p:nvGraphicFramePr>
          <p:cNvPr id="5" name="Content Placeholder 4"/>
          <p:cNvGraphicFramePr>
            <a:graphicFrameLocks noGrp="1"/>
          </p:cNvGraphicFramePr>
          <p:nvPr>
            <p:ph idx="1"/>
          </p:nvPr>
        </p:nvGraphicFramePr>
        <p:xfrm>
          <a:off x="381000" y="1447800"/>
          <a:ext cx="8382000" cy="4246880"/>
        </p:xfrm>
        <a:graphic>
          <a:graphicData uri="http://schemas.openxmlformats.org/drawingml/2006/table">
            <a:tbl>
              <a:tblPr firstRow="1" bandRow="1">
                <a:tableStyleId>{5C22544A-7EE6-4342-B048-85BDC9FD1C3A}</a:tableStyleId>
              </a:tblPr>
              <a:tblGrid>
                <a:gridCol w="2095500"/>
                <a:gridCol w="2095500"/>
                <a:gridCol w="2095500"/>
                <a:gridCol w="2095500"/>
              </a:tblGrid>
              <a:tr h="370840">
                <a:tc gridSpan="2">
                  <a:txBody>
                    <a:bodyPr/>
                    <a:lstStyle/>
                    <a:p>
                      <a:pPr algn="ctr"/>
                      <a:r>
                        <a:rPr lang="en-US" smtClean="0"/>
                        <a:t>Supported</a:t>
                      </a:r>
                      <a:endParaRPr lang="en-US"/>
                    </a:p>
                  </a:txBody>
                  <a:tcPr/>
                </a:tc>
                <a:tc hMerge="1">
                  <a:txBody>
                    <a:bodyPr/>
                    <a:lstStyle/>
                    <a:p>
                      <a:endParaRPr lang="en-US"/>
                    </a:p>
                  </a:txBody>
                  <a:tcPr/>
                </a:tc>
                <a:tc gridSpan="2">
                  <a:txBody>
                    <a:bodyPr/>
                    <a:lstStyle/>
                    <a:p>
                      <a:pPr algn="ctr"/>
                      <a:r>
                        <a:rPr lang="en-US" smtClean="0"/>
                        <a:t>Not Supported</a:t>
                      </a:r>
                      <a:endParaRPr lang="en-US"/>
                    </a:p>
                  </a:txBody>
                  <a:tcPr/>
                </a:tc>
                <a:tc hMerge="1">
                  <a:txBody>
                    <a:bodyPr/>
                    <a:lstStyle/>
                    <a:p>
                      <a:endParaRPr lang="en-US"/>
                    </a:p>
                  </a:txBody>
                  <a:tcPr/>
                </a:tc>
              </a:tr>
              <a:tr h="370840">
                <a:tc>
                  <a:txBody>
                    <a:bodyPr/>
                    <a:lstStyle/>
                    <a:p>
                      <a:r>
                        <a:rPr lang="en-US" smtClean="0"/>
                        <a:t>Text box</a:t>
                      </a:r>
                      <a:endParaRPr lang="en-US"/>
                    </a:p>
                  </a:txBody>
                  <a:tcPr/>
                </a:tc>
                <a:tc>
                  <a:txBody>
                    <a:bodyPr/>
                    <a:lstStyle/>
                    <a:p>
                      <a:r>
                        <a:rPr lang="en-US" smtClean="0"/>
                        <a:t>Repeating section</a:t>
                      </a:r>
                      <a:endParaRPr lang="en-US"/>
                    </a:p>
                  </a:txBody>
                  <a:tcPr/>
                </a:tc>
                <a:tc>
                  <a:txBody>
                    <a:bodyPr/>
                    <a:lstStyle/>
                    <a:p>
                      <a:r>
                        <a:rPr lang="en-US" smtClean="0"/>
                        <a:t>ActiveX control</a:t>
                      </a:r>
                      <a:endParaRPr lang="en-US"/>
                    </a:p>
                  </a:txBody>
                  <a:tcPr/>
                </a:tc>
                <a:tc>
                  <a:txBody>
                    <a:bodyPr/>
                    <a:lstStyle/>
                    <a:p>
                      <a:r>
                        <a:rPr lang="en-US" smtClean="0"/>
                        <a:t>Bulleted list</a:t>
                      </a:r>
                      <a:endParaRPr lang="en-US"/>
                    </a:p>
                  </a:txBody>
                  <a:tcPr/>
                </a:tc>
              </a:tr>
              <a:tr h="370840">
                <a:tc>
                  <a:txBody>
                    <a:bodyPr/>
                    <a:lstStyle/>
                    <a:p>
                      <a:r>
                        <a:rPr lang="en-US" smtClean="0"/>
                        <a:t>Check box</a:t>
                      </a:r>
                      <a:endParaRPr lang="en-US"/>
                    </a:p>
                  </a:txBody>
                  <a:tcPr/>
                </a:tc>
                <a:tc>
                  <a:txBody>
                    <a:bodyPr/>
                    <a:lstStyle/>
                    <a:p>
                      <a:r>
                        <a:rPr lang="en-US" smtClean="0"/>
                        <a:t>Hyperlink</a:t>
                      </a:r>
                      <a:endParaRPr lang="en-US"/>
                    </a:p>
                  </a:txBody>
                  <a:tcPr/>
                </a:tc>
                <a:tc>
                  <a:txBody>
                    <a:bodyPr/>
                    <a:lstStyle/>
                    <a:p>
                      <a:r>
                        <a:rPr lang="en-US" smtClean="0"/>
                        <a:t>Choice group</a:t>
                      </a:r>
                      <a:endParaRPr lang="en-US"/>
                    </a:p>
                  </a:txBody>
                  <a:tcPr/>
                </a:tc>
                <a:tc>
                  <a:txBody>
                    <a:bodyPr/>
                    <a:lstStyle/>
                    <a:p>
                      <a:r>
                        <a:rPr lang="en-US" smtClean="0"/>
                        <a:t>Choice section</a:t>
                      </a:r>
                      <a:endParaRPr lang="en-US"/>
                    </a:p>
                  </a:txBody>
                  <a:tcPr/>
                </a:tc>
              </a:tr>
              <a:tr h="370840">
                <a:tc>
                  <a:txBody>
                    <a:bodyPr/>
                    <a:lstStyle/>
                    <a:p>
                      <a:r>
                        <a:rPr lang="en-US" smtClean="0"/>
                        <a:t>Button</a:t>
                      </a:r>
                      <a:endParaRPr lang="en-US"/>
                    </a:p>
                  </a:txBody>
                  <a:tcPr/>
                </a:tc>
                <a:tc>
                  <a:txBody>
                    <a:bodyPr/>
                    <a:lstStyle/>
                    <a:p>
                      <a:r>
                        <a:rPr lang="en-US" smtClean="0"/>
                        <a:t>Option button</a:t>
                      </a:r>
                      <a:endParaRPr lang="en-US"/>
                    </a:p>
                  </a:txBody>
                  <a:tcPr/>
                </a:tc>
                <a:tc>
                  <a:txBody>
                    <a:bodyPr/>
                    <a:lstStyle/>
                    <a:p>
                      <a:r>
                        <a:rPr lang="en-US" smtClean="0"/>
                        <a:t>Combo box</a:t>
                      </a:r>
                      <a:endParaRPr lang="en-US"/>
                    </a:p>
                  </a:txBody>
                  <a:tcPr/>
                </a:tc>
                <a:tc>
                  <a:txBody>
                    <a:bodyPr/>
                    <a:lstStyle/>
                    <a:p>
                      <a:r>
                        <a:rPr lang="en-US" smtClean="0"/>
                        <a:t>Horizontal Repeating Table</a:t>
                      </a:r>
                      <a:endParaRPr lang="en-US"/>
                    </a:p>
                  </a:txBody>
                  <a:tcPr/>
                </a:tc>
              </a:tr>
              <a:tr h="370840">
                <a:tc>
                  <a:txBody>
                    <a:bodyPr/>
                    <a:lstStyle/>
                    <a:p>
                      <a:r>
                        <a:rPr lang="en-US" smtClean="0"/>
                        <a:t>Expression box</a:t>
                      </a:r>
                      <a:endParaRPr lang="en-US"/>
                    </a:p>
                  </a:txBody>
                  <a:tcPr/>
                </a:tc>
                <a:tc>
                  <a:txBody>
                    <a:bodyPr/>
                    <a:lstStyle/>
                    <a:p>
                      <a:r>
                        <a:rPr lang="en-US" smtClean="0"/>
                        <a:t>Optional section</a:t>
                      </a:r>
                      <a:endParaRPr lang="en-US"/>
                    </a:p>
                  </a:txBody>
                  <a:tcPr/>
                </a:tc>
                <a:tc>
                  <a:txBody>
                    <a:bodyPr/>
                    <a:lstStyle/>
                    <a:p>
                      <a:r>
                        <a:rPr lang="en-US" smtClean="0"/>
                        <a:t>Horizontal Region</a:t>
                      </a:r>
                      <a:endParaRPr lang="en-US"/>
                    </a:p>
                  </a:txBody>
                  <a:tcPr/>
                </a:tc>
                <a:tc>
                  <a:txBody>
                    <a:bodyPr/>
                    <a:lstStyle/>
                    <a:p>
                      <a:r>
                        <a:rPr lang="en-US" smtClean="0"/>
                        <a:t>Ink picture</a:t>
                      </a:r>
                      <a:endParaRPr lang="en-US"/>
                    </a:p>
                  </a:txBody>
                  <a:tcPr/>
                </a:tc>
              </a:tr>
              <a:tr h="370840">
                <a:tc>
                  <a:txBody>
                    <a:bodyPr/>
                    <a:lstStyle/>
                    <a:p>
                      <a:r>
                        <a:rPr lang="en-US" smtClean="0"/>
                        <a:t>List box</a:t>
                      </a:r>
                      <a:endParaRPr lang="en-US"/>
                    </a:p>
                  </a:txBody>
                  <a:tcPr/>
                </a:tc>
                <a:tc>
                  <a:txBody>
                    <a:bodyPr/>
                    <a:lstStyle/>
                    <a:p>
                      <a:r>
                        <a:rPr lang="en-US" smtClean="0"/>
                        <a:t>Repeating table</a:t>
                      </a:r>
                      <a:endParaRPr lang="en-US"/>
                    </a:p>
                  </a:txBody>
                  <a:tcPr/>
                </a:tc>
                <a:tc>
                  <a:txBody>
                    <a:bodyPr/>
                    <a:lstStyle/>
                    <a:p>
                      <a:r>
                        <a:rPr lang="en-US" smtClean="0"/>
                        <a:t>Master/detail</a:t>
                      </a:r>
                      <a:endParaRPr lang="en-US"/>
                    </a:p>
                  </a:txBody>
                  <a:tcPr/>
                </a:tc>
                <a:tc>
                  <a:txBody>
                    <a:bodyPr/>
                    <a:lstStyle/>
                    <a:p>
                      <a:r>
                        <a:rPr lang="en-US" smtClean="0"/>
                        <a:t>Mult-select</a:t>
                      </a:r>
                      <a:r>
                        <a:rPr lang="en-US" baseline="0" smtClean="0"/>
                        <a:t> list</a:t>
                      </a:r>
                      <a:endParaRPr lang="en-US"/>
                    </a:p>
                  </a:txBody>
                  <a:tcPr/>
                </a:tc>
              </a:tr>
              <a:tr h="370840">
                <a:tc>
                  <a:txBody>
                    <a:bodyPr/>
                    <a:lstStyle/>
                    <a:p>
                      <a:r>
                        <a:rPr lang="en-US" smtClean="0"/>
                        <a:t>Drop-down list</a:t>
                      </a:r>
                      <a:endParaRPr lang="en-US"/>
                    </a:p>
                  </a:txBody>
                  <a:tcPr/>
                </a:tc>
                <a:tc>
                  <a:txBody>
                    <a:bodyPr/>
                    <a:lstStyle/>
                    <a:p>
                      <a:r>
                        <a:rPr lang="en-US" smtClean="0"/>
                        <a:t>File attachment</a:t>
                      </a:r>
                      <a:endParaRPr lang="en-US"/>
                    </a:p>
                  </a:txBody>
                  <a:tcPr/>
                </a:tc>
                <a:tc>
                  <a:txBody>
                    <a:bodyPr/>
                    <a:lstStyle/>
                    <a:p>
                      <a:r>
                        <a:rPr lang="en-US" smtClean="0"/>
                        <a:t>Numbered list</a:t>
                      </a:r>
                      <a:endParaRPr lang="en-US"/>
                    </a:p>
                  </a:txBody>
                  <a:tcPr/>
                </a:tc>
                <a:tc>
                  <a:txBody>
                    <a:bodyPr/>
                    <a:lstStyle/>
                    <a:p>
                      <a:r>
                        <a:rPr lang="en-US" smtClean="0"/>
                        <a:t>Picture</a:t>
                      </a:r>
                      <a:endParaRPr lang="en-US"/>
                    </a:p>
                  </a:txBody>
                  <a:tcPr/>
                </a:tc>
              </a:tr>
              <a:tr h="370840">
                <a:tc>
                  <a:txBody>
                    <a:bodyPr/>
                    <a:lstStyle/>
                    <a:p>
                      <a:r>
                        <a:rPr lang="en-US" smtClean="0"/>
                        <a:t>(Date picker)</a:t>
                      </a:r>
                      <a:endParaRPr lang="en-US"/>
                    </a:p>
                  </a:txBody>
                  <a:tcPr/>
                </a:tc>
                <a:tc>
                  <a:txBody>
                    <a:bodyPr/>
                    <a:lstStyle/>
                    <a:p>
                      <a:r>
                        <a:rPr lang="en-US" smtClean="0"/>
                        <a:t>(Rich text box)</a:t>
                      </a:r>
                      <a:endParaRPr lang="en-US"/>
                    </a:p>
                  </a:txBody>
                  <a:tcPr/>
                </a:tc>
                <a:tc>
                  <a:txBody>
                    <a:bodyPr/>
                    <a:lstStyle/>
                    <a:p>
                      <a:r>
                        <a:rPr lang="en-US" smtClean="0"/>
                        <a:t>Plain list</a:t>
                      </a:r>
                      <a:endParaRPr lang="en-US"/>
                    </a:p>
                  </a:txBody>
                  <a:tcPr/>
                </a:tc>
                <a:tc>
                  <a:txBody>
                    <a:bodyPr/>
                    <a:lstStyle/>
                    <a:p>
                      <a:r>
                        <a:rPr lang="en-US" smtClean="0"/>
                        <a:t>Repeating choice</a:t>
                      </a:r>
                      <a:endParaRPr lang="en-US"/>
                    </a:p>
                  </a:txBody>
                  <a:tcPr/>
                </a:tc>
              </a:tr>
              <a:tr h="370840">
                <a:tc>
                  <a:txBody>
                    <a:bodyPr/>
                    <a:lstStyle/>
                    <a:p>
                      <a:endParaRPr lang="en-US"/>
                    </a:p>
                  </a:txBody>
                  <a:tcPr/>
                </a:tc>
                <a:tc>
                  <a:txBody>
                    <a:bodyPr/>
                    <a:lstStyle/>
                    <a:p>
                      <a:endParaRPr lang="en-US"/>
                    </a:p>
                  </a:txBody>
                  <a:tcPr/>
                </a:tc>
                <a:tc>
                  <a:txBody>
                    <a:bodyPr/>
                    <a:lstStyle/>
                    <a:p>
                      <a:r>
                        <a:rPr lang="en-US" smtClean="0"/>
                        <a:t>Repeating recursive section</a:t>
                      </a:r>
                      <a:endParaRPr lang="en-US"/>
                    </a:p>
                  </a:txBody>
                  <a:tcPr/>
                </a:tc>
                <a:tc>
                  <a:txBody>
                    <a:bodyPr/>
                    <a:lstStyle/>
                    <a:p>
                      <a:r>
                        <a:rPr lang="en-US" smtClean="0"/>
                        <a:t>Scrolling region</a:t>
                      </a:r>
                      <a:endParaRPr lang="en-US"/>
                    </a:p>
                  </a:txBody>
                  <a:tcPr/>
                </a:tc>
              </a:tr>
              <a:tr h="370840">
                <a:tc>
                  <a:txBody>
                    <a:bodyPr/>
                    <a:lstStyle/>
                    <a:p>
                      <a:endParaRPr lang="en-US"/>
                    </a:p>
                  </a:txBody>
                  <a:tcPr/>
                </a:tc>
                <a:tc>
                  <a:txBody>
                    <a:bodyPr/>
                    <a:lstStyle/>
                    <a:p>
                      <a:endParaRPr lang="en-US"/>
                    </a:p>
                  </a:txBody>
                  <a:tcPr/>
                </a:tc>
                <a:tc>
                  <a:txBody>
                    <a:bodyPr/>
                    <a:lstStyle/>
                    <a:p>
                      <a:r>
                        <a:rPr lang="en-US" smtClean="0"/>
                        <a:t>Vertical label</a:t>
                      </a:r>
                      <a:endParaRPr lang="en-US"/>
                    </a:p>
                  </a:txBody>
                  <a:tcPr/>
                </a:tc>
                <a:tc>
                  <a:txBody>
                    <a:bodyPr/>
                    <a:lstStyle/>
                    <a:p>
                      <a:endParaRPr lang="en-US"/>
                    </a:p>
                  </a:txBody>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Browser-Compatible Features</a:t>
            </a:r>
            <a:endParaRPr lang="en-US"/>
          </a:p>
        </p:txBody>
      </p:sp>
      <p:graphicFrame>
        <p:nvGraphicFramePr>
          <p:cNvPr id="4" name="Content Placeholder 3"/>
          <p:cNvGraphicFramePr>
            <a:graphicFrameLocks noGrp="1"/>
          </p:cNvGraphicFramePr>
          <p:nvPr>
            <p:ph idx="1"/>
          </p:nvPr>
        </p:nvGraphicFramePr>
        <p:xfrm>
          <a:off x="381000" y="1447800"/>
          <a:ext cx="8382000" cy="5130800"/>
        </p:xfrm>
        <a:graphic>
          <a:graphicData uri="http://schemas.openxmlformats.org/drawingml/2006/table">
            <a:tbl>
              <a:tblPr firstRow="1" bandRow="1">
                <a:tableStyleId>{5C22544A-7EE6-4342-B048-85BDC9FD1C3A}</a:tableStyleId>
              </a:tblPr>
              <a:tblGrid>
                <a:gridCol w="2095500"/>
                <a:gridCol w="2095500"/>
                <a:gridCol w="2095500"/>
                <a:gridCol w="2095500"/>
              </a:tblGrid>
              <a:tr h="370840">
                <a:tc gridSpan="2">
                  <a:txBody>
                    <a:bodyPr/>
                    <a:lstStyle/>
                    <a:p>
                      <a:pPr algn="ctr"/>
                      <a:r>
                        <a:rPr lang="en-US" smtClean="0"/>
                        <a:t>Supported</a:t>
                      </a:r>
                      <a:endParaRPr lang="en-US"/>
                    </a:p>
                  </a:txBody>
                  <a:tcPr/>
                </a:tc>
                <a:tc hMerge="1">
                  <a:txBody>
                    <a:bodyPr/>
                    <a:lstStyle/>
                    <a:p>
                      <a:endParaRPr lang="en-US"/>
                    </a:p>
                  </a:txBody>
                  <a:tcPr/>
                </a:tc>
                <a:tc gridSpan="2">
                  <a:txBody>
                    <a:bodyPr/>
                    <a:lstStyle/>
                    <a:p>
                      <a:pPr algn="ctr"/>
                      <a:r>
                        <a:rPr lang="en-US" smtClean="0"/>
                        <a:t>Not Supported</a:t>
                      </a:r>
                      <a:endParaRPr lang="en-US"/>
                    </a:p>
                  </a:txBody>
                  <a:tcPr/>
                </a:tc>
                <a:tc hMerge="1">
                  <a:txBody>
                    <a:bodyPr/>
                    <a:lstStyle/>
                    <a:p>
                      <a:endParaRPr lang="en-US"/>
                    </a:p>
                  </a:txBody>
                  <a:tcPr/>
                </a:tc>
              </a:tr>
              <a:tr h="370840">
                <a:tc>
                  <a:txBody>
                    <a:bodyPr/>
                    <a:lstStyle/>
                    <a:p>
                      <a:r>
                        <a:rPr lang="en-US" smtClean="0"/>
                        <a:t>Query from</a:t>
                      </a:r>
                      <a:br>
                        <a:rPr lang="en-US" smtClean="0"/>
                      </a:br>
                      <a:r>
                        <a:rPr lang="en-US" smtClean="0"/>
                        <a:t>XML File or URL</a:t>
                      </a:r>
                      <a:endParaRPr lang="en-US"/>
                    </a:p>
                  </a:txBody>
                  <a:tcPr/>
                </a:tc>
                <a:tc>
                  <a:txBody>
                    <a:bodyPr/>
                    <a:lstStyle/>
                    <a:p>
                      <a:r>
                        <a:rPr lang="en-US" smtClean="0"/>
                        <a:t>Query from</a:t>
                      </a:r>
                      <a:br>
                        <a:rPr lang="en-US" smtClean="0"/>
                      </a:br>
                      <a:r>
                        <a:rPr lang="en-US" smtClean="0"/>
                        <a:t>SharePoint</a:t>
                      </a:r>
                      <a:endParaRPr lang="en-US"/>
                    </a:p>
                  </a:txBody>
                  <a:tcPr/>
                </a:tc>
                <a:tc>
                  <a:txBody>
                    <a:bodyPr/>
                    <a:lstStyle/>
                    <a:p>
                      <a:r>
                        <a:rPr lang="en-US" baseline="0" smtClean="0"/>
                        <a:t>Query from Access Database</a:t>
                      </a:r>
                      <a:endParaRPr lang="en-US"/>
                    </a:p>
                  </a:txBody>
                  <a:tcPr/>
                </a:tc>
                <a:tc>
                  <a:txBody>
                    <a:bodyPr/>
                    <a:lstStyle/>
                    <a:p>
                      <a:r>
                        <a:rPr lang="en-US" smtClean="0"/>
                        <a:t>Submit to </a:t>
                      </a:r>
                      <a:br>
                        <a:rPr lang="en-US" smtClean="0"/>
                      </a:br>
                      <a:r>
                        <a:rPr lang="en-US" smtClean="0"/>
                        <a:t>Access Database</a:t>
                      </a:r>
                      <a:endParaRPr lang="en-US"/>
                    </a:p>
                  </a:txBody>
                  <a:tcPr/>
                </a:tc>
              </a:tr>
              <a:tr h="370840">
                <a:tc>
                  <a:txBody>
                    <a:bodyPr/>
                    <a:lstStyle/>
                    <a:p>
                      <a:r>
                        <a:rPr lang="en-US" smtClean="0"/>
                        <a:t>Query from</a:t>
                      </a:r>
                      <a:br>
                        <a:rPr lang="en-US" smtClean="0"/>
                      </a:br>
                      <a:r>
                        <a:rPr lang="en-US" smtClean="0"/>
                        <a:t>SQL Database</a:t>
                      </a:r>
                      <a:endParaRPr lang="en-US"/>
                    </a:p>
                  </a:txBody>
                  <a:tcPr/>
                </a:tc>
                <a:tc>
                  <a:txBody>
                    <a:bodyPr/>
                    <a:lstStyle/>
                    <a:p>
                      <a:r>
                        <a:rPr lang="en-US" smtClean="0"/>
                        <a:t>Query from</a:t>
                      </a:r>
                      <a:br>
                        <a:rPr lang="en-US" smtClean="0"/>
                      </a:br>
                      <a:r>
                        <a:rPr lang="en-US" smtClean="0"/>
                        <a:t>Web Service</a:t>
                      </a:r>
                      <a:endParaRPr lang="en-US"/>
                    </a:p>
                  </a:txBody>
                  <a:tcPr/>
                </a:tc>
                <a:tc>
                  <a:txBody>
                    <a:bodyPr/>
                    <a:lstStyle/>
                    <a:p>
                      <a:r>
                        <a:rPr lang="en-US" smtClean="0"/>
                        <a:t>Submit to</a:t>
                      </a:r>
                      <a:br>
                        <a:rPr lang="en-US" smtClean="0"/>
                      </a:br>
                      <a:r>
                        <a:rPr lang="en-US" smtClean="0"/>
                        <a:t>SQL Database</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Submit to SharePoint list</a:t>
                      </a:r>
                    </a:p>
                  </a:txBody>
                  <a:tcPr/>
                </a:tc>
              </a:tr>
              <a:tr h="370840">
                <a:tc>
                  <a:txBody>
                    <a:bodyPr/>
                    <a:lstStyle/>
                    <a:p>
                      <a:r>
                        <a:rPr lang="en-US" smtClean="0"/>
                        <a:t>Query via Data Connection Library</a:t>
                      </a:r>
                      <a:endParaRPr lang="en-US"/>
                    </a:p>
                  </a:txBody>
                  <a:tcPr/>
                </a:tc>
                <a:tc>
                  <a:txBody>
                    <a:bodyPr/>
                    <a:lstStyle/>
                    <a:p>
                      <a:r>
                        <a:rPr lang="en-US" smtClean="0"/>
                        <a:t>Submit via Data</a:t>
                      </a:r>
                    </a:p>
                    <a:p>
                      <a:r>
                        <a:rPr lang="en-US" smtClean="0"/>
                        <a:t>Connection Library</a:t>
                      </a:r>
                      <a:endParaRPr lang="en-US"/>
                    </a:p>
                  </a:txBody>
                  <a:tcPr/>
                </a:tc>
                <a:tc>
                  <a:txBody>
                    <a:bodyPr/>
                    <a:lstStyle/>
                    <a:p>
                      <a:r>
                        <a:rPr lang="en-US" smtClean="0"/>
                        <a:t>Merge data from multiple forms</a:t>
                      </a:r>
                      <a:endParaRPr lang="en-US"/>
                    </a:p>
                  </a:txBody>
                  <a:tcPr/>
                </a:tc>
                <a:tc>
                  <a:txBody>
                    <a:bodyPr/>
                    <a:lstStyle/>
                    <a:p>
                      <a:r>
                        <a:rPr lang="en-US" smtClean="0"/>
                        <a:t>Export to Excel</a:t>
                      </a:r>
                      <a:endParaRPr lang="en-US"/>
                    </a:p>
                  </a:txBody>
                  <a:tcPr/>
                </a:tc>
              </a:tr>
              <a:tr h="370840">
                <a:tc>
                  <a:txBody>
                    <a:bodyPr/>
                    <a:lstStyle/>
                    <a:p>
                      <a:r>
                        <a:rPr lang="en-US" smtClean="0"/>
                        <a:t>Submit to SharePoint library</a:t>
                      </a:r>
                      <a:endParaRPr lang="en-US"/>
                    </a:p>
                  </a:txBody>
                  <a:tcPr/>
                </a:tc>
                <a:tc>
                  <a:txBody>
                    <a:bodyPr/>
                    <a:lstStyle/>
                    <a:p>
                      <a:r>
                        <a:rPr lang="en-US" smtClean="0"/>
                        <a:t>Submit to</a:t>
                      </a:r>
                      <a:br>
                        <a:rPr lang="en-US" smtClean="0"/>
                      </a:br>
                      <a:r>
                        <a:rPr lang="en-US" smtClean="0"/>
                        <a:t>Web Service</a:t>
                      </a:r>
                      <a:endParaRPr lang="en-US"/>
                    </a:p>
                  </a:txBody>
                  <a:tcPr/>
                </a:tc>
                <a:tc>
                  <a:txBody>
                    <a:bodyPr/>
                    <a:lstStyle/>
                    <a:p>
                      <a:r>
                        <a:rPr lang="en-US" smtClean="0"/>
                        <a:t>Ink support</a:t>
                      </a:r>
                      <a:endParaRPr lang="en-US"/>
                    </a:p>
                  </a:txBody>
                  <a:tcPr/>
                </a:tc>
                <a:tc>
                  <a:txBody>
                    <a:bodyPr/>
                    <a:lstStyle/>
                    <a:p>
                      <a:r>
                        <a:rPr lang="en-US" smtClean="0"/>
                        <a:t>Offline support</a:t>
                      </a:r>
                      <a:endParaRPr lang="en-US"/>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Submit</a:t>
                      </a:r>
                      <a:r>
                        <a:rPr lang="en-US" baseline="0" smtClean="0"/>
                        <a:t> as email message</a:t>
                      </a:r>
                      <a:endParaRPr lang="en-US" smtClean="0"/>
                    </a:p>
                    <a:p>
                      <a:endParaRPr lang="en-US"/>
                    </a:p>
                  </a:txBody>
                  <a:tcPr/>
                </a:tc>
                <a:tc>
                  <a:txBody>
                    <a:bodyPr/>
                    <a:lstStyle/>
                    <a:p>
                      <a:r>
                        <a:rPr lang="en-US" smtClean="0"/>
                        <a:t>Submit via</a:t>
                      </a:r>
                      <a:br>
                        <a:rPr lang="en-US" smtClean="0"/>
                      </a:br>
                      <a:r>
                        <a:rPr lang="en-US" smtClean="0"/>
                        <a:t>HTTP POST</a:t>
                      </a:r>
                      <a:endParaRPr lang="en-US"/>
                    </a:p>
                  </a:txBody>
                  <a:tcPr/>
                </a:tc>
                <a:tc>
                  <a:txBody>
                    <a:bodyPr/>
                    <a:lstStyle/>
                    <a:p>
                      <a:r>
                        <a:rPr lang="en-US" smtClean="0"/>
                        <a:t>Spell checking, autosave, autorecover</a:t>
                      </a:r>
                      <a:endParaRPr lang="en-US"/>
                    </a:p>
                  </a:txBody>
                  <a:tcPr/>
                </a:tc>
                <a:tc>
                  <a:txBody>
                    <a:bodyPr/>
                    <a:lstStyle/>
                    <a:p>
                      <a:r>
                        <a:rPr lang="en-US" smtClean="0"/>
                        <a:t>Task panes and add-in menus</a:t>
                      </a:r>
                      <a:endParaRPr lang="en-US"/>
                    </a:p>
                  </a:txBody>
                  <a:tcPr/>
                </a:tc>
              </a:tr>
              <a:tr h="370840">
                <a:tc>
                  <a:txBody>
                    <a:bodyPr/>
                    <a:lstStyle/>
                    <a:p>
                      <a:r>
                        <a:rPr lang="en-US" smtClean="0"/>
                        <a:t>Submit / Print</a:t>
                      </a:r>
                      <a:endParaRPr lang="en-US"/>
                    </a:p>
                  </a:txBody>
                  <a:tcPr/>
                </a:tc>
                <a:tc>
                  <a:txBody>
                    <a:bodyPr/>
                    <a:lstStyle/>
                    <a:p>
                      <a:r>
                        <a:rPr lang="en-US" smtClean="0"/>
                        <a:t>Save (not to local machine)</a:t>
                      </a:r>
                      <a:endParaRPr lang="en-US"/>
                    </a:p>
                  </a:txBody>
                  <a:tcPr/>
                </a:tc>
                <a:tc>
                  <a:txBody>
                    <a:bodyPr/>
                    <a:lstStyle/>
                    <a:p>
                      <a:r>
                        <a:rPr lang="en-US" smtClean="0"/>
                        <a:t>Scripting</a:t>
                      </a:r>
                      <a:endParaRPr lang="en-US"/>
                    </a:p>
                  </a:txBody>
                  <a:tcPr/>
                </a:tc>
                <a:tc>
                  <a:txBody>
                    <a:bodyPr/>
                    <a:lstStyle/>
                    <a:p>
                      <a:r>
                        <a:rPr lang="en-US" smtClean="0"/>
                        <a:t>COM add-ins</a:t>
                      </a:r>
                      <a:endParaRPr lang="en-US"/>
                    </a:p>
                  </a:txBody>
                  <a:tcPr/>
                </a:tc>
              </a:tr>
              <a:tr h="370840">
                <a:tc>
                  <a:txBody>
                    <a:bodyPr/>
                    <a:lstStyle/>
                    <a:p>
                      <a:r>
                        <a:rPr lang="en-US" smtClean="0"/>
                        <a:t>(Managed Code)</a:t>
                      </a:r>
                      <a:endParaRPr lang="en-US"/>
                    </a:p>
                  </a:txBody>
                  <a:tcPr/>
                </a:tc>
                <a:tc>
                  <a:txBody>
                    <a:bodyPr/>
                    <a:lstStyle/>
                    <a:p>
                      <a:r>
                        <a:rPr lang="en-US" smtClean="0"/>
                        <a:t>Find/Replace</a:t>
                      </a:r>
                      <a:endParaRPr lang="en-US"/>
                    </a:p>
                  </a:txBody>
                  <a:tcPr/>
                </a:tc>
                <a:tc>
                  <a:txBody>
                    <a:bodyPr/>
                    <a:lstStyle/>
                    <a:p>
                      <a:endParaRPr lang="en-US"/>
                    </a:p>
                  </a:txBody>
                  <a:tcPr/>
                </a:tc>
                <a:tc>
                  <a:txBody>
                    <a:bodyPr/>
                    <a:lstStyle/>
                    <a:p>
                      <a:endParaRPr lang="en-US"/>
                    </a:p>
                  </a:txBody>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Form Rendering</a:t>
            </a:r>
            <a:endParaRPr lang="en-US"/>
          </a:p>
        </p:txBody>
      </p:sp>
      <p:sp>
        <p:nvSpPr>
          <p:cNvPr id="3" name="Content Placeholder 2"/>
          <p:cNvSpPr>
            <a:spLocks noGrp="1"/>
          </p:cNvSpPr>
          <p:nvPr>
            <p:ph idx="1"/>
          </p:nvPr>
        </p:nvSpPr>
        <p:spPr/>
        <p:txBody>
          <a:bodyPr/>
          <a:lstStyle/>
          <a:p>
            <a:r>
              <a:rPr lang="en-US" smtClean="0"/>
              <a:t>Based on DHTML and Javascript</a:t>
            </a:r>
          </a:p>
          <a:p>
            <a:r>
              <a:rPr lang="en-US" smtClean="0"/>
              <a:t>Tested with IE, FireFox,</a:t>
            </a:r>
            <a:r>
              <a:rPr lang="en-US" baseline="0" smtClean="0"/>
              <a:t> Netscape &amp; Mobile Devices</a:t>
            </a:r>
          </a:p>
          <a:p>
            <a:r>
              <a:rPr lang="en-US" baseline="0" smtClean="0"/>
              <a:t>Implemented as a server control</a:t>
            </a:r>
          </a:p>
          <a:p>
            <a:pPr lvl="1"/>
            <a:r>
              <a:rPr lang="en-US" smtClean="0"/>
              <a:t>XMLFormView Control</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XMLFormView Control</a:t>
            </a:r>
            <a:endParaRPr lang="en-US"/>
          </a:p>
        </p:txBody>
      </p:sp>
      <p:pic>
        <p:nvPicPr>
          <p:cNvPr id="4" name="Content Placeholder 3" descr="XmlFormView Control.png"/>
          <p:cNvPicPr>
            <a:picLocks noGrp="1" noChangeAspect="1"/>
          </p:cNvPicPr>
          <p:nvPr>
            <p:ph idx="1"/>
          </p:nvPr>
        </p:nvPicPr>
        <p:blipFill>
          <a:blip r:embed="rId2"/>
          <a:srcRect r="7652" b="17142"/>
          <a:stretch>
            <a:fillRect/>
          </a:stretch>
        </p:blipFill>
        <p:spPr>
          <a:xfrm>
            <a:off x="1143000" y="1295400"/>
            <a:ext cx="6477000" cy="5334000"/>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Deploying Browser-Based</a:t>
            </a:r>
            <a:r>
              <a:rPr lang="en-US" baseline="0" smtClean="0"/>
              <a:t> Forms</a:t>
            </a:r>
            <a:endParaRPr lang="en-US"/>
          </a:p>
        </p:txBody>
      </p:sp>
      <p:sp>
        <p:nvSpPr>
          <p:cNvPr id="3" name="Content Placeholder 2"/>
          <p:cNvSpPr>
            <a:spLocks noGrp="1"/>
          </p:cNvSpPr>
          <p:nvPr>
            <p:ph idx="1"/>
          </p:nvPr>
        </p:nvSpPr>
        <p:spPr/>
        <p:txBody>
          <a:bodyPr/>
          <a:lstStyle/>
          <a:p>
            <a:r>
              <a:rPr lang="en-US" smtClean="0"/>
              <a:t>Publish to a network share</a:t>
            </a:r>
          </a:p>
          <a:p>
            <a:pPr lvl="1"/>
            <a:r>
              <a:rPr lang="en-US" smtClean="0"/>
              <a:t>Remove the default location field.</a:t>
            </a:r>
          </a:p>
          <a:p>
            <a:r>
              <a:rPr lang="en-US" smtClean="0"/>
              <a:t>Create a separate feature</a:t>
            </a:r>
          </a:p>
          <a:p>
            <a:pPr lvl="1"/>
            <a:r>
              <a:rPr lang="en-US" smtClean="0"/>
              <a:t>Scoped</a:t>
            </a:r>
            <a:r>
              <a:rPr lang="en-US" baseline="0" smtClean="0"/>
              <a:t> to Site</a:t>
            </a:r>
          </a:p>
          <a:p>
            <a:pPr lvl="1"/>
            <a:r>
              <a:rPr lang="en-US" smtClean="0"/>
              <a:t>Use the XsnFeatureReceiver</a:t>
            </a:r>
          </a:p>
          <a:p>
            <a:pPr lvl="0"/>
            <a:r>
              <a:rPr lang="en-US" smtClean="0"/>
              <a:t>Include</a:t>
            </a:r>
            <a:r>
              <a:rPr lang="en-US" baseline="0" smtClean="0"/>
              <a:t> an ActivationDependency tag</a:t>
            </a:r>
          </a:p>
          <a:p>
            <a:pPr lvl="1"/>
            <a:r>
              <a:rPr lang="en-US" smtClean="0"/>
              <a:t>To</a:t>
            </a:r>
            <a:r>
              <a:rPr lang="en-US" baseline="0" smtClean="0"/>
              <a:t> ensure Forms Services is activated</a:t>
            </a:r>
          </a:p>
          <a:p>
            <a:pPr lvl="0"/>
            <a:r>
              <a:rPr lang="en-US" smtClean="0"/>
              <a:t>Include a Module element</a:t>
            </a:r>
          </a:p>
          <a:p>
            <a:pPr lvl="1"/>
            <a:r>
              <a:rPr lang="en-US" smtClean="0"/>
              <a:t>To copy the form into the correct location</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DEMO: Browser-Based Forms</a:t>
            </a:r>
            <a:endParaRPr lang="en-US"/>
          </a:p>
        </p:txBody>
      </p:sp>
      <p:sp>
        <p:nvSpPr>
          <p:cNvPr id="4" name="Subtitle 3"/>
          <p:cNvSpPr>
            <a:spLocks noGrp="1"/>
          </p:cNvSpPr>
          <p:nvPr>
            <p:ph type="subTitle" idx="1"/>
          </p:nvPr>
        </p:nvSpPr>
        <p:spPr/>
        <p:txBody>
          <a:bodyPr/>
          <a:lstStyle/>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Administering</a:t>
            </a:r>
            <a:r>
              <a:rPr lang="en-US" baseline="0" smtClean="0"/>
              <a:t> Forms Services</a:t>
            </a:r>
            <a:endParaRPr lang="en-US"/>
          </a:p>
        </p:txBody>
      </p:sp>
      <p:sp>
        <p:nvSpPr>
          <p:cNvPr id="3" name="Content Placeholder 2"/>
          <p:cNvSpPr>
            <a:spLocks noGrp="1"/>
          </p:cNvSpPr>
          <p:nvPr>
            <p:ph idx="1"/>
          </p:nvPr>
        </p:nvSpPr>
        <p:spPr/>
        <p:txBody>
          <a:bodyPr/>
          <a:lstStyle/>
          <a:p>
            <a:r>
              <a:rPr lang="en-US" smtClean="0"/>
              <a:t>SharePoint Central Administration</a:t>
            </a:r>
          </a:p>
          <a:p>
            <a:pPr lvl="1"/>
            <a:r>
              <a:rPr lang="en-US" smtClean="0"/>
              <a:t>Upload form templates</a:t>
            </a:r>
          </a:p>
          <a:p>
            <a:pPr lvl="1"/>
            <a:r>
              <a:rPr lang="en-US" smtClean="0"/>
              <a:t>Manage</a:t>
            </a:r>
            <a:r>
              <a:rPr lang="en-US" baseline="0" smtClean="0"/>
              <a:t> data connections</a:t>
            </a:r>
          </a:p>
          <a:p>
            <a:pPr lvl="1"/>
            <a:r>
              <a:rPr lang="en-US" baseline="0" smtClean="0"/>
              <a:t>Manage web service proxy</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InfoPath</a:t>
            </a:r>
            <a:r>
              <a:rPr lang="en-US" baseline="0" smtClean="0"/>
              <a:t> Form Gallery</a:t>
            </a:r>
            <a:endParaRPr lang="en-US"/>
          </a:p>
        </p:txBody>
      </p:sp>
      <p:sp>
        <p:nvSpPr>
          <p:cNvPr id="3" name="Content Placeholder 2"/>
          <p:cNvSpPr>
            <a:spLocks noGrp="1"/>
          </p:cNvSpPr>
          <p:nvPr>
            <p:ph idx="1"/>
          </p:nvPr>
        </p:nvSpPr>
        <p:spPr/>
        <p:txBody>
          <a:bodyPr/>
          <a:lstStyle/>
          <a:p>
            <a:r>
              <a:rPr lang="en-US" smtClean="0"/>
              <a:t>Manually uploaded by administrator</a:t>
            </a:r>
          </a:p>
          <a:p>
            <a:pPr lvl="1"/>
            <a:r>
              <a:rPr lang="en-US" smtClean="0"/>
              <a:t>Forms with managed code</a:t>
            </a:r>
          </a:p>
          <a:p>
            <a:pPr lvl="1"/>
            <a:r>
              <a:rPr lang="en-US" smtClean="0"/>
              <a:t>Forms with data connections</a:t>
            </a:r>
          </a:p>
          <a:p>
            <a:pPr lvl="0"/>
            <a:r>
              <a:rPr lang="en-US" smtClean="0"/>
              <a:t>Installed by features</a:t>
            </a:r>
          </a:p>
          <a:p>
            <a:pPr lvl="1"/>
            <a:r>
              <a:rPr lang="en-US" smtClean="0"/>
              <a:t>Workflow forms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InfoPath 2007</a:t>
            </a:r>
            <a:endParaRPr lang="en-US"/>
          </a:p>
        </p:txBody>
      </p:sp>
      <p:sp>
        <p:nvSpPr>
          <p:cNvPr id="3" name="Content Placeholder 2"/>
          <p:cNvSpPr>
            <a:spLocks noGrp="1"/>
          </p:cNvSpPr>
          <p:nvPr>
            <p:ph idx="1"/>
          </p:nvPr>
        </p:nvSpPr>
        <p:spPr/>
        <p:txBody>
          <a:bodyPr/>
          <a:lstStyle/>
          <a:p>
            <a:r>
              <a:rPr lang="en-US" smtClean="0"/>
              <a:t>Better design experience than 2003</a:t>
            </a:r>
          </a:p>
          <a:p>
            <a:r>
              <a:rPr lang="en-US" smtClean="0"/>
              <a:t>Separation</a:t>
            </a:r>
            <a:r>
              <a:rPr lang="en-US" baseline="0" smtClean="0"/>
              <a:t> of design and deployment steps</a:t>
            </a:r>
          </a:p>
          <a:p>
            <a:r>
              <a:rPr lang="en-US" baseline="0" smtClean="0"/>
              <a:t>Tighter integration with SharePoint</a:t>
            </a:r>
          </a:p>
          <a:p>
            <a:r>
              <a:rPr lang="en-US" baseline="0" smtClean="0"/>
              <a:t>Ability to publish forms to browser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DEMO: InfoPath Forms Designer</a:t>
            </a:r>
            <a:endParaRPr lang="en-US"/>
          </a:p>
        </p:txBody>
      </p:sp>
      <p:sp>
        <p:nvSpPr>
          <p:cNvPr id="4" name="Subtitle 3"/>
          <p:cNvSpPr>
            <a:spLocks noGrp="1"/>
          </p:cNvSpPr>
          <p:nvPr>
            <p:ph type="subTitle" idx="1"/>
          </p:nvPr>
        </p:nvSpPr>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InfoPath Form Layout</a:t>
            </a:r>
            <a:endParaRPr lang="en-US"/>
          </a:p>
        </p:txBody>
      </p:sp>
      <p:sp>
        <p:nvSpPr>
          <p:cNvPr id="3" name="Content Placeholder 2"/>
          <p:cNvSpPr>
            <a:spLocks noGrp="1"/>
          </p:cNvSpPr>
          <p:nvPr>
            <p:ph idx="1"/>
          </p:nvPr>
        </p:nvSpPr>
        <p:spPr/>
        <p:txBody>
          <a:bodyPr/>
          <a:lstStyle/>
          <a:p>
            <a:r>
              <a:rPr lang="en-US" smtClean="0"/>
              <a:t>Stored as a CAB file (.</a:t>
            </a:r>
            <a:r>
              <a:rPr lang="en-US" err="1" smtClean="0"/>
              <a:t>xsn</a:t>
            </a:r>
            <a:r>
              <a:rPr lang="en-US" smtClean="0"/>
              <a:t>)</a:t>
            </a:r>
          </a:p>
          <a:p>
            <a:pPr lvl="1"/>
            <a:r>
              <a:rPr lang="en-US" baseline="0" smtClean="0"/>
              <a:t>Embedded form manifest (</a:t>
            </a:r>
            <a:r>
              <a:rPr lang="en-US" baseline="0" err="1" smtClean="0"/>
              <a:t>xsf</a:t>
            </a:r>
            <a:r>
              <a:rPr lang="en-US" baseline="0" smtClean="0"/>
              <a:t>) describes the form</a:t>
            </a:r>
          </a:p>
          <a:p>
            <a:pPr lvl="1"/>
            <a:r>
              <a:rPr lang="en-US" smtClean="0"/>
              <a:t>XML schema (</a:t>
            </a:r>
            <a:r>
              <a:rPr lang="en-US" err="1" smtClean="0"/>
              <a:t>xsd</a:t>
            </a:r>
            <a:r>
              <a:rPr lang="en-US" smtClean="0"/>
              <a:t>) describes the form data</a:t>
            </a:r>
          </a:p>
          <a:p>
            <a:pPr lvl="1"/>
            <a:r>
              <a:rPr lang="en-US" smtClean="0"/>
              <a:t>XML style</a:t>
            </a:r>
            <a:r>
              <a:rPr lang="en-US" baseline="0" smtClean="0"/>
              <a:t> sheets (</a:t>
            </a:r>
            <a:r>
              <a:rPr lang="en-US" baseline="0" err="1" smtClean="0"/>
              <a:t>xsl</a:t>
            </a:r>
            <a:r>
              <a:rPr lang="en-US" baseline="0" smtClean="0"/>
              <a:t>) describe the views</a:t>
            </a:r>
          </a:p>
          <a:p>
            <a:pPr lvl="1"/>
            <a:r>
              <a:rPr lang="en-US" baseline="0" smtClean="0"/>
              <a:t>XML data files contain form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SharePoint Integration</a:t>
            </a:r>
            <a:endParaRPr lang="en-US"/>
          </a:p>
        </p:txBody>
      </p:sp>
      <p:sp>
        <p:nvSpPr>
          <p:cNvPr id="3" name="Content Placeholder 2"/>
          <p:cNvSpPr>
            <a:spLocks noGrp="1"/>
          </p:cNvSpPr>
          <p:nvPr>
            <p:ph idx="1"/>
          </p:nvPr>
        </p:nvSpPr>
        <p:spPr/>
        <p:txBody>
          <a:bodyPr/>
          <a:lstStyle/>
          <a:p>
            <a:r>
              <a:rPr lang="en-US" smtClean="0"/>
              <a:t>Form Libraries</a:t>
            </a:r>
          </a:p>
          <a:p>
            <a:pPr lvl="1"/>
            <a:r>
              <a:rPr lang="en-US" smtClean="0"/>
              <a:t>Specialization of document</a:t>
            </a:r>
            <a:r>
              <a:rPr lang="en-US" baseline="0" smtClean="0"/>
              <a:t> library</a:t>
            </a:r>
          </a:p>
          <a:p>
            <a:pPr lvl="2"/>
            <a:r>
              <a:rPr lang="en-US" smtClean="0"/>
              <a:t>Document template is a .</a:t>
            </a:r>
            <a:r>
              <a:rPr lang="en-US" err="1" smtClean="0"/>
              <a:t>xsn</a:t>
            </a:r>
            <a:r>
              <a:rPr lang="en-US" baseline="0" smtClean="0"/>
              <a:t> file</a:t>
            </a:r>
          </a:p>
          <a:p>
            <a:pPr lvl="1"/>
            <a:r>
              <a:rPr lang="en-US" smtClean="0"/>
              <a:t>Content Types</a:t>
            </a:r>
          </a:p>
          <a:p>
            <a:pPr lvl="2"/>
            <a:r>
              <a:rPr lang="en-US" smtClean="0"/>
              <a:t>Created by ‘publishing’ the form</a:t>
            </a:r>
          </a:p>
          <a:p>
            <a:pPr lvl="3"/>
            <a:r>
              <a:rPr lang="en-US" smtClean="0"/>
              <a:t>Document template is a .</a:t>
            </a:r>
            <a:r>
              <a:rPr lang="en-US" err="1" smtClean="0"/>
              <a:t>xsn</a:t>
            </a:r>
            <a:r>
              <a:rPr lang="en-US" smtClean="0"/>
              <a:t> file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Form Programming Options</a:t>
            </a:r>
            <a:endParaRPr lang="en-US"/>
          </a:p>
        </p:txBody>
      </p:sp>
      <p:sp>
        <p:nvSpPr>
          <p:cNvPr id="3" name="Content Placeholder 2"/>
          <p:cNvSpPr>
            <a:spLocks noGrp="1"/>
          </p:cNvSpPr>
          <p:nvPr>
            <p:ph idx="1"/>
          </p:nvPr>
        </p:nvSpPr>
        <p:spPr/>
        <p:txBody>
          <a:bodyPr/>
          <a:lstStyle/>
          <a:p>
            <a:r>
              <a:rPr lang="en-US" smtClean="0"/>
              <a:t>Visual Studio Tools for Applications (VSTA)</a:t>
            </a:r>
          </a:p>
          <a:p>
            <a:pPr lvl="1"/>
            <a:r>
              <a:rPr lang="en-US" smtClean="0"/>
              <a:t>A way to write managed code for any kind of application (managed or unmanaged)</a:t>
            </a:r>
          </a:p>
          <a:p>
            <a:pPr lvl="1"/>
            <a:r>
              <a:rPr lang="en-US" smtClean="0"/>
              <a:t>Provides a Visual Studio IDE embedded within the InfoPath forms designer</a:t>
            </a:r>
          </a:p>
          <a:p>
            <a:pPr lvl="0"/>
            <a:r>
              <a:rPr lang="en-US" smtClean="0"/>
              <a:t>Visual Studio Tools for Office (VSTO)</a:t>
            </a:r>
          </a:p>
          <a:p>
            <a:pPr lvl="1"/>
            <a:r>
              <a:rPr lang="en-US" smtClean="0"/>
              <a:t>A subset of VSTA geared toward Office applications</a:t>
            </a:r>
          </a:p>
          <a:p>
            <a:pPr lvl="1"/>
            <a:r>
              <a:rPr lang="en-US" smtClean="0"/>
              <a:t>Embeds the InfoPath forms designer within the Visual Studio IDE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DEMO: VSTA and VSTO in InfoPath 2007</a:t>
            </a:r>
            <a:endParaRPr lang="en-US"/>
          </a:p>
        </p:txBody>
      </p:sp>
      <p:sp>
        <p:nvSpPr>
          <p:cNvPr id="4" name="Subtitle 3"/>
          <p:cNvSpPr>
            <a:spLocks noGrp="1"/>
          </p:cNvSpPr>
          <p:nvPr>
            <p:ph type="subTitle" idx="1"/>
          </p:nvPr>
        </p:nvSpPr>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Understanding InfoPath Security</a:t>
            </a:r>
            <a:endParaRPr lang="en-US"/>
          </a:p>
        </p:txBody>
      </p:sp>
      <p:sp>
        <p:nvSpPr>
          <p:cNvPr id="4" name="Subtitle 3"/>
          <p:cNvSpPr>
            <a:spLocks noGrp="1"/>
          </p:cNvSpPr>
          <p:nvPr>
            <p:ph type="subTitle" idx="1"/>
          </p:nvPr>
        </p:nvSpPr>
        <p:spPr/>
        <p:txBody>
          <a:bodyPr/>
          <a:lstStyle/>
          <a:p>
            <a:endParaRPr lang="en-US"/>
          </a:p>
        </p:txBody>
      </p:sp>
    </p:spTree>
  </p:cSld>
  <p:clrMapOvr>
    <a:masterClrMapping/>
  </p:clrMapOvr>
</p:sld>
</file>

<file path=ppt/theme/theme1.xml><?xml version="1.0" encoding="utf-8"?>
<a:theme xmlns:a="http://schemas.openxmlformats.org/drawingml/2006/main" name="Default Them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0A4EF394FCED94DA89F6B9EE31688B0" ma:contentTypeVersion="1" ma:contentTypeDescription="Create a new document." ma:contentTypeScope="" ma:versionID="45df1f6f97543c719ce93bbccdbacf11">
  <xsd:schema xmlns:xsd="http://www.w3.org/2001/XMLSchema" xmlns:xs="http://www.w3.org/2001/XMLSchema" xmlns:p="http://schemas.microsoft.com/office/2006/metadata/properties" xmlns:ns2="c83d3ea4-1015-4b4b-bfa9-09fbcd7aa64d" targetNamespace="http://schemas.microsoft.com/office/2006/metadata/properties" ma:root="true" ma:fieldsID="657c10e11796280bf933bed0654cd985" ns2:_="">
    <xsd:import namespace="c83d3ea4-1015-4b4b-bfa9-09fbcd7aa64d"/>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3d3ea4-1015-4b4b-bfa9-09fbcd7aa64d"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_dlc_DocIdUrl xmlns="c83d3ea4-1015-4b4b-bfa9-09fbcd7aa64d">
      <Url>http://intranet.sharepointblackops.com/Courses/WC-ECM401/_layouts/DocIdRedir.aspx?ID=3CC2HQU7XWNV-77-7</Url>
      <Description>3CC2HQU7XWNV-77-7</Description>
    </_dlc_DocIdUrl>
    <_dlc_DocId xmlns="c83d3ea4-1015-4b4b-bfa9-09fbcd7aa64d">3CC2HQU7XWNV-77-7</_dlc_DocId>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7A6557CD-D167-4890-A4A3-6E0856C27BC1}"/>
</file>

<file path=customXml/itemProps2.xml><?xml version="1.0" encoding="utf-8"?>
<ds:datastoreItem xmlns:ds="http://schemas.openxmlformats.org/officeDocument/2006/customXml" ds:itemID="{78986FFC-21B0-4FEB-A39F-57836B25F143}"/>
</file>

<file path=customXml/itemProps3.xml><?xml version="1.0" encoding="utf-8"?>
<ds:datastoreItem xmlns:ds="http://schemas.openxmlformats.org/officeDocument/2006/customXml" ds:itemID="{79F4DCD4-9FC4-4AF6-AE42-23E00B3ECCAD}"/>
</file>

<file path=customXml/itemProps4.xml><?xml version="1.0" encoding="utf-8"?>
<ds:datastoreItem xmlns:ds="http://schemas.openxmlformats.org/officeDocument/2006/customXml" ds:itemID="{B5929C1B-FB20-409C-AB7C-C2F625E439F9}"/>
</file>

<file path=docProps/app.xml><?xml version="1.0" encoding="utf-8"?>
<Properties xmlns="http://schemas.openxmlformats.org/officeDocument/2006/extended-properties" xmlns:vt="http://schemas.openxmlformats.org/officeDocument/2006/docPropsVTypes">
  <Template>Default Theme</Template>
  <TotalTime>157</TotalTime>
  <Words>1098</Words>
  <Application>Microsoft Office PowerPoint</Application>
  <PresentationFormat>On-screen Show (4:3)</PresentationFormat>
  <Paragraphs>269</Paragraphs>
  <Slides>28</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Lucida Sans</vt:lpstr>
      <vt:lpstr>Wingdings</vt:lpstr>
      <vt:lpstr>Book Antiqua</vt:lpstr>
      <vt:lpstr>Calibri</vt:lpstr>
      <vt:lpstr>Default Theme</vt:lpstr>
      <vt:lpstr>Gathering Metadata with  Office InfoPath 2007</vt:lpstr>
      <vt:lpstr>Introduction to InfoPath</vt:lpstr>
      <vt:lpstr>InfoPath 2007</vt:lpstr>
      <vt:lpstr>DEMO: InfoPath Forms Designer</vt:lpstr>
      <vt:lpstr>InfoPath Form Layout</vt:lpstr>
      <vt:lpstr>SharePoint Integration</vt:lpstr>
      <vt:lpstr>Form Programming Options</vt:lpstr>
      <vt:lpstr>DEMO: VSTA and VSTO in InfoPath 2007</vt:lpstr>
      <vt:lpstr>Understanding InfoPath Security</vt:lpstr>
      <vt:lpstr>Form Security</vt:lpstr>
      <vt:lpstr>Two Types of Forms</vt:lpstr>
      <vt:lpstr>Three Levels of Trust</vt:lpstr>
      <vt:lpstr>Restricted Form</vt:lpstr>
      <vt:lpstr>Domain Form</vt:lpstr>
      <vt:lpstr>Full-Trust Form</vt:lpstr>
      <vt:lpstr>InfoPath Risk Assessments</vt:lpstr>
      <vt:lpstr>Digital Signatures</vt:lpstr>
      <vt:lpstr>InfoPath Forms Services</vt:lpstr>
      <vt:lpstr>What is Forms Services?</vt:lpstr>
      <vt:lpstr>Designing Browser-Based Forms</vt:lpstr>
      <vt:lpstr>Browser-Compatible Controls</vt:lpstr>
      <vt:lpstr>Browser-Compatible Features</vt:lpstr>
      <vt:lpstr>Form Rendering</vt:lpstr>
      <vt:lpstr>XMLFormView Control</vt:lpstr>
      <vt:lpstr>Deploying Browser-Based Forms</vt:lpstr>
      <vt:lpstr>DEMO: Browser-Based Forms</vt:lpstr>
      <vt:lpstr>Administering Forms Services</vt:lpstr>
      <vt:lpstr>InfoPath Form Gallery</vt:lpstr>
    </vt:vector>
  </TitlesOfParts>
  <Company>John Holliday &amp; Associates,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Gathering Metadata with  Office InfoPath 2007</dc:title>
  <dc:creator>John F. Holliday</dc:creator>
  <cp:lastModifiedBy>Andrew Connell</cp:lastModifiedBy>
  <cp:revision>25</cp:revision>
  <dcterms:created xsi:type="dcterms:W3CDTF">2008-10-09T07:35:45Z</dcterms:created>
  <dcterms:modified xsi:type="dcterms:W3CDTF">2009-04-20T02:02:07Z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0x010100E0A4EF394FCED94DA89F6B9EE31688B0</vt:lpwstr>
  </property>
  <property fmtid="{D5CDD505-2E9C-101B-9397-08002B2CF9AE}" pid="3" name="_dlc_DocIdItemGuid">
    <vt:lpwstr>2b67b425-1831-430f-9089-55d525604d63</vt:lpwstr>
  </property>
</Properties>
</file>