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7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73" autoAdjust="0"/>
    <p:restoredTop sz="86377" autoAdjust="0"/>
  </p:normalViewPr>
  <p:slideViewPr>
    <p:cSldViewPr>
      <p:cViewPr varScale="1">
        <p:scale>
          <a:sx n="112" d="100"/>
          <a:sy n="112" d="100"/>
        </p:scale>
        <p:origin x="-11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126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00" smtClean="0"/>
              <a:t>08 - Using Workflow to Manage Content</a:t>
            </a:r>
            <a:endParaRPr lang="en-US" sz="10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1000" smtClean="0"/>
              <a:t>v1.5</a:t>
            </a:r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/>
              <a:t>© 2009 Ted Pattison Group, Inc – All Rights Reserved</a:t>
            </a:r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sz="1000" smtClean="0"/>
              <a:t>8-</a:t>
            </a:r>
            <a:fld id="{3495FB66-E549-4E0A-9554-3D3D21ECE428}" type="slidenum">
              <a:rPr lang="en-US" sz="1000" smtClean="0"/>
              <a:pPr/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08 - Using Workflow to Manage Content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9D02E-257D-42BD-96E2-97137BE1B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9D02E-257D-42BD-96E2-97137BE1B2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08 - Using Workflow to Manage Content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9D02E-257D-42BD-96E2-97137BE1B2A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08 - Using Workflow to Manage Content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main_PP_bod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44775"/>
            <a:ext cx="8534400" cy="1470025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8534400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buClrTx/>
              <a:defRPr/>
            </a:lvl1pPr>
            <a:lvl2pPr>
              <a:spcBef>
                <a:spcPts val="300"/>
              </a:spcBef>
              <a:spcAft>
                <a:spcPts val="300"/>
              </a:spcAft>
              <a:buClrTx/>
              <a:defRPr/>
            </a:lvl2pPr>
            <a:lvl3pPr marL="684213" indent="3175">
              <a:spcBef>
                <a:spcPts val="600"/>
              </a:spcBef>
              <a:spcAft>
                <a:spcPts val="0"/>
              </a:spcAft>
              <a:buClrTx/>
              <a:defRPr/>
            </a:lvl3pPr>
            <a:lvl4pPr marL="914400" indent="228600">
              <a:buClrTx/>
              <a:buFont typeface="Wingdings" pitchFamily="2" charset="2"/>
              <a:buChar char="q"/>
              <a:defRPr sz="1200" baseline="0"/>
            </a:lvl4pPr>
            <a:lvl5pPr marL="1143000" indent="228600"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>
                <a:alpha val="80000"/>
              </a:srgb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Content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>
            <a:lvl1pPr>
              <a:buClrTx/>
              <a:defRPr/>
            </a:lvl1pPr>
            <a:lvl2pPr>
              <a:buClrTx/>
              <a:buFont typeface="Wingdings" pitchFamily="2" charset="2"/>
              <a:buChar char="v"/>
              <a:defRPr/>
            </a:lvl2pPr>
            <a:lvl3pPr marL="684213" indent="3175">
              <a:spcBef>
                <a:spcPts val="600"/>
              </a:spcBef>
              <a:buClrTx/>
              <a:defRPr/>
            </a:lvl3pPr>
            <a:lvl4pPr marL="914400" indent="231775">
              <a:buFont typeface="Wingdings" pitchFamily="2" charset="2"/>
              <a:buChar char="q"/>
              <a:defRPr sz="1200" baseline="0"/>
            </a:lvl4pPr>
            <a:lvl5pPr marL="1316038" indent="-173038">
              <a:buClrTx/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76999"/>
            <a:ext cx="4648200" cy="24447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7" name="Picture 7" descr="GroovyBar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hidden">
          <a:xfrm>
            <a:off x="0" y="6789738"/>
            <a:ext cx="9144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152400"/>
            <a:ext cx="8763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47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3" name="Picture 9" descr="GroovyBar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hidden">
          <a:xfrm>
            <a:off x="0" y="990600"/>
            <a:ext cx="14128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GroovyBar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hidden">
          <a:xfrm>
            <a:off x="9002713" y="990600"/>
            <a:ext cx="141287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 descr="GroovyBar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hidden">
          <a:xfrm>
            <a:off x="0" y="990600"/>
            <a:ext cx="914400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9pPr>
    </p:titleStyle>
    <p:bodyStyle>
      <a:lvl1pPr marL="347663" indent="-34766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90000"/>
            <a:lumOff val="10000"/>
          </a:schemeClr>
        </a:buClr>
        <a:buSzPct val="85000"/>
        <a:buFont typeface="Wingdings" pitchFamily="2" charset="2"/>
        <a:buChar char="Ø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ingdings" pitchFamily="2" charset="2"/>
        <a:buChar char="q"/>
        <a:defRPr sz="2000" kern="1200">
          <a:solidFill>
            <a:srgbClr val="002100"/>
          </a:solidFill>
          <a:latin typeface="Arial" pitchFamily="34" charset="0"/>
          <a:ea typeface="+mn-ea"/>
          <a:cs typeface="Arial" pitchFamily="34" charset="0"/>
        </a:defRPr>
      </a:lvl2pPr>
      <a:lvl3pPr marL="731520" indent="3175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90000"/>
            <a:lumOff val="10000"/>
          </a:schemeClr>
        </a:buClr>
        <a:buSzPct val="85000"/>
        <a:buFont typeface="Wingdings" pitchFamily="2" charset="2"/>
        <a:buChar char="Ø"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57200" indent="688975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5000"/>
        <a:buFont typeface="Wingdings" pitchFamily="2" charset="2"/>
        <a:buChar char="v"/>
        <a:defRPr sz="1400" b="1" i="1" kern="1200" baseline="0">
          <a:ln>
            <a:noFill/>
          </a:ln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14400" indent="3175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90000"/>
            <a:lumOff val="10000"/>
          </a:schemeClr>
        </a:buClr>
        <a:buSzPct val="100000"/>
        <a:buFont typeface="Wingdings" pitchFamily="2" charset="2"/>
        <a:buChar char="v"/>
        <a:defRPr sz="1200" b="1" i="0" kern="1200" baseline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097280" indent="-22860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85000"/>
        <a:buFont typeface="Wingdings" pitchFamily="2" charset="2"/>
        <a:buChar char="§"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Workflow to Manage Enterprise Content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WF</a:t>
            </a:r>
            <a:r>
              <a:rPr lang="en-US" baseline="0" dirty="0" smtClean="0"/>
              <a:t> Architecture</a:t>
            </a:r>
            <a:endParaRPr lang="en-US" dirty="0"/>
          </a:p>
        </p:txBody>
      </p:sp>
      <p:pic>
        <p:nvPicPr>
          <p:cNvPr id="4" name="Content Placeholder 7" descr="Workflow Architecture for PPT.emf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914400" y="1447800"/>
            <a:ext cx="6887488" cy="51234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Architecture – Comparison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457200" y="2459037"/>
            <a:ext cx="4040188" cy="395935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Enables developers to focus on specific requirements</a:t>
            </a:r>
          </a:p>
          <a:p>
            <a:r>
              <a:rPr lang="en-US" dirty="0" smtClean="0"/>
              <a:t>Empowers users to build personalized applications</a:t>
            </a:r>
          </a:p>
          <a:p>
            <a:r>
              <a:rPr lang="en-US" dirty="0" smtClean="0"/>
              <a:t>Requires higher skills to design &amp; build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724400" y="2459038"/>
            <a:ext cx="4041775" cy="3959225"/>
          </a:xfrm>
          <a:prstGeom prst="rect">
            <a:avLst/>
          </a:prstGeom>
        </p:spPr>
        <p:txBody>
          <a:bodyPr/>
          <a:lstStyle/>
          <a:p>
            <a:pPr>
              <a:buClrTx/>
            </a:pPr>
            <a:r>
              <a:rPr lang="en-US" dirty="0" smtClean="0"/>
              <a:t>Enables high-level modeling of custom requirements</a:t>
            </a:r>
          </a:p>
          <a:p>
            <a:pPr>
              <a:buClrTx/>
            </a:pPr>
            <a:r>
              <a:rPr lang="en-US" dirty="0" smtClean="0"/>
              <a:t>Empowers users to build custom workflows</a:t>
            </a:r>
          </a:p>
          <a:p>
            <a:pPr>
              <a:buClrTx/>
            </a:pPr>
            <a:r>
              <a:rPr lang="en-US" dirty="0" smtClean="0"/>
              <a:t>Requires higher skills to design &amp; build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457200" y="1809750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Pct val="8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Web Parts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645025" y="1809750"/>
            <a:ext cx="4041775" cy="639762"/>
          </a:xfrm>
          <a:prstGeom prst="rect">
            <a:avLst/>
          </a:prstGeom>
        </p:spPr>
        <p:txBody>
          <a:bodyPr/>
          <a:lstStyle/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90000"/>
                  <a:lumOff val="10000"/>
                </a:schemeClr>
              </a:buClr>
              <a:buSzPct val="8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Workflow Activities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in SharePoint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Primary Characteristics</a:t>
            </a:r>
          </a:p>
          <a:p>
            <a:r>
              <a:rPr lang="en-US" dirty="0" smtClean="0"/>
              <a:t>Fully integrated with Windows Workflow Foundation</a:t>
            </a:r>
          </a:p>
          <a:p>
            <a:pPr lvl="1"/>
            <a:r>
              <a:rPr lang="en-US" dirty="0" smtClean="0"/>
              <a:t>Every</a:t>
            </a:r>
            <a:r>
              <a:rPr lang="en-US" baseline="0" dirty="0" smtClean="0"/>
              <a:t> SharePoint List Item</a:t>
            </a:r>
          </a:p>
          <a:p>
            <a:pPr lvl="1"/>
            <a:r>
              <a:rPr lang="en-US" baseline="0" dirty="0" smtClean="0"/>
              <a:t>Multiple Workflows per Item</a:t>
            </a:r>
            <a:endParaRPr lang="en-US" dirty="0" smtClean="0"/>
          </a:p>
          <a:p>
            <a:r>
              <a:rPr lang="en-US" dirty="0" smtClean="0"/>
              <a:t>Fully integrated with InfoPath and Forms Services</a:t>
            </a:r>
          </a:p>
          <a:p>
            <a:pPr lvl="1"/>
            <a:r>
              <a:rPr lang="en-US" dirty="0" smtClean="0"/>
              <a:t>Custom</a:t>
            </a:r>
            <a:r>
              <a:rPr lang="en-US" baseline="0" dirty="0" smtClean="0"/>
              <a:t> Workflow Association Forms</a:t>
            </a:r>
          </a:p>
          <a:p>
            <a:pPr lvl="1"/>
            <a:r>
              <a:rPr lang="en-US" dirty="0" smtClean="0"/>
              <a:t>Custom Workflow Initiation Forms</a:t>
            </a:r>
          </a:p>
          <a:p>
            <a:pPr lvl="1"/>
            <a:r>
              <a:rPr lang="en-US" dirty="0" smtClean="0"/>
              <a:t>Custom Workflow Task</a:t>
            </a:r>
            <a:r>
              <a:rPr lang="en-US" baseline="0" dirty="0" smtClean="0"/>
              <a:t> Forms</a:t>
            </a:r>
          </a:p>
          <a:p>
            <a:pPr lvl="1"/>
            <a:r>
              <a:rPr lang="en-US" baseline="0" dirty="0" smtClean="0"/>
              <a:t>Custom Workflow Modification Forms</a:t>
            </a:r>
            <a:endParaRPr lang="en-US" dirty="0" smtClean="0"/>
          </a:p>
          <a:p>
            <a:r>
              <a:rPr lang="en-US" dirty="0" smtClean="0"/>
              <a:t>Completely Extensible</a:t>
            </a:r>
          </a:p>
          <a:p>
            <a:pPr lvl="1"/>
            <a:r>
              <a:rPr lang="en-US" dirty="0" smtClean="0"/>
              <a:t>Supports custom lists and content</a:t>
            </a:r>
            <a:r>
              <a:rPr lang="en-US" baseline="0" dirty="0" smtClean="0"/>
              <a:t> types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</a:t>
            </a:r>
            <a:r>
              <a:rPr lang="en-US" baseline="0" dirty="0" smtClean="0"/>
              <a:t> Workflow Lifecycle</a:t>
            </a:r>
            <a:endParaRPr lang="en-US" dirty="0"/>
          </a:p>
        </p:txBody>
      </p:sp>
      <p:pic>
        <p:nvPicPr>
          <p:cNvPr id="4" name="Content Placeholder 4" descr="Workflow Lifecycle.em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667000"/>
            <a:ext cx="8401383" cy="1865461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DEMO: Workflow in SharePoint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Tools: SharePoint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build declarative workflows</a:t>
            </a:r>
          </a:p>
          <a:p>
            <a:pPr lvl="2"/>
            <a:r>
              <a:rPr lang="en-US" dirty="0" smtClean="0"/>
              <a:t>Outlook “rules wizard” design experience</a:t>
            </a:r>
          </a:p>
          <a:p>
            <a:pPr lvl="2"/>
            <a:r>
              <a:rPr lang="en-US" dirty="0" smtClean="0"/>
              <a:t>No code – just markup</a:t>
            </a:r>
          </a:p>
          <a:p>
            <a:pPr lvl="1"/>
            <a:r>
              <a:rPr lang="en-US" dirty="0" smtClean="0"/>
              <a:t>Can be extended with custom activities</a:t>
            </a:r>
          </a:p>
          <a:p>
            <a:pPr lvl="2"/>
            <a:r>
              <a:rPr lang="en-US" dirty="0" smtClean="0"/>
              <a:t>Tailored to a specific application area</a:t>
            </a:r>
          </a:p>
          <a:p>
            <a:pPr lvl="2"/>
            <a:r>
              <a:rPr lang="en-US" dirty="0" smtClean="0"/>
              <a:t>Integrated with legacy applications</a:t>
            </a:r>
          </a:p>
          <a:p>
            <a:pPr lvl="0"/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Tied</a:t>
            </a:r>
            <a:r>
              <a:rPr lang="en-US" baseline="0" dirty="0" smtClean="0"/>
              <a:t> to a particular list or library</a:t>
            </a:r>
          </a:p>
          <a:p>
            <a:pPr lvl="2"/>
            <a:r>
              <a:rPr lang="en-US" dirty="0" smtClean="0"/>
              <a:t>Cannot reuse in other sites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– Building Workflows with SharePoint Designer 2007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Tools: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Supports sequential and state machine workflows</a:t>
            </a:r>
          </a:p>
          <a:p>
            <a:pPr lvl="1"/>
            <a:r>
              <a:rPr lang="en-US" dirty="0" smtClean="0"/>
              <a:t>Workflows are reusable in SharePoint</a:t>
            </a:r>
          </a:p>
          <a:p>
            <a:pPr lvl="1"/>
            <a:r>
              <a:rPr lang="en-US" dirty="0" smtClean="0"/>
              <a:t>Can build non-SharePoint workflows</a:t>
            </a:r>
          </a:p>
          <a:p>
            <a:pPr lvl="1"/>
            <a:r>
              <a:rPr lang="en-US" dirty="0" smtClean="0"/>
              <a:t>Full debugging support.</a:t>
            </a:r>
          </a:p>
          <a:p>
            <a:pPr lvl="0"/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Requires higher skills to design </a:t>
            </a:r>
            <a:r>
              <a:rPr lang="en-US" smtClean="0"/>
              <a:t>and build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ECM Workflow Strategies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 Workflow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high-value targets via role-activity modeling</a:t>
            </a:r>
          </a:p>
          <a:p>
            <a:pPr lvl="1"/>
            <a:r>
              <a:rPr lang="en-US" dirty="0" smtClean="0"/>
              <a:t>Capture essential content elements that drive business process</a:t>
            </a:r>
          </a:p>
          <a:p>
            <a:pPr lvl="1"/>
            <a:r>
              <a:rPr lang="en-US" dirty="0" smtClean="0"/>
              <a:t>Create typed schemas that describe content elements</a:t>
            </a:r>
          </a:p>
          <a:p>
            <a:r>
              <a:rPr lang="en-US" dirty="0" smtClean="0"/>
              <a:t>Construct domain-specific ECM component libraries</a:t>
            </a:r>
          </a:p>
          <a:p>
            <a:pPr lvl="1"/>
            <a:r>
              <a:rPr lang="en-US" dirty="0" smtClean="0"/>
              <a:t>Convert content schemas into .NET classes</a:t>
            </a:r>
          </a:p>
          <a:p>
            <a:pPr lvl="1"/>
            <a:r>
              <a:rPr lang="en-US" dirty="0" smtClean="0"/>
              <a:t>Extend content schemas to support workflow</a:t>
            </a:r>
          </a:p>
          <a:p>
            <a:r>
              <a:rPr lang="en-US" dirty="0" smtClean="0"/>
              <a:t>Construct ECM workflow activity libraries</a:t>
            </a:r>
          </a:p>
          <a:p>
            <a:pPr lvl="1"/>
            <a:r>
              <a:rPr lang="en-US" dirty="0" smtClean="0"/>
              <a:t>To enable declarative workflow modeling</a:t>
            </a:r>
          </a:p>
          <a:p>
            <a:pPr lvl="1"/>
            <a:r>
              <a:rPr lang="en-US" dirty="0" smtClean="0"/>
              <a:t>To reduce the cost of building domain-specific workflows</a:t>
            </a:r>
          </a:p>
          <a:p>
            <a:r>
              <a:rPr lang="en-US" dirty="0" smtClean="0"/>
              <a:t>Leverage SharePoint Designer</a:t>
            </a:r>
          </a:p>
          <a:p>
            <a:pPr lvl="1"/>
            <a:r>
              <a:rPr lang="en-US" dirty="0" smtClean="0"/>
              <a:t>Empower non-technical knowledge workers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Windows Workflow Foundation</a:t>
            </a:r>
          </a:p>
          <a:p>
            <a:r>
              <a:rPr lang="en-US" dirty="0" smtClean="0"/>
              <a:t>Overview of Workflow Support in WSS/MOSS</a:t>
            </a:r>
          </a:p>
          <a:p>
            <a:r>
              <a:rPr lang="en-US" dirty="0" smtClean="0"/>
              <a:t>Building Workflows using SharePoint Designer</a:t>
            </a:r>
          </a:p>
          <a:p>
            <a:r>
              <a:rPr lang="en-US" dirty="0" smtClean="0"/>
              <a:t>Building Workflows using Visual Studio</a:t>
            </a:r>
          </a:p>
          <a:p>
            <a:r>
              <a:rPr lang="en-US" dirty="0" smtClean="0"/>
              <a:t>Strategies for applying Workflow to ECM solutions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Activity Libraries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Must</a:t>
            </a:r>
            <a:r>
              <a:rPr lang="en-US" baseline="0" smtClean="0"/>
              <a:t> be constructed using Visual Studio</a:t>
            </a:r>
          </a:p>
          <a:p>
            <a:pPr lvl="1"/>
            <a:r>
              <a:rPr lang="en-US" smtClean="0"/>
              <a:t>Create a Workflow</a:t>
            </a:r>
            <a:r>
              <a:rPr lang="en-US" baseline="0" smtClean="0"/>
              <a:t> Activity Library project</a:t>
            </a:r>
          </a:p>
          <a:p>
            <a:pPr lvl="1"/>
            <a:r>
              <a:rPr lang="en-US" baseline="0" smtClean="0"/>
              <a:t>Add code:</a:t>
            </a:r>
          </a:p>
          <a:p>
            <a:pPr lvl="2"/>
            <a:r>
              <a:rPr lang="en-US" smtClean="0"/>
              <a:t>Expose</a:t>
            </a:r>
            <a:r>
              <a:rPr lang="en-US" baseline="0" smtClean="0"/>
              <a:t> </a:t>
            </a:r>
            <a:r>
              <a:rPr lang="en-US" b="1" baseline="0" smtClean="0"/>
              <a:t>Dependency Properties</a:t>
            </a:r>
            <a:r>
              <a:rPr lang="en-US" b="0" baseline="0" smtClean="0"/>
              <a:t> to WF developers</a:t>
            </a:r>
          </a:p>
          <a:p>
            <a:pPr lvl="2"/>
            <a:r>
              <a:rPr lang="en-US" b="0" baseline="0" smtClean="0"/>
              <a:t>Expose </a:t>
            </a:r>
            <a:r>
              <a:rPr lang="en-US" b="1" baseline="0" smtClean="0"/>
              <a:t>Events</a:t>
            </a:r>
            <a:r>
              <a:rPr lang="en-US" b="0" baseline="0" smtClean="0"/>
              <a:t> to WF developers</a:t>
            </a:r>
          </a:p>
          <a:p>
            <a:pPr lvl="2"/>
            <a:r>
              <a:rPr lang="en-US" b="0" baseline="0" smtClean="0"/>
              <a:t>Implement the </a:t>
            </a:r>
            <a:r>
              <a:rPr lang="en-US" b="1" baseline="0" smtClean="0"/>
              <a:t>Execute</a:t>
            </a:r>
            <a:r>
              <a:rPr lang="en-US" b="0" baseline="0" smtClean="0"/>
              <a:t> method</a:t>
            </a:r>
          </a:p>
          <a:p>
            <a:pPr lvl="0"/>
            <a:r>
              <a:rPr lang="en-US" b="1" smtClean="0"/>
              <a:t>Must be installed to the GAC</a:t>
            </a:r>
            <a:endParaRPr lang="en-US" b="0" smtClean="0"/>
          </a:p>
          <a:p>
            <a:pPr lvl="0"/>
            <a:r>
              <a:rPr lang="en-US" smtClean="0"/>
              <a:t>Add </a:t>
            </a:r>
            <a:r>
              <a:rPr lang="en-US" b="0" smtClean="0"/>
              <a:t>to the Visual Studio</a:t>
            </a:r>
            <a:r>
              <a:rPr lang="en-US" b="0" baseline="0" smtClean="0"/>
              <a:t> toolbox</a:t>
            </a:r>
          </a:p>
          <a:p>
            <a:pPr lvl="1"/>
            <a:r>
              <a:rPr lang="en-US" b="0" smtClean="0"/>
              <a:t>For</a:t>
            </a:r>
            <a:r>
              <a:rPr lang="en-US" b="0" baseline="0" smtClean="0"/>
              <a:t> inclusion in other workflows / activities</a:t>
            </a:r>
          </a:p>
          <a:p>
            <a:r>
              <a:rPr lang="en-US" smtClean="0"/>
              <a:t>Optionally deployed to SharePoint</a:t>
            </a:r>
          </a:p>
          <a:p>
            <a:pPr lvl="1"/>
            <a:r>
              <a:rPr lang="en-US" b="0" smtClean="0"/>
              <a:t>For use in SharePoint Designer 2007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Extending SharePoint Designer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Steps: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mtClean="0"/>
              <a:t>Create custom activity assembly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mtClean="0"/>
              <a:t>Sign and deploy assembly to the GAC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mtClean="0"/>
              <a:t>Configure SharePoint to recognize the activity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mtClean="0"/>
              <a:t>Create a .ACTIONS file for SharePoint Designer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</a:t>
            </a:r>
            <a:r>
              <a:rPr lang="en-US" baseline="0" smtClean="0"/>
              <a:t> Trusted Assemblies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</a:t>
            </a:r>
            <a:r>
              <a:rPr lang="en-US" baseline="0" smtClean="0"/>
              <a:t> a special web.config entry</a:t>
            </a:r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r>
              <a:rPr lang="en-US" smtClean="0"/>
              <a:t>&lt;System.Workflow.ComponentModel.WorkflowCompiler&gt;</a:t>
            </a:r>
            <a:br>
              <a:rPr lang="en-US" smtClean="0"/>
            </a:br>
            <a:r>
              <a:rPr lang="en-US" smtClean="0"/>
              <a:t>&lt;authorizedType</a:t>
            </a:r>
            <a:r>
              <a:rPr lang="en-US" baseline="0" smtClean="0"/>
              <a:t> Assembly=“MyAssembly, Version=1.0.0.0,</a:t>
            </a:r>
            <a:br>
              <a:rPr lang="en-US" baseline="0" smtClean="0"/>
            </a:br>
            <a:r>
              <a:rPr lang="en-US" baseline="0" smtClean="0"/>
              <a:t>		Culture=neutral, PublicKeyToken=0b97b340d4a71524”</a:t>
            </a:r>
            <a:br>
              <a:rPr lang="en-US" baseline="0" smtClean="0"/>
            </a:br>
            <a:r>
              <a:rPr lang="en-US" baseline="0" smtClean="0"/>
              <a:t>		namespace=“MyCustomActivity” TypeName=“*”</a:t>
            </a:r>
            <a:br>
              <a:rPr lang="en-US" baseline="0" smtClean="0"/>
            </a:br>
            <a:r>
              <a:rPr lang="en-US" baseline="0" smtClean="0"/>
              <a:t>		Authorized=“True”/&gt;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smtClean="0"/>
              <a:t>Creating a</a:t>
            </a:r>
            <a:r>
              <a:rPr lang="en-US" baseline="0" smtClean="0"/>
              <a:t> .ACTIONS 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smtClean="0"/>
              <a:t>&lt;?xml version="1.0" encoding="utf-8" ?&gt;</a:t>
            </a:r>
          </a:p>
          <a:p>
            <a:pPr>
              <a:buNone/>
            </a:pPr>
            <a:r>
              <a:rPr lang="en-US" sz="1200" smtClean="0"/>
              <a:t>&lt;WorkflowInfo&gt;</a:t>
            </a:r>
          </a:p>
          <a:p>
            <a:pPr>
              <a:buNone/>
            </a:pPr>
            <a:r>
              <a:rPr lang="en-US" sz="1200" smtClean="0"/>
              <a:t>&lt;Actions Sequential="then" Parallel="and"&gt;</a:t>
            </a:r>
          </a:p>
          <a:p>
            <a:pPr>
              <a:buNone/>
            </a:pPr>
            <a:r>
              <a:rPr lang="en-US" sz="1200" smtClean="0"/>
              <a:t>	&lt;Action Name="Write Message To Event Log" </a:t>
            </a:r>
            <a:br>
              <a:rPr lang="en-US" sz="1200" smtClean="0"/>
            </a:br>
            <a:r>
              <a:rPr lang="en-US" sz="1200" smtClean="0"/>
              <a:t>	ClassName="JohnHolliday.Workflow.EventLogger“</a:t>
            </a:r>
            <a:br>
              <a:rPr lang="en-US" sz="1200" smtClean="0"/>
            </a:br>
            <a:r>
              <a:rPr lang="en-US" sz="1200" smtClean="0"/>
              <a:t>	Assembly="JohnHolliday.Workflow.EventLoggerActivity, Version=1.0.0.0, Culture=neutral, 			PublicKeyToken=0b97b340d4a71524“</a:t>
            </a:r>
            <a:br>
              <a:rPr lang="en-US" sz="1200" smtClean="0"/>
            </a:br>
            <a:r>
              <a:rPr lang="en-US" sz="1200" smtClean="0"/>
              <a:t>	AppliesTo="all" </a:t>
            </a:r>
            <a:br>
              <a:rPr lang="en-US" sz="1200" smtClean="0"/>
            </a:br>
            <a:r>
              <a:rPr lang="en-US" sz="1200" smtClean="0"/>
              <a:t>	Category="MyCustomActivities"&gt;</a:t>
            </a:r>
          </a:p>
          <a:p>
            <a:pPr>
              <a:buNone/>
            </a:pPr>
            <a:r>
              <a:rPr lang="en-US" sz="1200" smtClean="0"/>
              <a:t>		&lt;RuleDesigner Sentence="</a:t>
            </a:r>
            <a:r>
              <a:rPr lang="en-US" sz="1200" b="1" smtClean="0"/>
              <a:t>Write '%1' to the event log</a:t>
            </a:r>
            <a:r>
              <a:rPr lang="en-US" sz="1200" smtClean="0"/>
              <a:t>"&gt;</a:t>
            </a:r>
            <a:br>
              <a:rPr lang="en-US" sz="1200" smtClean="0"/>
            </a:br>
            <a:r>
              <a:rPr lang="en-US" sz="1200" smtClean="0"/>
              <a:t>	     &lt;FieldBind Field="</a:t>
            </a:r>
            <a:r>
              <a:rPr lang="en-US" sz="1200" b="1" smtClean="0"/>
              <a:t>Message</a:t>
            </a:r>
            <a:r>
              <a:rPr lang="en-US" sz="1200" smtClean="0"/>
              <a:t>" DesignerType="TextArea" Id="1"/&gt;</a:t>
            </a:r>
            <a:br>
              <a:rPr lang="en-US" sz="1200" smtClean="0"/>
            </a:br>
            <a:r>
              <a:rPr lang="en-US" sz="1200" smtClean="0"/>
              <a:t>	&lt;/RuleDesigner&gt;</a:t>
            </a:r>
          </a:p>
          <a:p>
            <a:pPr>
              <a:buNone/>
            </a:pPr>
            <a:endParaRPr lang="en-US" sz="1200" smtClean="0"/>
          </a:p>
          <a:p>
            <a:pPr>
              <a:buNone/>
            </a:pPr>
            <a:r>
              <a:rPr lang="en-US" sz="1200" smtClean="0"/>
              <a:t>		&lt;Parameters&gt;</a:t>
            </a:r>
            <a:br>
              <a:rPr lang="en-US" sz="1200" smtClean="0"/>
            </a:br>
            <a:r>
              <a:rPr lang="en-US" sz="1200" smtClean="0"/>
              <a:t>	     &lt;Parameter Name="Message" Type="System.String, mscorlib" </a:t>
            </a:r>
            <a:r>
              <a:rPr lang="en-US" sz="1200" b="1" smtClean="0"/>
              <a:t>Direction="In"</a:t>
            </a:r>
            <a:r>
              <a:rPr lang="en-US" sz="1200" smtClean="0"/>
              <a:t>/&gt;</a:t>
            </a:r>
            <a:br>
              <a:rPr lang="en-US" sz="1200" smtClean="0"/>
            </a:br>
            <a:r>
              <a:rPr lang="en-US" sz="1200" smtClean="0"/>
              <a:t>	&lt;/Parameters&gt;</a:t>
            </a:r>
            <a:br>
              <a:rPr lang="en-US" sz="1200" smtClean="0"/>
            </a:br>
            <a:r>
              <a:rPr lang="en-US" sz="1200" smtClean="0"/>
              <a:t>&lt;/Action&gt;</a:t>
            </a:r>
          </a:p>
          <a:p>
            <a:pPr>
              <a:buNone/>
            </a:pPr>
            <a:r>
              <a:rPr lang="en-US" sz="1200" smtClean="0"/>
              <a:t>&lt;/Actions&gt;</a:t>
            </a:r>
          </a:p>
          <a:p>
            <a:pPr>
              <a:buNone/>
            </a:pPr>
            <a:r>
              <a:rPr lang="en-US" sz="1200" smtClean="0"/>
              <a:t>&lt;/WorkflowInfo&gt;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791200" y="2971800"/>
            <a:ext cx="2438400" cy="685800"/>
          </a:xfrm>
          <a:prstGeom prst="wedgeRoundRectCallout">
            <a:avLst>
              <a:gd name="adj1" fmla="val -89623"/>
              <a:gd name="adj2" fmla="val 36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Shows up in SPD Workflow Designer</a:t>
            </a:r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3733800" y="3962400"/>
            <a:ext cx="3581400" cy="609600"/>
          </a:xfrm>
          <a:prstGeom prst="wedgeRoundRectCallout">
            <a:avLst>
              <a:gd name="adj1" fmla="val -63190"/>
              <a:gd name="adj2" fmla="val -59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Binds to the dependency property in the custom activity</a:t>
            </a:r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267200" y="5181600"/>
            <a:ext cx="2286000" cy="762000"/>
          </a:xfrm>
          <a:prstGeom prst="wedgeRoundRectCallout">
            <a:avLst>
              <a:gd name="adj1" fmla="val 39550"/>
              <a:gd name="adj2" fmla="val -916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Tells SPD how to invoke the activity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Activity in SPD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42457" y="1447800"/>
            <a:ext cx="465908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Building ECM Activity Libraries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Seamless transition from</a:t>
            </a:r>
            <a:r>
              <a:rPr lang="en-US" baseline="0" smtClean="0"/>
              <a:t> content modeling (role/activity</a:t>
            </a:r>
            <a:r>
              <a:rPr lang="en-US" smtClean="0"/>
              <a:t> model) </a:t>
            </a:r>
            <a:r>
              <a:rPr lang="en-US" baseline="0" smtClean="0"/>
              <a:t>to workflow modeling and design</a:t>
            </a:r>
          </a:p>
          <a:p>
            <a:r>
              <a:rPr lang="en-US" baseline="0" smtClean="0"/>
              <a:t>Easy conversion of ECM modeling artifacts into custom workflow activities and components</a:t>
            </a:r>
          </a:p>
          <a:p>
            <a:r>
              <a:rPr lang="en-US" baseline="0" smtClean="0"/>
              <a:t>Accessibility from SharePoint Designer to support prototyping and site customization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Identifying</a:t>
            </a:r>
            <a:r>
              <a:rPr lang="en-US" baseline="0" smtClean="0"/>
              <a:t> Useful Activities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Get/Set structured</a:t>
            </a:r>
            <a:r>
              <a:rPr lang="en-US" baseline="0" smtClean="0"/>
              <a:t> data</a:t>
            </a:r>
          </a:p>
          <a:p>
            <a:pPr lvl="1"/>
            <a:r>
              <a:rPr lang="en-US" smtClean="0"/>
              <a:t>Access</a:t>
            </a:r>
            <a:r>
              <a:rPr lang="en-US" baseline="0" smtClean="0"/>
              <a:t> XML form data from internal schema</a:t>
            </a:r>
          </a:p>
          <a:p>
            <a:pPr lvl="1"/>
            <a:endParaRPr lang="en-US" smtClean="0"/>
          </a:p>
          <a:p>
            <a:r>
              <a:rPr lang="en-US" smtClean="0"/>
              <a:t>Perform High-Level Operations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 l="38216"/>
          <a:stretch>
            <a:fillRect/>
          </a:stretch>
        </p:blipFill>
        <p:spPr bwMode="auto">
          <a:xfrm>
            <a:off x="1981200" y="3352800"/>
            <a:ext cx="4794250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Activities</a:t>
            </a:r>
            <a:r>
              <a:rPr lang="en-US" baseline="0" smtClean="0"/>
              <a:t> +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</a:t>
            </a:r>
            <a:r>
              <a:rPr lang="en-US" baseline="0" smtClean="0"/>
              <a:t> separate</a:t>
            </a:r>
            <a:r>
              <a:rPr lang="en-US" smtClean="0"/>
              <a:t> classes for related activities</a:t>
            </a:r>
            <a:endParaRPr lang="en-US" baseline="0" smtClean="0"/>
          </a:p>
          <a:p>
            <a:r>
              <a:rPr lang="en-US" baseline="0" smtClean="0"/>
              <a:t>Expose dependency properties in the activity</a:t>
            </a:r>
          </a:p>
          <a:p>
            <a:r>
              <a:rPr lang="en-US" smtClean="0"/>
              <a:t>Using the XML serializer to retrieve ListItem data</a:t>
            </a:r>
          </a:p>
          <a:p>
            <a:r>
              <a:rPr lang="en-US" smtClean="0"/>
              <a:t>Implement dependency properties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Sales Proposal Activities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UpdateSalesProposalActivity</a:t>
            </a:r>
          </a:p>
          <a:p>
            <a:pPr lvl="1"/>
            <a:r>
              <a:rPr lang="en-US" smtClean="0"/>
              <a:t>ListItemId</a:t>
            </a:r>
          </a:p>
          <a:p>
            <a:pPr lvl="1"/>
            <a:r>
              <a:rPr lang="en-US" smtClean="0"/>
              <a:t>ClientName</a:t>
            </a:r>
          </a:p>
          <a:p>
            <a:pPr lvl="1"/>
            <a:r>
              <a:rPr lang="en-US" smtClean="0"/>
              <a:t>ClientAddress</a:t>
            </a:r>
          </a:p>
          <a:p>
            <a:pPr lvl="1"/>
            <a:r>
              <a:rPr lang="en-US" smtClean="0"/>
              <a:t>ClientContacts</a:t>
            </a:r>
          </a:p>
          <a:p>
            <a:pPr lvl="1"/>
            <a:r>
              <a:rPr lang="en-US" smtClean="0"/>
              <a:t>DeliverablesList</a:t>
            </a:r>
          </a:p>
          <a:p>
            <a:pPr lvl="1"/>
            <a:r>
              <a:rPr lang="en-US" smtClean="0"/>
              <a:t>Invoke()</a:t>
            </a:r>
          </a:p>
          <a:p>
            <a:r>
              <a:rPr lang="en-US" smtClean="0"/>
              <a:t>CreateProposalWorkspaceActivity</a:t>
            </a:r>
          </a:p>
          <a:p>
            <a:pPr lvl="1"/>
            <a:r>
              <a:rPr lang="en-US" smtClean="0"/>
              <a:t>ListItemId</a:t>
            </a:r>
          </a:p>
          <a:p>
            <a:pPr lvl="1"/>
            <a:r>
              <a:rPr lang="en-US" smtClean="0"/>
              <a:t>WorkspaceName</a:t>
            </a:r>
          </a:p>
          <a:p>
            <a:pPr lvl="1"/>
            <a:r>
              <a:rPr lang="en-US" smtClean="0"/>
              <a:t>Invoke()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572000" y="4724400"/>
            <a:ext cx="3200400" cy="838200"/>
          </a:xfrm>
          <a:prstGeom prst="wedgeRoundRectCallout">
            <a:avLst>
              <a:gd name="adj1" fmla="val -125755"/>
              <a:gd name="adj2" fmla="val 499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Allows workflow developer to add custom code</a:t>
            </a:r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4648200" y="2209800"/>
            <a:ext cx="2895600" cy="762000"/>
          </a:xfrm>
          <a:prstGeom prst="wedgeRoundRectCallout">
            <a:avLst>
              <a:gd name="adj1" fmla="val -101088"/>
              <a:gd name="adj2" fmla="val 196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Dependency Properties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is a Workflow?</a:t>
            </a:r>
          </a:p>
          <a:p>
            <a:pPr lvl="0"/>
            <a:r>
              <a:rPr lang="en-US" dirty="0" smtClean="0"/>
              <a:t>A long-running process</a:t>
            </a:r>
            <a:endParaRPr lang="en-US" baseline="0" dirty="0" smtClean="0"/>
          </a:p>
          <a:p>
            <a:pPr lvl="1"/>
            <a:r>
              <a:rPr lang="en-US" dirty="0" smtClean="0"/>
              <a:t>Has </a:t>
            </a:r>
            <a:r>
              <a:rPr lang="en-US" baseline="0" dirty="0" smtClean="0"/>
              <a:t>built-in support for persistence</a:t>
            </a:r>
          </a:p>
          <a:p>
            <a:pPr lvl="1"/>
            <a:r>
              <a:rPr lang="en-US" dirty="0" smtClean="0"/>
              <a:t>Can be suspended or resumed by the WF runtime</a:t>
            </a:r>
            <a:endParaRPr lang="en-US" baseline="0" dirty="0" smtClean="0"/>
          </a:p>
          <a:p>
            <a:pPr lvl="0"/>
            <a:r>
              <a:rPr lang="en-US" baseline="0" dirty="0" smtClean="0"/>
              <a:t>Composed from a series of discrete “activities”</a:t>
            </a:r>
          </a:p>
          <a:p>
            <a:pPr lvl="1"/>
            <a:r>
              <a:rPr lang="en-US" dirty="0" smtClean="0"/>
              <a:t>Atomic operations for a given domain</a:t>
            </a:r>
          </a:p>
          <a:p>
            <a:pPr lvl="1"/>
            <a:r>
              <a:rPr lang="en-US" dirty="0" smtClean="0"/>
              <a:t>Activities may contain other activities</a:t>
            </a:r>
            <a:endParaRPr lang="en-US" baseline="0" dirty="0" smtClean="0"/>
          </a:p>
          <a:p>
            <a:pPr lvl="0"/>
            <a:r>
              <a:rPr lang="en-US" baseline="0" dirty="0" smtClean="0"/>
              <a:t>Sequential or state-machine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Workflows are long-running self-persisting</a:t>
            </a:r>
            <a:r>
              <a:rPr lang="en-US" baseline="0" dirty="0" smtClean="0"/>
              <a:t> processes consisting of discrete activities.</a:t>
            </a:r>
          </a:p>
          <a:p>
            <a:r>
              <a:rPr lang="en-US" baseline="0" dirty="0" smtClean="0"/>
              <a:t>Workflow activities are like web parts – richer activities enable more powerful applications.</a:t>
            </a:r>
          </a:p>
          <a:p>
            <a:r>
              <a:rPr lang="en-US" dirty="0" smtClean="0"/>
              <a:t>VSTO provides a complete platform for building custom workflows and content-specific workflow activity libraries.</a:t>
            </a:r>
            <a:endParaRPr lang="en-US" baseline="0" dirty="0" smtClean="0"/>
          </a:p>
          <a:p>
            <a:r>
              <a:rPr lang="en-US" baseline="0" dirty="0" smtClean="0"/>
              <a:t>ECM workflows that are driven by schematized</a:t>
            </a:r>
            <a:r>
              <a:rPr lang="en-US" dirty="0" smtClean="0"/>
              <a:t> metadata can l</a:t>
            </a:r>
            <a:r>
              <a:rPr lang="en-US" baseline="0" dirty="0" smtClean="0"/>
              <a:t>everage the power of custom activities to enable high-value declarative workflow development</a:t>
            </a:r>
            <a:r>
              <a:rPr lang="en-US" dirty="0" smtClean="0"/>
              <a:t> by non-technical knowledge workers.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</a:t>
            </a:r>
            <a:r>
              <a:rPr lang="en-US" baseline="0" dirty="0" smtClean="0"/>
              <a:t> and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What is a Workflow Activity?</a:t>
            </a:r>
          </a:p>
          <a:p>
            <a:r>
              <a:rPr lang="en-US" dirty="0" smtClean="0"/>
              <a:t>A .NET class </a:t>
            </a:r>
          </a:p>
          <a:p>
            <a:pPr lvl="1"/>
            <a:r>
              <a:rPr lang="en-US" dirty="0" smtClean="0"/>
              <a:t>Written in managed code</a:t>
            </a:r>
          </a:p>
          <a:p>
            <a:pPr lvl="1"/>
            <a:r>
              <a:rPr lang="en-US" dirty="0" smtClean="0"/>
              <a:t>Compiled into a .NET assembly</a:t>
            </a:r>
          </a:p>
          <a:p>
            <a:r>
              <a:rPr lang="en-US" dirty="0" smtClean="0"/>
              <a:t>Exposes properties</a:t>
            </a:r>
            <a:r>
              <a:rPr lang="en-US" baseline="0" dirty="0" smtClean="0"/>
              <a:t> and methods</a:t>
            </a:r>
          </a:p>
          <a:p>
            <a:pPr lvl="1"/>
            <a:r>
              <a:rPr lang="en-US" dirty="0" smtClean="0"/>
              <a:t>Can be bound via reflection to other activities</a:t>
            </a:r>
          </a:p>
          <a:p>
            <a:r>
              <a:rPr lang="en-US" baseline="0" dirty="0" smtClean="0"/>
              <a:t>Exposes interfaces</a:t>
            </a:r>
          </a:p>
          <a:p>
            <a:pPr lvl="1"/>
            <a:r>
              <a:rPr lang="en-US" dirty="0" smtClean="0"/>
              <a:t>Can be called by other activities</a:t>
            </a:r>
            <a:endParaRPr lang="en-US" baseline="0" dirty="0" smtClean="0"/>
          </a:p>
          <a:p>
            <a:r>
              <a:rPr lang="en-US" baseline="0" dirty="0" smtClean="0"/>
              <a:t>Handles events</a:t>
            </a:r>
          </a:p>
          <a:p>
            <a:pPr lvl="1"/>
            <a:r>
              <a:rPr lang="en-US" dirty="0" smtClean="0"/>
              <a:t>Events generated by the WF runtime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Activities</a:t>
            </a:r>
          </a:p>
          <a:p>
            <a:pPr lvl="1"/>
            <a:r>
              <a:rPr lang="en-US" dirty="0" smtClean="0"/>
              <a:t>Code Activity</a:t>
            </a:r>
          </a:p>
          <a:p>
            <a:pPr lvl="1"/>
            <a:r>
              <a:rPr lang="en-US" dirty="0" smtClean="0"/>
              <a:t>Composite Activity</a:t>
            </a:r>
          </a:p>
          <a:p>
            <a:pPr lvl="1"/>
            <a:r>
              <a:rPr lang="en-US" dirty="0" smtClean="0"/>
              <a:t>If-Else, While</a:t>
            </a:r>
          </a:p>
          <a:p>
            <a:r>
              <a:rPr lang="en-US" dirty="0" smtClean="0"/>
              <a:t>SharePoint-Specific Activities</a:t>
            </a:r>
          </a:p>
          <a:p>
            <a:pPr lvl="1"/>
            <a:r>
              <a:rPr lang="en-US" dirty="0" smtClean="0"/>
              <a:t>Create Task</a:t>
            </a:r>
          </a:p>
          <a:p>
            <a:pPr lvl="1"/>
            <a:r>
              <a:rPr lang="en-US" dirty="0" smtClean="0"/>
              <a:t>Update Task</a:t>
            </a:r>
          </a:p>
          <a:p>
            <a:pPr lvl="1"/>
            <a:r>
              <a:rPr lang="en-US" dirty="0" err="1" smtClean="0"/>
              <a:t>OnTaskChanged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 flow-chart</a:t>
            </a:r>
          </a:p>
          <a:p>
            <a:r>
              <a:rPr lang="en-US" dirty="0" smtClean="0"/>
              <a:t>Harder to model complex workflows</a:t>
            </a:r>
            <a:endParaRPr lang="en-US" dirty="0"/>
          </a:p>
        </p:txBody>
      </p:sp>
      <p:pic>
        <p:nvPicPr>
          <p:cNvPr id="4" name="Picture 3" descr="Sequential Workflow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34562"/>
            <a:ext cx="2700000" cy="66234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715963"/>
          </a:xfrm>
        </p:spPr>
        <p:txBody>
          <a:bodyPr/>
          <a:lstStyle/>
          <a:p>
            <a:r>
              <a:rPr lang="en-US" dirty="0" smtClean="0"/>
              <a:t>State Machine Workflow</a:t>
            </a:r>
            <a:endParaRPr lang="en-US" dirty="0"/>
          </a:p>
        </p:txBody>
      </p:sp>
      <p:pic>
        <p:nvPicPr>
          <p:cNvPr id="1105" name="Picture 8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77610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" name="TextBox 83"/>
          <p:cNvSpPr txBox="1"/>
          <p:nvPr/>
        </p:nvSpPr>
        <p:spPr>
          <a:xfrm>
            <a:off x="457200" y="12954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Reminder Workflow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Workflow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Workflow Engine</a:t>
            </a:r>
          </a:p>
          <a:p>
            <a:pPr lvl="1"/>
            <a:r>
              <a:rPr lang="en-US" dirty="0" smtClean="0"/>
              <a:t>Can be hosted in any .NET application</a:t>
            </a:r>
          </a:p>
          <a:p>
            <a:pPr lvl="1"/>
            <a:r>
              <a:rPr lang="en-US" dirty="0" smtClean="0"/>
              <a:t>Custom</a:t>
            </a:r>
            <a:r>
              <a:rPr lang="en-US" baseline="0" dirty="0" smtClean="0"/>
              <a:t> hosting layer in WSS</a:t>
            </a:r>
            <a:endParaRPr lang="en-US" dirty="0" smtClean="0"/>
          </a:p>
          <a:p>
            <a:r>
              <a:rPr lang="en-US" dirty="0" smtClean="0"/>
              <a:t>Fully Integrated</a:t>
            </a:r>
            <a:r>
              <a:rPr lang="en-US" baseline="0" dirty="0" smtClean="0"/>
              <a:t> into .NET 3.0</a:t>
            </a:r>
          </a:p>
          <a:p>
            <a:pPr lvl="1"/>
            <a:r>
              <a:rPr lang="en-US" dirty="0" smtClean="0"/>
              <a:t>Integrated into the OS</a:t>
            </a:r>
          </a:p>
          <a:p>
            <a:pPr lvl="1"/>
            <a:r>
              <a:rPr lang="en-US" dirty="0" smtClean="0"/>
              <a:t>Required for</a:t>
            </a:r>
            <a:r>
              <a:rPr lang="en-US" baseline="0" dirty="0" smtClean="0"/>
              <a:t> running workflows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WF Architecture</a:t>
            </a:r>
            <a:endParaRPr lang="en-US" dirty="0"/>
          </a:p>
        </p:txBody>
      </p:sp>
      <p:pic>
        <p:nvPicPr>
          <p:cNvPr id="4" name="Content Placeholder 5" descr="Workflow Hosting for PPT.emf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533400" y="1676400"/>
            <a:ext cx="7481817" cy="47290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dPattisonGrou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http://intranet.sharepointblackops.com/Courses/WC-ECM401/_layouts/DocIdRedir.aspx?ID=3CC2HQU7XWNV-77-8</Url>
      <Description>3CC2HQU7XWNV-77-8</Description>
    </_dlc_DocIdUrl>
    <_dlc_DocId xmlns="c83d3ea4-1015-4b4b-bfa9-09fbcd7aa64d">3CC2HQU7XWNV-77-8</_dlc_Doc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A4EF394FCED94DA89F6B9EE31688B0" ma:contentTypeVersion="1" ma:contentTypeDescription="Create a new document." ma:contentTypeScope="" ma:versionID="45df1f6f97543c719ce93bbccdbacf11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AE9DAC5-4204-4A42-A59B-6C54A24A4114}"/>
</file>

<file path=customXml/itemProps2.xml><?xml version="1.0" encoding="utf-8"?>
<ds:datastoreItem xmlns:ds="http://schemas.openxmlformats.org/officeDocument/2006/customXml" ds:itemID="{EE77D0AD-646D-456E-90DB-F560B4B42A6B}"/>
</file>

<file path=customXml/itemProps3.xml><?xml version="1.0" encoding="utf-8"?>
<ds:datastoreItem xmlns:ds="http://schemas.openxmlformats.org/officeDocument/2006/customXml" ds:itemID="{B53F4EB1-CAA4-4964-A8E3-93F86CEC0EC0}"/>
</file>

<file path=customXml/itemProps4.xml><?xml version="1.0" encoding="utf-8"?>
<ds:datastoreItem xmlns:ds="http://schemas.openxmlformats.org/officeDocument/2006/customXml" ds:itemID="{1D3EA37F-6BDD-4540-B966-D8C5DBA18B6E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192</TotalTime>
  <Words>846</Words>
  <Application>Microsoft Office PowerPoint</Application>
  <PresentationFormat>On-screen Show (4:3)</PresentationFormat>
  <Paragraphs>185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TedPattisonGroup</vt:lpstr>
      <vt:lpstr>Using Workflow to Manage Enterprise Content</vt:lpstr>
      <vt:lpstr>Agenda</vt:lpstr>
      <vt:lpstr>Introduction</vt:lpstr>
      <vt:lpstr>Workflows and Activities</vt:lpstr>
      <vt:lpstr>Types of Activities</vt:lpstr>
      <vt:lpstr>Sequential Workflow</vt:lpstr>
      <vt:lpstr>State Machine Workflow</vt:lpstr>
      <vt:lpstr>Windows Workflow Foundation</vt:lpstr>
      <vt:lpstr>WF Architecture</vt:lpstr>
      <vt:lpstr>WF Architecture</vt:lpstr>
      <vt:lpstr>Workflow Architecture – Comparison</vt:lpstr>
      <vt:lpstr>Workflow in SharePoint</vt:lpstr>
      <vt:lpstr>SharePoint Workflow Lifecycle</vt:lpstr>
      <vt:lpstr>DEMO: Workflow in SharePoint</vt:lpstr>
      <vt:lpstr>Workflow Tools: SharePoint Designer</vt:lpstr>
      <vt:lpstr>DEMO – Building Workflows with SharePoint Designer 2007</vt:lpstr>
      <vt:lpstr>Workflow Tools: Visual Studio</vt:lpstr>
      <vt:lpstr>ECM Workflow Strategies</vt:lpstr>
      <vt:lpstr>ECM Workflow Strategies</vt:lpstr>
      <vt:lpstr>Custom Activity Libraries</vt:lpstr>
      <vt:lpstr>Extending SharePoint Designer</vt:lpstr>
      <vt:lpstr>Configuring Trusted Assemblies</vt:lpstr>
      <vt:lpstr>Creating a .ACTIONS file</vt:lpstr>
      <vt:lpstr>Custom Activity in SPD</vt:lpstr>
      <vt:lpstr>Building ECM Activity Libraries</vt:lpstr>
      <vt:lpstr>Goals</vt:lpstr>
      <vt:lpstr>Identifying Useful Activities</vt:lpstr>
      <vt:lpstr>Activities + Schema</vt:lpstr>
      <vt:lpstr>Sales Proposal Activities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Workflow to Manage Enterprise Content</dc:title>
  <dc:subject>WC-ECM401</dc:subject>
  <dc:creator>John F. Holliday</dc:creator>
  <dc:description>Rework this to be more ECM focused.  Too much introductory WF material.  Use VSTO to create a custom ECM activity library.  Build an SPD workflow using custom ECM activities instead of a simplistic example.</dc:description>
  <cp:lastModifiedBy>Andrew Connell</cp:lastModifiedBy>
  <cp:revision>24</cp:revision>
  <dcterms:created xsi:type="dcterms:W3CDTF">2006-08-16T00:00:00Z</dcterms:created>
  <dcterms:modified xsi:type="dcterms:W3CDTF">2009-04-20T02:01:58Z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0x010100E0A4EF394FCED94DA89F6B9EE31688B0</vt:lpwstr>
  </property>
  <property fmtid="{D5CDD505-2E9C-101B-9397-08002B2CF9AE}" pid="3" name="_dlc_DocIdItemGuid">
    <vt:lpwstr>4130ee24-4610-4cc6-be11-c434a3f0c205</vt:lpwstr>
  </property>
</Properties>
</file>