
<file path=[Content_Types].xml><?xml version="1.0" encoding="utf-8"?>
<Types xmlns="http://schemas.openxmlformats.org/package/2006/content-types">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70" r:id="rId3"/>
    <p:sldId id="258" r:id="rId4"/>
    <p:sldId id="257" r:id="rId5"/>
    <p:sldId id="271" r:id="rId6"/>
    <p:sldId id="263" r:id="rId7"/>
    <p:sldId id="264" r:id="rId8"/>
    <p:sldId id="266" r:id="rId9"/>
    <p:sldId id="267" r:id="rId10"/>
    <p:sldId id="272" r:id="rId11"/>
    <p:sldId id="273" r:id="rId12"/>
    <p:sldId id="274" r:id="rId13"/>
    <p:sldId id="275" r:id="rId14"/>
    <p:sldId id="276" r:id="rId15"/>
    <p:sldId id="277" r:id="rId16"/>
    <p:sldId id="278" r:id="rId17"/>
    <p:sldId id="279" r:id="rId18"/>
    <p:sldId id="294" r:id="rId19"/>
    <p:sldId id="285" r:id="rId20"/>
    <p:sldId id="280" r:id="rId21"/>
    <p:sldId id="281" r:id="rId22"/>
    <p:sldId id="282" r:id="rId23"/>
    <p:sldId id="283" r:id="rId24"/>
    <p:sldId id="287" r:id="rId25"/>
    <p:sldId id="284" r:id="rId26"/>
    <p:sldId id="265" r:id="rId27"/>
    <p:sldId id="269" r:id="rId28"/>
    <p:sldId id="286" r:id="rId29"/>
    <p:sldId id="288" r:id="rId30"/>
    <p:sldId id="289" r:id="rId31"/>
    <p:sldId id="290"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10" autoAdjust="0"/>
    <p:restoredTop sz="71184" autoAdjust="0"/>
  </p:normalViewPr>
  <p:slideViewPr>
    <p:cSldViewPr>
      <p:cViewPr varScale="1">
        <p:scale>
          <a:sx n="91" d="100"/>
          <a:sy n="91" d="100"/>
        </p:scale>
        <p:origin x="-1806" y="-114"/>
      </p:cViewPr>
      <p:guideLst>
        <p:guide orient="horz" pos="2160"/>
        <p:guide pos="2880"/>
      </p:guideLst>
    </p:cSldViewPr>
  </p:slideViewPr>
  <p:outlineViewPr>
    <p:cViewPr>
      <p:scale>
        <a:sx n="33" d="100"/>
        <a:sy n="33" d="100"/>
      </p:scale>
      <p:origin x="0" y="586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4" d="100"/>
          <a:sy n="124" d="100"/>
        </p:scale>
        <p:origin x="-126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45"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1000" smtClean="0"/>
              <a:t>09 - Web Content Management</a:t>
            </a:r>
            <a:endParaRPr lang="en-US" sz="10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z="1000" smtClean="0"/>
              <a:t>v1.5</a:t>
            </a:r>
            <a:endParaRPr lang="en-US" sz="10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z="1000" smtClean="0"/>
              <a:t>© 2009 Ted Pattison Group, Inc – All Rights Reserved</a:t>
            </a:r>
            <a:endParaRPr lang="en-US" sz="10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r>
              <a:rPr lang="en-US" sz="1000" smtClean="0"/>
              <a:t>9-</a:t>
            </a:r>
            <a:fld id="{3801DB3F-C5B9-4550-9AD7-F69AFEEDD876}" type="slidenum">
              <a:rPr lang="en-US" sz="1000" smtClean="0"/>
              <a:pPr/>
              <a:t>‹#›</a:t>
            </a:fld>
            <a:endParaRPr lang="en-US" sz="100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09 - Web Content Management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v1.5</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2009 Ted Pattison Group, Inc –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850F7-C90B-4DE2-9C10-62910265922E}"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D850F7-C90B-4DE2-9C10-62910265922E}" type="slidenum">
              <a:rPr lang="en-US" smtClean="0"/>
              <a:pPr/>
              <a:t>1</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Web Content Management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F97B42-F6D2-446E-8F94-8283C9C6570A}" type="slidenum">
              <a:rPr lang="en-US" smtClean="0"/>
              <a:pPr/>
              <a:t>13</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Web Content Management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The EditModePanel control provides a useful mechanism for displaying custom controls that are visible only during page editing.  Simply placing a control within the EditModePanel control accomplishes the desired result, and it works with any control we want to use.</a:t>
            </a:r>
          </a:p>
          <a:p>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There can be multiple instances of the EditModePanel control on the layout page, so it is easy to configure the page for different editing scenarios.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You can also place web part zones within the edit mode panel, to allow authors (and only authors) to select additional web parts they may need while researching their content.  Because they are placed within the EditModePanel control, the web part zones do not appear on the final rendered page.</a:t>
            </a:r>
          </a:p>
          <a:p>
            <a:endParaRPr lang="en-US"/>
          </a:p>
        </p:txBody>
      </p:sp>
      <p:sp>
        <p:nvSpPr>
          <p:cNvPr id="4" name="Slide Number Placeholder 3"/>
          <p:cNvSpPr>
            <a:spLocks noGrp="1"/>
          </p:cNvSpPr>
          <p:nvPr>
            <p:ph type="sldNum" sz="quarter" idx="10"/>
          </p:nvPr>
        </p:nvSpPr>
        <p:spPr/>
        <p:txBody>
          <a:bodyPr/>
          <a:lstStyle/>
          <a:p>
            <a:fld id="{C6D850F7-C90B-4DE2-9C10-62910265922E}" type="slidenum">
              <a:rPr lang="en-US" smtClean="0"/>
              <a:pPr/>
              <a:t>29</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Web Content Management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The AuthoringContainer control is shown in both edit and view modes, but only for content authors, and not on the final published page. </a:t>
            </a:r>
            <a:endParaRPr lang="en-US"/>
          </a:p>
        </p:txBody>
      </p:sp>
      <p:sp>
        <p:nvSpPr>
          <p:cNvPr id="4" name="Slide Number Placeholder 3"/>
          <p:cNvSpPr>
            <a:spLocks noGrp="1"/>
          </p:cNvSpPr>
          <p:nvPr>
            <p:ph type="sldNum" sz="quarter" idx="10"/>
          </p:nvPr>
        </p:nvSpPr>
        <p:spPr/>
        <p:txBody>
          <a:bodyPr/>
          <a:lstStyle/>
          <a:p>
            <a:fld id="{C6D850F7-C90B-4DE2-9C10-62910265922E}" type="slidenum">
              <a:rPr lang="en-US" smtClean="0"/>
              <a:pPr/>
              <a:t>30</a:t>
            </a:fld>
            <a:endParaRPr lang="en-US"/>
          </a:p>
        </p:txBody>
      </p:sp>
      <p:sp>
        <p:nvSpPr>
          <p:cNvPr id="5" name="Date Placeholder 4"/>
          <p:cNvSpPr>
            <a:spLocks noGrp="1"/>
          </p:cNvSpPr>
          <p:nvPr>
            <p:ph type="dt" idx="11"/>
          </p:nvPr>
        </p:nvSpPr>
        <p:spPr/>
        <p:txBody>
          <a:bodyPr/>
          <a:lstStyle/>
          <a:p>
            <a:r>
              <a:rPr lang="en-US" smtClean="0"/>
              <a:t>v1.5</a:t>
            </a:r>
            <a:endParaRPr lang="en-US"/>
          </a:p>
        </p:txBody>
      </p:sp>
      <p:sp>
        <p:nvSpPr>
          <p:cNvPr id="6" name="Footer Placeholder 5"/>
          <p:cNvSpPr>
            <a:spLocks noGrp="1"/>
          </p:cNvSpPr>
          <p:nvPr>
            <p:ph type="ftr" sz="quarter" idx="12"/>
          </p:nvPr>
        </p:nvSpPr>
        <p:spPr/>
        <p:txBody>
          <a:bodyPr/>
          <a:lstStyle/>
          <a:p>
            <a:r>
              <a:rPr lang="en-US" smtClean="0"/>
              <a:t>© 2009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09 - Web Content Management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23" descr="main_PP_body"/>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itle 1"/>
          <p:cNvSpPr>
            <a:spLocks noGrp="1"/>
          </p:cNvSpPr>
          <p:nvPr>
            <p:ph type="ctrTitle"/>
          </p:nvPr>
        </p:nvSpPr>
        <p:spPr>
          <a:xfrm>
            <a:off x="304800" y="2644775"/>
            <a:ext cx="8534400" cy="1470025"/>
          </a:xfrm>
        </p:spPr>
        <p:txBody>
          <a:bodyPr anchor="b"/>
          <a:lstStyle>
            <a:lvl1pPr algn="ctr">
              <a:defRPr sz="4000"/>
            </a:lvl1pPr>
          </a:lstStyle>
          <a:p>
            <a:r>
              <a:rPr lang="en-US" smtClean="0"/>
              <a:t>Click to edit Master title style</a:t>
            </a:r>
            <a:endParaRPr lang="en-US" dirty="0"/>
          </a:p>
        </p:txBody>
      </p:sp>
      <p:sp>
        <p:nvSpPr>
          <p:cNvPr id="6" name="Subtitle 2"/>
          <p:cNvSpPr>
            <a:spLocks noGrp="1"/>
          </p:cNvSpPr>
          <p:nvPr>
            <p:ph type="subTitle" idx="1"/>
          </p:nvPr>
        </p:nvSpPr>
        <p:spPr>
          <a:xfrm>
            <a:off x="304800" y="4114800"/>
            <a:ext cx="8534400" cy="11430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buClrTx/>
              <a:defRPr/>
            </a:lvl1pPr>
            <a:lvl2pPr>
              <a:spcBef>
                <a:spcPts val="300"/>
              </a:spcBef>
              <a:spcAft>
                <a:spcPts val="300"/>
              </a:spcAft>
              <a:buClrTx/>
              <a:defRPr/>
            </a:lvl2pPr>
            <a:lvl3pPr marL="684213" indent="3175">
              <a:spcBef>
                <a:spcPts val="0"/>
              </a:spcBef>
              <a:buClrTx/>
              <a:defRPr/>
            </a:lvl3pPr>
            <a:lvl4pPr marL="914400" indent="228600">
              <a:buClrTx/>
              <a:buFont typeface="Wingdings" pitchFamily="2" charset="2"/>
              <a:buChar char="q"/>
              <a:defRPr sz="1400" baseline="0"/>
            </a:lvl4pPr>
            <a:lvl5pPr marL="1143000" indent="228600">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rtlCol="0">
            <a:normAutofit/>
          </a:bodyPr>
          <a:lstStyle>
            <a:lvl1pPr>
              <a:buClrTx/>
              <a:defRPr/>
            </a:lvl1pPr>
          </a:lstStyle>
          <a:p>
            <a:pPr lvl="0"/>
            <a:r>
              <a:rPr lang="en-US" noProof="0" smtClean="0"/>
              <a:t>Click icon to add table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flip="none" rotWithShape="1">
          <a:gsLst>
            <a:gs pos="0">
              <a:srgbClr val="DDEBCF"/>
            </a:gs>
            <a:gs pos="50000">
              <a:srgbClr val="9CB86E"/>
            </a:gs>
            <a:gs pos="100000">
              <a:srgbClr val="156B13">
                <a:alpha val="80000"/>
              </a:srgbClr>
            </a:gs>
          </a:gsLst>
          <a:lin ang="81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76999"/>
            <a:ext cx="2133600" cy="244475"/>
          </a:xfrm>
          <a:prstGeom prst="rect">
            <a:avLst/>
          </a:prstGeom>
        </p:spPr>
        <p:txBody>
          <a:bodyPr/>
          <a:lstStyle>
            <a:lvl1pPr>
              <a:defRPr sz="1200">
                <a:solidFill>
                  <a:schemeClr val="tx1"/>
                </a:solidFill>
                <a:latin typeface="Arial" pitchFamily="34" charset="0"/>
                <a:cs typeface="Arial" pitchFamily="34" charset="0"/>
              </a:defRPr>
            </a:lvl1pPr>
          </a:lstStyle>
          <a:p>
            <a:fld id="{1D8BD707-D9CF-40AE-B4C6-C98DA3205C09}" type="datetimeFigureOut">
              <a:rPr lang="en-US" smtClean="0"/>
              <a:pPr/>
              <a:t>4/19/2009</a:t>
            </a:fld>
            <a:endParaRPr lang="en-US"/>
          </a:p>
        </p:txBody>
      </p:sp>
      <p:sp>
        <p:nvSpPr>
          <p:cNvPr id="4" name="Footer Placeholder 3"/>
          <p:cNvSpPr>
            <a:spLocks noGrp="1"/>
          </p:cNvSpPr>
          <p:nvPr>
            <p:ph type="ftr" sz="quarter" idx="11"/>
          </p:nvPr>
        </p:nvSpPr>
        <p:spPr>
          <a:xfrm>
            <a:off x="2590800" y="6476999"/>
            <a:ext cx="4648200" cy="244475"/>
          </a:xfrm>
          <a:prstGeom prst="rect">
            <a:avLst/>
          </a:prstGeom>
        </p:spPr>
        <p:txBody>
          <a:bodyPr/>
          <a:lstStyle>
            <a:lvl1pPr algn="ctr">
              <a:defRPr sz="1200">
                <a:solidFill>
                  <a:schemeClr val="tx1"/>
                </a:solidFill>
                <a:latin typeface="Arial" pitchFamily="34" charset="0"/>
                <a:cs typeface="Arial" pitchFamily="34" charset="0"/>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24" name="Text Placeholder 23"/>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DDEBCF"/>
            </a:gs>
            <a:gs pos="50000">
              <a:srgbClr val="9CB86E">
                <a:alpha val="70000"/>
              </a:srgbClr>
            </a:gs>
            <a:gs pos="100000">
              <a:srgbClr val="156B13">
                <a:alpha val="75000"/>
              </a:srgbClr>
            </a:gs>
          </a:gsLst>
          <a:lin ang="8100000" scaled="1"/>
        </a:gradFill>
        <a:effectLst/>
      </p:bgPr>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27" name="Picture 7" descr="GroovyBar.jpg"/>
          <p:cNvPicPr>
            <a:picLocks noChangeAspect="1"/>
          </p:cNvPicPr>
          <p:nvPr/>
        </p:nvPicPr>
        <p:blipFill>
          <a:blip r:embed="rId9"/>
          <a:srcRect/>
          <a:stretch>
            <a:fillRect/>
          </a:stretch>
        </p:blipFill>
        <p:spPr bwMode="hidden">
          <a:xfrm>
            <a:off x="0" y="6789738"/>
            <a:ext cx="9144000" cy="144462"/>
          </a:xfrm>
          <a:prstGeom prst="rect">
            <a:avLst/>
          </a:prstGeom>
          <a:noFill/>
          <a:ln w="9525">
            <a:noFill/>
            <a:miter lim="800000"/>
            <a:headEnd/>
            <a:tailEnd/>
          </a:ln>
        </p:spPr>
      </p:pic>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1" name="Title Placeholder 1"/>
          <p:cNvSpPr>
            <a:spLocks noGrp="1"/>
          </p:cNvSpPr>
          <p:nvPr>
            <p:ph type="title"/>
          </p:nvPr>
        </p:nvSpPr>
        <p:spPr bwMode="white">
          <a:xfrm>
            <a:off x="152400" y="152400"/>
            <a:ext cx="87630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2" name="Text Placeholder 2"/>
          <p:cNvSpPr>
            <a:spLocks noGrp="1"/>
          </p:cNvSpPr>
          <p:nvPr>
            <p:ph type="body" idx="1"/>
          </p:nvPr>
        </p:nvSpPr>
        <p:spPr bwMode="auto">
          <a:xfrm>
            <a:off x="381000" y="1447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3" name="Picture 9" descr="GroovyBar.jpg"/>
          <p:cNvPicPr>
            <a:picLocks noChangeAspect="1"/>
          </p:cNvPicPr>
          <p:nvPr/>
        </p:nvPicPr>
        <p:blipFill>
          <a:blip r:embed="rId10"/>
          <a:srcRect/>
          <a:stretch>
            <a:fillRect/>
          </a:stretch>
        </p:blipFill>
        <p:spPr bwMode="hidden">
          <a:xfrm>
            <a:off x="0" y="990600"/>
            <a:ext cx="141288" cy="5867400"/>
          </a:xfrm>
          <a:prstGeom prst="rect">
            <a:avLst/>
          </a:prstGeom>
          <a:noFill/>
          <a:ln w="9525">
            <a:noFill/>
            <a:miter lim="800000"/>
            <a:headEnd/>
            <a:tailEnd/>
          </a:ln>
        </p:spPr>
      </p:pic>
      <p:pic>
        <p:nvPicPr>
          <p:cNvPr id="1034" name="Picture 10" descr="GroovyBar.jpg"/>
          <p:cNvPicPr>
            <a:picLocks noChangeAspect="1"/>
          </p:cNvPicPr>
          <p:nvPr/>
        </p:nvPicPr>
        <p:blipFill>
          <a:blip r:embed="rId10"/>
          <a:srcRect/>
          <a:stretch>
            <a:fillRect/>
          </a:stretch>
        </p:blipFill>
        <p:spPr bwMode="hidden">
          <a:xfrm>
            <a:off x="9002713" y="990600"/>
            <a:ext cx="141287" cy="5867400"/>
          </a:xfrm>
          <a:prstGeom prst="rect">
            <a:avLst/>
          </a:prstGeom>
          <a:noFill/>
          <a:ln w="9525">
            <a:noFill/>
            <a:miter lim="800000"/>
            <a:headEnd/>
            <a:tailEnd/>
          </a:ln>
        </p:spPr>
      </p:pic>
      <p:pic>
        <p:nvPicPr>
          <p:cNvPr id="1035" name="Picture 11" descr="GroovyBar.jpg"/>
          <p:cNvPicPr>
            <a:picLocks noChangeAspect="1"/>
          </p:cNvPicPr>
          <p:nvPr/>
        </p:nvPicPr>
        <p:blipFill>
          <a:blip r:embed="rId9"/>
          <a:srcRect/>
          <a:stretch>
            <a:fillRect/>
          </a:stretch>
        </p:blipFill>
        <p:spPr bwMode="hidden">
          <a:xfrm>
            <a:off x="0" y="990600"/>
            <a:ext cx="9144000" cy="144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Lucida Sans" pitchFamily="34" charset="0"/>
        </a:defRPr>
      </a:lvl2pPr>
      <a:lvl3pPr algn="l" rtl="0" eaLnBrk="1" fontAlgn="base" hangingPunct="1">
        <a:spcBef>
          <a:spcPct val="0"/>
        </a:spcBef>
        <a:spcAft>
          <a:spcPct val="0"/>
        </a:spcAft>
        <a:defRPr sz="3200">
          <a:solidFill>
            <a:schemeClr val="bg1"/>
          </a:solidFill>
          <a:latin typeface="Lucida Sans" pitchFamily="34" charset="0"/>
        </a:defRPr>
      </a:lvl3pPr>
      <a:lvl4pPr algn="l" rtl="0" eaLnBrk="1" fontAlgn="base" hangingPunct="1">
        <a:spcBef>
          <a:spcPct val="0"/>
        </a:spcBef>
        <a:spcAft>
          <a:spcPct val="0"/>
        </a:spcAft>
        <a:defRPr sz="3200">
          <a:solidFill>
            <a:schemeClr val="bg1"/>
          </a:solidFill>
          <a:latin typeface="Lucida Sans" pitchFamily="34" charset="0"/>
        </a:defRPr>
      </a:lvl4pPr>
      <a:lvl5pPr algn="l" rtl="0" eaLnBrk="1" fontAlgn="base" hangingPunct="1">
        <a:spcBef>
          <a:spcPct val="0"/>
        </a:spcBef>
        <a:spcAft>
          <a:spcPct val="0"/>
        </a:spcAft>
        <a:defRPr sz="3200">
          <a:solidFill>
            <a:schemeClr val="bg1"/>
          </a:solidFill>
          <a:latin typeface="Lucida Sans" pitchFamily="34" charset="0"/>
        </a:defRPr>
      </a:lvl5pPr>
      <a:lvl6pPr marL="457200" algn="l" rtl="0" eaLnBrk="1" fontAlgn="base" hangingPunct="1">
        <a:spcBef>
          <a:spcPct val="0"/>
        </a:spcBef>
        <a:spcAft>
          <a:spcPct val="0"/>
        </a:spcAft>
        <a:defRPr sz="3200">
          <a:solidFill>
            <a:schemeClr val="bg1"/>
          </a:solidFill>
          <a:latin typeface="Lucida Sans" pitchFamily="34" charset="0"/>
        </a:defRPr>
      </a:lvl6pPr>
      <a:lvl7pPr marL="914400" algn="l" rtl="0" eaLnBrk="1" fontAlgn="base" hangingPunct="1">
        <a:spcBef>
          <a:spcPct val="0"/>
        </a:spcBef>
        <a:spcAft>
          <a:spcPct val="0"/>
        </a:spcAft>
        <a:defRPr sz="3200">
          <a:solidFill>
            <a:schemeClr val="bg1"/>
          </a:solidFill>
          <a:latin typeface="Lucida Sans" pitchFamily="34" charset="0"/>
        </a:defRPr>
      </a:lvl7pPr>
      <a:lvl8pPr marL="1371600" algn="l" rtl="0" eaLnBrk="1" fontAlgn="base" hangingPunct="1">
        <a:spcBef>
          <a:spcPct val="0"/>
        </a:spcBef>
        <a:spcAft>
          <a:spcPct val="0"/>
        </a:spcAft>
        <a:defRPr sz="3200">
          <a:solidFill>
            <a:schemeClr val="bg1"/>
          </a:solidFill>
          <a:latin typeface="Lucida Sans" pitchFamily="34" charset="0"/>
        </a:defRPr>
      </a:lvl8pPr>
      <a:lvl9pPr marL="1828800" algn="l" rtl="0" eaLnBrk="1" fontAlgn="base" hangingPunct="1">
        <a:spcBef>
          <a:spcPct val="0"/>
        </a:spcBef>
        <a:spcAft>
          <a:spcPct val="0"/>
        </a:spcAft>
        <a:defRPr sz="3200">
          <a:solidFill>
            <a:schemeClr val="bg1"/>
          </a:solidFill>
          <a:latin typeface="Lucida Sans" pitchFamily="34" charset="0"/>
        </a:defRPr>
      </a:lvl9pPr>
    </p:titleStyle>
    <p:bodyStyle>
      <a:lvl1pPr marL="347663" indent="-347663" algn="l" rtl="0" eaLnBrk="1" fontAlgn="base" hangingPunct="1">
        <a:spcBef>
          <a:spcPct val="20000"/>
        </a:spcBef>
        <a:spcAft>
          <a:spcPct val="0"/>
        </a:spcAft>
        <a:buClrTx/>
        <a:buSzPct val="85000"/>
        <a:buFont typeface="Wingdings" pitchFamily="2" charset="2"/>
        <a:buChar char="Ø"/>
        <a:defRPr sz="2400" kern="1200">
          <a:solidFill>
            <a:schemeClr val="tx1"/>
          </a:solidFill>
          <a:latin typeface="Arial" pitchFamily="34" charset="0"/>
          <a:ea typeface="+mn-ea"/>
          <a:cs typeface="Arial" pitchFamily="34" charset="0"/>
        </a:defRPr>
      </a:lvl1pPr>
      <a:lvl2pPr marL="682625" indent="-334963" algn="l" rtl="0" eaLnBrk="1" fontAlgn="base" hangingPunct="1">
        <a:spcBef>
          <a:spcPct val="20000"/>
        </a:spcBef>
        <a:spcAft>
          <a:spcPct val="0"/>
        </a:spcAft>
        <a:buClrTx/>
        <a:buSzPct val="75000"/>
        <a:buFont typeface="Wingdings" pitchFamily="2" charset="2"/>
        <a:buChar char="q"/>
        <a:defRPr sz="2000" kern="1200">
          <a:solidFill>
            <a:srgbClr val="002100"/>
          </a:solidFill>
          <a:latin typeface="Arial" pitchFamily="34" charset="0"/>
          <a:ea typeface="+mn-ea"/>
          <a:cs typeface="Arial" pitchFamily="34" charset="0"/>
        </a:defRPr>
      </a:lvl2pPr>
      <a:lvl3pPr marL="731520" indent="3175" algn="l" rtl="0" eaLnBrk="1" fontAlgn="base" hangingPunct="1">
        <a:spcBef>
          <a:spcPct val="20000"/>
        </a:spcBef>
        <a:spcAft>
          <a:spcPct val="0"/>
        </a:spcAft>
        <a:buClrTx/>
        <a:buSzPct val="85000"/>
        <a:buFont typeface="Wingdings" pitchFamily="2" charset="2"/>
        <a:buChar char="Ø"/>
        <a:defRPr sz="1600" b="0" kern="1200">
          <a:solidFill>
            <a:schemeClr val="tx1"/>
          </a:solidFill>
          <a:latin typeface="Arial" pitchFamily="34" charset="0"/>
          <a:ea typeface="+mn-ea"/>
          <a:cs typeface="Arial" pitchFamily="34" charset="0"/>
        </a:defRPr>
      </a:lvl3pPr>
      <a:lvl4pPr marL="914400" indent="228600" algn="l" rtl="0" eaLnBrk="1" fontAlgn="base" hangingPunct="1">
        <a:spcBef>
          <a:spcPct val="20000"/>
        </a:spcBef>
        <a:spcAft>
          <a:spcPct val="0"/>
        </a:spcAft>
        <a:buClrTx/>
        <a:buSzPct val="85000"/>
        <a:buFont typeface="Wingdings" pitchFamily="2" charset="2"/>
        <a:buChar char="q"/>
        <a:defRPr sz="1400" b="1" i="1" kern="1200" baseline="0">
          <a:ln>
            <a:noFill/>
          </a:ln>
          <a:solidFill>
            <a:schemeClr val="tx1"/>
          </a:solidFill>
          <a:latin typeface="Arial" pitchFamily="34" charset="0"/>
          <a:ea typeface="+mn-ea"/>
          <a:cs typeface="Arial" pitchFamily="34" charset="0"/>
        </a:defRPr>
      </a:lvl4pPr>
      <a:lvl5pPr marL="1143000" indent="173038" algn="l" rtl="0" eaLnBrk="1" fontAlgn="base" hangingPunct="1">
        <a:spcBef>
          <a:spcPct val="20000"/>
        </a:spcBef>
        <a:spcAft>
          <a:spcPct val="0"/>
        </a:spcAft>
        <a:buClrTx/>
        <a:buSzPct val="100000"/>
        <a:buFont typeface="Wingdings" pitchFamily="2" charset="2"/>
        <a:buChar char="ü"/>
        <a:defRPr sz="1200" b="1" i="0" kern="1200" baseline="0">
          <a:solidFill>
            <a:schemeClr val="tx1"/>
          </a:solidFill>
          <a:latin typeface="Arial" pitchFamily="34" charset="0"/>
          <a:ea typeface="+mn-ea"/>
          <a:cs typeface="Arial" charset="0"/>
        </a:defRPr>
      </a:lvl5pPr>
      <a:lvl6pPr marL="1097280" indent="-228600" algn="l" defTabSz="914400" rtl="0" eaLnBrk="1" latinLnBrk="0" hangingPunct="1">
        <a:spcBef>
          <a:spcPct val="20000"/>
        </a:spcBef>
        <a:buClr>
          <a:schemeClr val="accent3">
            <a:lumMod val="50000"/>
          </a:schemeClr>
        </a:buClr>
        <a:buSzPct val="85000"/>
        <a:buFont typeface="Wingdings" pitchFamily="2" charset="2"/>
        <a:buChar char="§"/>
        <a:defRPr sz="10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Web Content Management in Office SharePoint Server 2007</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MOSS Publishing Architecture</a:t>
            </a:r>
            <a:endParaRPr lang="en-US" dirty="0"/>
          </a:p>
        </p:txBody>
      </p:sp>
      <p:pic>
        <p:nvPicPr>
          <p:cNvPr id="8" name="Picture 3"/>
          <p:cNvPicPr>
            <a:picLocks noGrp="1" noChangeAspect="1" noChangeArrowheads="1"/>
          </p:cNvPicPr>
          <p:nvPr>
            <p:ph idx="1"/>
          </p:nvPr>
        </p:nvPicPr>
        <p:blipFill>
          <a:blip r:embed="rId2"/>
          <a:srcRect/>
          <a:stretch>
            <a:fillRect/>
          </a:stretch>
        </p:blipFill>
        <p:spPr bwMode="auto">
          <a:xfrm>
            <a:off x="883743" y="1447800"/>
            <a:ext cx="7376514" cy="5181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MOSS Publishing Components</a:t>
            </a:r>
            <a:endParaRPr lang="en-US" dirty="0"/>
          </a:p>
        </p:txBody>
      </p:sp>
      <p:sp>
        <p:nvSpPr>
          <p:cNvPr id="3" name="Text Placeholder 2"/>
          <p:cNvSpPr>
            <a:spLocks noGrp="1"/>
          </p:cNvSpPr>
          <p:nvPr>
            <p:ph type="body" idx="1"/>
          </p:nvPr>
        </p:nvSpPr>
        <p:spPr/>
        <p:txBody>
          <a:bodyPr>
            <a:normAutofit/>
          </a:bodyPr>
          <a:lstStyle/>
          <a:p>
            <a:pPr lvl="0"/>
            <a:r>
              <a:rPr lang="en-US" smtClean="0"/>
              <a:t>Master Pages </a:t>
            </a:r>
          </a:p>
          <a:p>
            <a:pPr lvl="1"/>
            <a:r>
              <a:rPr lang="en-US" smtClean="0"/>
              <a:t>Separate page layout and styling from page content.</a:t>
            </a:r>
          </a:p>
          <a:p>
            <a:r>
              <a:rPr lang="en-US" smtClean="0"/>
              <a:t>Page Layouts </a:t>
            </a:r>
          </a:p>
          <a:p>
            <a:pPr lvl="1"/>
            <a:r>
              <a:rPr lang="en-US" smtClean="0"/>
              <a:t>Extend the master page concept to web content management</a:t>
            </a:r>
          </a:p>
          <a:p>
            <a:r>
              <a:rPr lang="en-US" smtClean="0"/>
              <a:t>Fields</a:t>
            </a:r>
          </a:p>
          <a:p>
            <a:pPr lvl="1"/>
            <a:r>
              <a:rPr lang="en-US" smtClean="0"/>
              <a:t>Manage the storage and retrieval of content</a:t>
            </a:r>
          </a:p>
          <a:p>
            <a:r>
              <a:rPr lang="en-US" smtClean="0"/>
              <a:t>Field controls </a:t>
            </a:r>
          </a:p>
          <a:p>
            <a:pPr lvl="1"/>
            <a:r>
              <a:rPr lang="en-US" smtClean="0"/>
              <a:t>Manage the authoring, editing and presentation of content.</a:t>
            </a:r>
          </a:p>
          <a:p>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Master Pages</a:t>
            </a:r>
            <a:endParaRPr lang="en-US" dirty="0"/>
          </a:p>
        </p:txBody>
      </p:sp>
      <p:sp>
        <p:nvSpPr>
          <p:cNvPr id="4" name="Content Placeholder 3"/>
          <p:cNvSpPr>
            <a:spLocks noGrp="1"/>
          </p:cNvSpPr>
          <p:nvPr>
            <p:ph idx="1"/>
          </p:nvPr>
        </p:nvSpPr>
        <p:spPr/>
        <p:txBody>
          <a:bodyPr>
            <a:normAutofit/>
          </a:bodyPr>
          <a:lstStyle/>
          <a:p>
            <a:r>
              <a:rPr lang="en-US" dirty="0" smtClean="0"/>
              <a:t>Introduced in ASP.NET 2.0</a:t>
            </a:r>
          </a:p>
          <a:p>
            <a:r>
              <a:rPr lang="en-US" dirty="0" smtClean="0"/>
              <a:t>Fully integrated into the SharePoint architecture</a:t>
            </a:r>
          </a:p>
          <a:p>
            <a:pPr lvl="1"/>
            <a:r>
              <a:rPr lang="en-US" dirty="0" err="1" smtClean="0"/>
              <a:t>default.master</a:t>
            </a:r>
            <a:endParaRPr lang="en-US" dirty="0" smtClean="0"/>
          </a:p>
          <a:p>
            <a:pPr lvl="2"/>
            <a:r>
              <a:rPr lang="en-US" dirty="0" smtClean="0"/>
              <a:t>applied to content pages</a:t>
            </a:r>
          </a:p>
          <a:p>
            <a:pPr lvl="2"/>
            <a:r>
              <a:rPr lang="en-US" dirty="0" smtClean="0"/>
              <a:t>stored in the content database</a:t>
            </a:r>
          </a:p>
          <a:p>
            <a:pPr lvl="2"/>
            <a:r>
              <a:rPr lang="en-US" dirty="0" smtClean="0"/>
              <a:t>assigned at the site level</a:t>
            </a:r>
          </a:p>
          <a:p>
            <a:pPr lvl="1"/>
            <a:r>
              <a:rPr lang="en-US" dirty="0" err="1" smtClean="0"/>
              <a:t>application.master</a:t>
            </a:r>
            <a:endParaRPr lang="en-US" dirty="0" smtClean="0"/>
          </a:p>
          <a:p>
            <a:pPr lvl="2"/>
            <a:r>
              <a:rPr lang="en-US" dirty="0" smtClean="0"/>
              <a:t>applied to "landing" pages</a:t>
            </a:r>
          </a:p>
          <a:p>
            <a:pPr lvl="2"/>
            <a:r>
              <a:rPr lang="en-US" dirty="0" smtClean="0"/>
              <a:t>stored on the server file system</a:t>
            </a:r>
          </a:p>
          <a:p>
            <a:pPr lvl="2"/>
            <a:r>
              <a:rPr lang="en-US" dirty="0" smtClean="0"/>
              <a:t>assigned at the farm level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smtClean="0"/>
              <a:t>Page Layouts</a:t>
            </a:r>
            <a:endParaRPr lang="en-US"/>
          </a:p>
        </p:txBody>
      </p:sp>
      <p:sp>
        <p:nvSpPr>
          <p:cNvPr id="4" name="Content Placeholder 3"/>
          <p:cNvSpPr>
            <a:spLocks noGrp="1"/>
          </p:cNvSpPr>
          <p:nvPr>
            <p:ph idx="1"/>
          </p:nvPr>
        </p:nvSpPr>
        <p:spPr/>
        <p:txBody>
          <a:bodyPr>
            <a:normAutofit/>
          </a:bodyPr>
          <a:lstStyle/>
          <a:p>
            <a:r>
              <a:rPr lang="en-US" dirty="0" smtClean="0"/>
              <a:t>Operate like Master Pages for WCM</a:t>
            </a:r>
          </a:p>
          <a:p>
            <a:pPr lvl="1"/>
            <a:r>
              <a:rPr lang="en-US" dirty="0" smtClean="0"/>
              <a:t>Separate control layout and configuration from content</a:t>
            </a:r>
          </a:p>
          <a:p>
            <a:pPr lvl="1"/>
            <a:r>
              <a:rPr lang="en-US" dirty="0" smtClean="0"/>
              <a:t>Stored in the master page gallery of publishing site</a:t>
            </a:r>
          </a:p>
          <a:p>
            <a:pPr lvl="1"/>
            <a:r>
              <a:rPr lang="en-US" dirty="0" smtClean="0"/>
              <a:t>Used as template for page instances</a:t>
            </a:r>
          </a:p>
          <a:p>
            <a:pPr lvl="1"/>
            <a:r>
              <a:rPr lang="en-US" dirty="0" smtClean="0"/>
              <a:t>Merged with content stored in list columns</a:t>
            </a:r>
          </a:p>
          <a:p>
            <a:r>
              <a:rPr lang="en-US" dirty="0" smtClean="0"/>
              <a:t>Implemented as ASP.NET content pages</a:t>
            </a:r>
          </a:p>
          <a:p>
            <a:pPr lvl="1"/>
            <a:r>
              <a:rPr lang="en-US" dirty="0" smtClean="0"/>
              <a:t>Linked to a master page</a:t>
            </a:r>
          </a:p>
          <a:p>
            <a:pPr lvl="1"/>
            <a:r>
              <a:rPr lang="en-US" dirty="0" smtClean="0"/>
              <a:t>Include static content and ASP.NET controls</a:t>
            </a:r>
          </a:p>
          <a:p>
            <a:pPr lvl="1"/>
            <a:r>
              <a:rPr lang="en-US" dirty="0" smtClean="0"/>
              <a:t>Include field controls for WCM content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Fields and Field Controls</a:t>
            </a:r>
            <a:endParaRPr lang="en-US" dirty="0"/>
          </a:p>
        </p:txBody>
      </p:sp>
      <p:sp>
        <p:nvSpPr>
          <p:cNvPr id="4" name="Content Placeholder 3"/>
          <p:cNvSpPr>
            <a:spLocks noGrp="1"/>
          </p:cNvSpPr>
          <p:nvPr>
            <p:ph idx="1"/>
          </p:nvPr>
        </p:nvSpPr>
        <p:spPr/>
        <p:txBody>
          <a:bodyPr/>
          <a:lstStyle/>
          <a:p>
            <a:pPr lvl="0"/>
            <a:r>
              <a:rPr lang="en-US" sz="3200" dirty="0" smtClean="0"/>
              <a:t>Fields and Field Controls are tightly bound</a:t>
            </a:r>
          </a:p>
          <a:p>
            <a:pPr lvl="0"/>
            <a:r>
              <a:rPr lang="en-US" sz="3200" dirty="0" smtClean="0"/>
              <a:t>Fields provide structure for content</a:t>
            </a:r>
          </a:p>
          <a:p>
            <a:pPr lvl="1"/>
            <a:r>
              <a:rPr lang="en-US" sz="2800" dirty="0" smtClean="0"/>
              <a:t>Control where content is stored</a:t>
            </a:r>
          </a:p>
          <a:p>
            <a:pPr lvl="2"/>
            <a:r>
              <a:rPr lang="en-US" sz="2400" dirty="0" smtClean="0"/>
              <a:t>Single column</a:t>
            </a:r>
          </a:p>
          <a:p>
            <a:pPr lvl="2"/>
            <a:r>
              <a:rPr lang="en-US" sz="2400" dirty="0" smtClean="0"/>
              <a:t>Multiple columns</a:t>
            </a:r>
          </a:p>
          <a:p>
            <a:pPr lvl="1"/>
            <a:r>
              <a:rPr lang="en-US" sz="2800" dirty="0" smtClean="0"/>
              <a:t>Control how content is stored</a:t>
            </a:r>
          </a:p>
          <a:p>
            <a:pPr lvl="2"/>
            <a:r>
              <a:rPr lang="en-US" sz="2400" dirty="0" smtClean="0"/>
              <a:t>Raw format</a:t>
            </a:r>
          </a:p>
          <a:p>
            <a:pPr lvl="2"/>
            <a:r>
              <a:rPr lang="en-US" sz="2400" dirty="0" smtClean="0"/>
              <a:t>Structured or delimited format</a:t>
            </a:r>
          </a:p>
          <a:p>
            <a:pPr lvl="1"/>
            <a:r>
              <a:rPr lang="en-US" sz="2800" dirty="0" smtClean="0"/>
              <a:t>Can transform content in transit</a:t>
            </a:r>
          </a:p>
          <a:p>
            <a:pPr lvl="2"/>
            <a:r>
              <a:rPr lang="en-US" sz="2400" dirty="0" smtClean="0"/>
              <a:t>Calculated values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Field Classes</a:t>
            </a:r>
            <a:endParaRPr lang="en-US" dirty="0"/>
          </a:p>
        </p:txBody>
      </p:sp>
      <p:pic>
        <p:nvPicPr>
          <p:cNvPr id="1029" name="Picture 5"/>
          <p:cNvPicPr>
            <a:picLocks noChangeAspect="1" noChangeArrowheads="1"/>
          </p:cNvPicPr>
          <p:nvPr/>
        </p:nvPicPr>
        <p:blipFill>
          <a:blip r:embed="rId2"/>
          <a:srcRect/>
          <a:stretch>
            <a:fillRect/>
          </a:stretch>
        </p:blipFill>
        <p:spPr bwMode="auto">
          <a:xfrm>
            <a:off x="1066800" y="1219200"/>
            <a:ext cx="6802616" cy="4953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a:t>
            </a:r>
            <a:endParaRPr lang="en-US" dirty="0"/>
          </a:p>
        </p:txBody>
      </p:sp>
      <p:sp>
        <p:nvSpPr>
          <p:cNvPr id="3" name="Text Placeholder 2"/>
          <p:cNvSpPr>
            <a:spLocks noGrp="1"/>
          </p:cNvSpPr>
          <p:nvPr>
            <p:ph type="body" idx="1"/>
          </p:nvPr>
        </p:nvSpPr>
        <p:spPr/>
        <p:txBody>
          <a:bodyPr/>
          <a:lstStyle/>
          <a:p>
            <a:pPr lvl="0"/>
            <a:r>
              <a:rPr lang="en-US" smtClean="0"/>
              <a:t>Provide presentation for managed content</a:t>
            </a:r>
          </a:p>
          <a:p>
            <a:pPr lvl="1"/>
            <a:r>
              <a:rPr lang="en-US" smtClean="0"/>
              <a:t>Takes advantage of internal knowledge of the associated field.</a:t>
            </a:r>
          </a:p>
          <a:p>
            <a:pPr lvl="1"/>
            <a:r>
              <a:rPr lang="en-US" smtClean="0"/>
              <a:t>Generally developed in tandem with the associated field.</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Field Control Classes</a:t>
            </a:r>
          </a:p>
        </p:txBody>
      </p:sp>
      <p:pic>
        <p:nvPicPr>
          <p:cNvPr id="2050" name="Picture 2"/>
          <p:cNvPicPr>
            <a:picLocks noChangeAspect="1" noChangeArrowheads="1"/>
          </p:cNvPicPr>
          <p:nvPr/>
        </p:nvPicPr>
        <p:blipFill>
          <a:blip r:embed="rId2"/>
          <a:srcRect/>
          <a:stretch>
            <a:fillRect/>
          </a:stretch>
        </p:blipFill>
        <p:spPr bwMode="auto">
          <a:xfrm>
            <a:off x="1447800" y="1219200"/>
            <a:ext cx="5362575" cy="536469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Controls vs Web Parts</a:t>
            </a:r>
            <a:endParaRPr lang="en-US"/>
          </a:p>
        </p:txBody>
      </p:sp>
      <p:graphicFrame>
        <p:nvGraphicFramePr>
          <p:cNvPr id="5" name="Content Placeholder 4"/>
          <p:cNvGraphicFramePr>
            <a:graphicFrameLocks noGrp="1"/>
          </p:cNvGraphicFramePr>
          <p:nvPr>
            <p:ph idx="1"/>
          </p:nvPr>
        </p:nvGraphicFramePr>
        <p:xfrm>
          <a:off x="381000" y="1447800"/>
          <a:ext cx="8382000" cy="4490720"/>
        </p:xfrm>
        <a:graphic>
          <a:graphicData uri="http://schemas.openxmlformats.org/drawingml/2006/table">
            <a:tbl>
              <a:tblPr firstRow="1" bandRow="1">
                <a:tableStyleId>{5C22544A-7EE6-4342-B048-85BDC9FD1C3A}</a:tableStyleId>
              </a:tblPr>
              <a:tblGrid>
                <a:gridCol w="2794000"/>
                <a:gridCol w="2794000"/>
                <a:gridCol w="2794000"/>
              </a:tblGrid>
              <a:tr h="370840">
                <a:tc>
                  <a:txBody>
                    <a:bodyPr/>
                    <a:lstStyle/>
                    <a:p>
                      <a:endParaRPr lang="en-US"/>
                    </a:p>
                  </a:txBody>
                  <a:tcPr/>
                </a:tc>
                <a:tc>
                  <a:txBody>
                    <a:bodyPr/>
                    <a:lstStyle/>
                    <a:p>
                      <a:r>
                        <a:rPr lang="en-US" smtClean="0"/>
                        <a:t>Field Control</a:t>
                      </a:r>
                      <a:endParaRPr lang="en-US"/>
                    </a:p>
                  </a:txBody>
                  <a:tcPr/>
                </a:tc>
                <a:tc>
                  <a:txBody>
                    <a:bodyPr/>
                    <a:lstStyle/>
                    <a:p>
                      <a:r>
                        <a:rPr lang="en-US" smtClean="0"/>
                        <a:t>Web Part</a:t>
                      </a:r>
                      <a:endParaRPr lang="en-US"/>
                    </a:p>
                  </a:txBody>
                  <a:tcPr/>
                </a:tc>
              </a:tr>
              <a:tr h="370840">
                <a:tc>
                  <a:txBody>
                    <a:bodyPr/>
                    <a:lstStyle/>
                    <a:p>
                      <a:r>
                        <a:rPr lang="en-US" smtClean="0"/>
                        <a:t>Data Storage</a:t>
                      </a:r>
                      <a:endParaRPr lang="en-US"/>
                    </a:p>
                  </a:txBody>
                  <a:tcPr/>
                </a:tc>
                <a:tc>
                  <a:txBody>
                    <a:bodyPr/>
                    <a:lstStyle/>
                    <a:p>
                      <a:r>
                        <a:rPr lang="en-US" smtClean="0"/>
                        <a:t>Field in the page list item</a:t>
                      </a:r>
                      <a:endParaRPr lang="en-US"/>
                    </a:p>
                  </a:txBody>
                  <a:tcPr/>
                </a:tc>
                <a:tc>
                  <a:txBody>
                    <a:bodyPr/>
                    <a:lstStyle/>
                    <a:p>
                      <a:r>
                        <a:rPr lang="en-US" smtClean="0"/>
                        <a:t>Web part data associated with the page</a:t>
                      </a:r>
                      <a:endParaRPr lang="en-US"/>
                    </a:p>
                  </a:txBody>
                  <a:tcPr/>
                </a:tc>
              </a:tr>
              <a:tr h="370840">
                <a:tc>
                  <a:txBody>
                    <a:bodyPr/>
                    <a:lstStyle/>
                    <a:p>
                      <a:r>
                        <a:rPr lang="en-US" smtClean="0"/>
                        <a:t>Location in Page</a:t>
                      </a:r>
                      <a:endParaRPr lang="en-US"/>
                    </a:p>
                  </a:txBody>
                  <a:tcPr/>
                </a:tc>
                <a:tc>
                  <a:txBody>
                    <a:bodyPr/>
                    <a:lstStyle/>
                    <a:p>
                      <a:r>
                        <a:rPr lang="en-US" smtClean="0"/>
                        <a:t>Fixed as a control in the page layout</a:t>
                      </a:r>
                      <a:endParaRPr lang="en-US"/>
                    </a:p>
                  </a:txBody>
                  <a:tcPr/>
                </a:tc>
                <a:tc>
                  <a:txBody>
                    <a:bodyPr/>
                    <a:lstStyle/>
                    <a:p>
                      <a:r>
                        <a:rPr lang="en-US" smtClean="0"/>
                        <a:t>Fixed inside of a web part zone</a:t>
                      </a:r>
                      <a:endParaRPr lang="en-US"/>
                    </a:p>
                  </a:txBody>
                  <a:tcPr/>
                </a:tc>
              </a:tr>
              <a:tr h="370840">
                <a:tc>
                  <a:txBody>
                    <a:bodyPr/>
                    <a:lstStyle/>
                    <a:p>
                      <a:r>
                        <a:rPr lang="en-US" smtClean="0"/>
                        <a:t>Versioning</a:t>
                      </a:r>
                      <a:endParaRPr lang="en-US"/>
                    </a:p>
                  </a:txBody>
                  <a:tcPr/>
                </a:tc>
                <a:tc>
                  <a:txBody>
                    <a:bodyPr/>
                    <a:lstStyle/>
                    <a:p>
                      <a:r>
                        <a:rPr lang="en-US" smtClean="0"/>
                        <a:t>Versioned</a:t>
                      </a:r>
                      <a:r>
                        <a:rPr lang="en-US" baseline="0" smtClean="0"/>
                        <a:t> with the page</a:t>
                      </a:r>
                      <a:endParaRPr lang="en-US"/>
                    </a:p>
                  </a:txBody>
                  <a:tcPr/>
                </a:tc>
                <a:tc>
                  <a:txBody>
                    <a:bodyPr/>
                    <a:lstStyle/>
                    <a:p>
                      <a:r>
                        <a:rPr lang="en-US" smtClean="0"/>
                        <a:t>Versioned with the page, but without history.</a:t>
                      </a:r>
                      <a:endParaRPr lang="en-US"/>
                    </a:p>
                  </a:txBody>
                  <a:tcPr/>
                </a:tc>
              </a:tr>
              <a:tr h="370840">
                <a:tc>
                  <a:txBody>
                    <a:bodyPr/>
                    <a:lstStyle/>
                    <a:p>
                      <a:r>
                        <a:rPr lang="en-US" smtClean="0"/>
                        <a:t>Personalization</a:t>
                      </a:r>
                      <a:endParaRPr lang="en-US"/>
                    </a:p>
                  </a:txBody>
                  <a:tcPr/>
                </a:tc>
                <a:tc>
                  <a:txBody>
                    <a:bodyPr/>
                    <a:lstStyle/>
                    <a:p>
                      <a:r>
                        <a:rPr lang="en-US" smtClean="0"/>
                        <a:t>No</a:t>
                      </a:r>
                      <a:endParaRPr lang="en-US"/>
                    </a:p>
                  </a:txBody>
                  <a:tcPr/>
                </a:tc>
                <a:tc>
                  <a:txBody>
                    <a:bodyPr/>
                    <a:lstStyle/>
                    <a:p>
                      <a:r>
                        <a:rPr lang="en-US" smtClean="0"/>
                        <a:t>Yes</a:t>
                      </a:r>
                      <a:endParaRPr lang="en-US"/>
                    </a:p>
                  </a:txBody>
                  <a:tcPr/>
                </a:tc>
              </a:tr>
              <a:tr h="370840">
                <a:tc>
                  <a:txBody>
                    <a:bodyPr/>
                    <a:lstStyle/>
                    <a:p>
                      <a:r>
                        <a:rPr lang="en-US" smtClean="0"/>
                        <a:t>Standard Uses</a:t>
                      </a:r>
                      <a:endParaRPr lang="en-US"/>
                    </a:p>
                  </a:txBody>
                  <a:tcPr/>
                </a:tc>
                <a:tc>
                  <a:txBody>
                    <a:bodyPr/>
                    <a:lstStyle/>
                    <a:p>
                      <a:r>
                        <a:rPr lang="en-US" smtClean="0"/>
                        <a:t>Used to display content stored as</a:t>
                      </a:r>
                      <a:r>
                        <a:rPr lang="en-US" baseline="0" smtClean="0"/>
                        <a:t> page metadata.</a:t>
                      </a:r>
                      <a:endParaRPr lang="en-US"/>
                    </a:p>
                  </a:txBody>
                  <a:tcPr/>
                </a:tc>
                <a:tc>
                  <a:txBody>
                    <a:bodyPr/>
                    <a:lstStyle/>
                    <a:p>
                      <a:r>
                        <a:rPr lang="en-US" smtClean="0"/>
                        <a:t>Used to display the result of queries or views of external content</a:t>
                      </a:r>
                      <a:endParaRPr lang="en-US"/>
                    </a:p>
                  </a:txBody>
                  <a:tcPr/>
                </a:tc>
              </a:tr>
              <a:tr h="370840">
                <a:tc>
                  <a:txBody>
                    <a:bodyPr/>
                    <a:lstStyle/>
                    <a:p>
                      <a:r>
                        <a:rPr lang="en-US" smtClean="0"/>
                        <a:t>Example</a:t>
                      </a:r>
                      <a:endParaRPr lang="en-US"/>
                    </a:p>
                  </a:txBody>
                  <a:tcPr/>
                </a:tc>
                <a:tc>
                  <a:txBody>
                    <a:bodyPr/>
                    <a:lstStyle/>
                    <a:p>
                      <a:r>
                        <a:rPr lang="en-US" smtClean="0"/>
                        <a:t>Rich HTML Field</a:t>
                      </a:r>
                    </a:p>
                    <a:p>
                      <a:r>
                        <a:rPr lang="en-US" smtClean="0"/>
                        <a:t>Image Field</a:t>
                      </a:r>
                    </a:p>
                    <a:p>
                      <a:r>
                        <a:rPr lang="en-US" smtClean="0"/>
                        <a:t>Summary Links</a:t>
                      </a:r>
                      <a:endParaRPr lang="en-US"/>
                    </a:p>
                  </a:txBody>
                  <a:tcPr/>
                </a:tc>
                <a:tc>
                  <a:txBody>
                    <a:bodyPr/>
                    <a:lstStyle/>
                    <a:p>
                      <a:r>
                        <a:rPr lang="en-US" smtClean="0"/>
                        <a:t>Content Query Web Part</a:t>
                      </a:r>
                    </a:p>
                    <a:p>
                      <a:r>
                        <a:rPr lang="en-US" smtClean="0"/>
                        <a:t>TOC</a:t>
                      </a:r>
                      <a:r>
                        <a:rPr lang="en-US" baseline="0" smtClean="0"/>
                        <a:t> Web Part</a:t>
                      </a: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Exploring the MOSS </a:t>
            </a:r>
            <a:br>
              <a:rPr lang="en-US" smtClean="0"/>
            </a:br>
            <a:r>
              <a:rPr lang="en-US" smtClean="0"/>
              <a:t>Publishing API</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smtClean="0"/>
              <a:t>Understand</a:t>
            </a:r>
            <a:r>
              <a:rPr lang="en-US" baseline="0" smtClean="0"/>
              <a:t> core WCM features</a:t>
            </a:r>
          </a:p>
          <a:p>
            <a:r>
              <a:rPr lang="en-US" smtClean="0"/>
              <a:t>Understand the MOSS Publishing architecture</a:t>
            </a:r>
          </a:p>
          <a:p>
            <a:r>
              <a:rPr lang="en-US" smtClean="0"/>
              <a:t>Identify limitations of the MOSS Publishing framework</a:t>
            </a:r>
          </a:p>
          <a:p>
            <a:r>
              <a:rPr lang="en-US" smtClean="0"/>
              <a:t>Learn how to customize and extend the framework</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Creating Page Layouts</a:t>
            </a:r>
            <a:endParaRPr lang="en-US" dirty="0"/>
          </a:p>
        </p:txBody>
      </p:sp>
      <p:sp>
        <p:nvSpPr>
          <p:cNvPr id="4" name="Content Placeholder 3"/>
          <p:cNvSpPr>
            <a:spLocks noGrp="1"/>
          </p:cNvSpPr>
          <p:nvPr>
            <p:ph idx="1"/>
          </p:nvPr>
        </p:nvSpPr>
        <p:spPr/>
        <p:txBody>
          <a:bodyPr/>
          <a:lstStyle/>
          <a:p>
            <a:r>
              <a:rPr lang="en-US" dirty="0" smtClean="0"/>
              <a:t>Create required site columns</a:t>
            </a:r>
          </a:p>
          <a:p>
            <a:r>
              <a:rPr lang="en-US" dirty="0" smtClean="0"/>
              <a:t>Create a content type for the layout</a:t>
            </a:r>
          </a:p>
          <a:p>
            <a:r>
              <a:rPr lang="en-US" dirty="0" smtClean="0"/>
              <a:t>Add columns to the content type</a:t>
            </a:r>
          </a:p>
          <a:p>
            <a:r>
              <a:rPr lang="en-US" dirty="0" smtClean="0"/>
              <a:t>Create a page template file</a:t>
            </a:r>
          </a:p>
          <a:p>
            <a:r>
              <a:rPr lang="en-US" dirty="0" smtClean="0"/>
              <a:t>Add field controls to the page template</a:t>
            </a:r>
          </a:p>
          <a:p>
            <a:r>
              <a:rPr lang="en-US" dirty="0" smtClean="0"/>
              <a:t>Deploy to the master page gallery</a:t>
            </a:r>
          </a:p>
          <a:p>
            <a:r>
              <a:rPr lang="en-US" dirty="0" smtClean="0"/>
              <a:t>Approve for publication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Content Types</a:t>
            </a:r>
            <a:endParaRPr lang="en-US" dirty="0"/>
          </a:p>
        </p:txBody>
      </p:sp>
      <p:pic>
        <p:nvPicPr>
          <p:cNvPr id="4098" name="Picture 2"/>
          <p:cNvPicPr>
            <a:picLocks noChangeAspect="1" noChangeArrowheads="1"/>
          </p:cNvPicPr>
          <p:nvPr/>
        </p:nvPicPr>
        <p:blipFill>
          <a:blip r:embed="rId2"/>
          <a:srcRect/>
          <a:stretch>
            <a:fillRect/>
          </a:stretch>
        </p:blipFill>
        <p:spPr bwMode="auto">
          <a:xfrm>
            <a:off x="158060" y="1371600"/>
            <a:ext cx="8833540" cy="4572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Creating a Page Layout template file</a:t>
            </a:r>
            <a:endParaRPr lang="en-US" dirty="0"/>
          </a:p>
        </p:txBody>
      </p:sp>
      <p:sp>
        <p:nvSpPr>
          <p:cNvPr id="3" name="Text Placeholder 2"/>
          <p:cNvSpPr>
            <a:spLocks noGrp="1"/>
          </p:cNvSpPr>
          <p:nvPr>
            <p:ph type="body" idx="1"/>
          </p:nvPr>
        </p:nvSpPr>
        <p:spPr/>
        <p:txBody>
          <a:bodyPr/>
          <a:lstStyle/>
          <a:p>
            <a:r>
              <a:rPr lang="en-US" dirty="0" smtClean="0"/>
              <a:t>Using SharePoint Designer</a:t>
            </a:r>
          </a:p>
          <a:p>
            <a:pPr lvl="1"/>
            <a:r>
              <a:rPr lang="en-US" dirty="0" smtClean="0"/>
              <a:t>Create directly in gallery</a:t>
            </a:r>
          </a:p>
          <a:p>
            <a:pPr lvl="1"/>
            <a:r>
              <a:rPr lang="en-US" dirty="0" smtClean="0"/>
              <a:t>Check out for editing</a:t>
            </a:r>
          </a:p>
          <a:p>
            <a:r>
              <a:rPr lang="en-US" dirty="0" smtClean="0"/>
              <a:t>Using Visual Studio</a:t>
            </a:r>
          </a:p>
          <a:p>
            <a:pPr lvl="1"/>
            <a:r>
              <a:rPr lang="en-US" dirty="0" smtClean="0"/>
              <a:t>Create in web page designer</a:t>
            </a:r>
          </a:p>
          <a:p>
            <a:pPr lvl="1"/>
            <a:r>
              <a:rPr lang="en-US" dirty="0" smtClean="0"/>
              <a:t>Save to file system for packaging in solution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84775"/>
          </a:xfrm>
        </p:spPr>
        <p:txBody>
          <a:bodyPr>
            <a:spAutoFit/>
          </a:bodyPr>
          <a:lstStyle/>
          <a:p>
            <a:r>
              <a:rPr lang="en-US" dirty="0" smtClean="0"/>
              <a:t>Adding Field Controls to the Page Layout</a:t>
            </a:r>
            <a:endParaRPr lang="en-US" dirty="0"/>
          </a:p>
        </p:txBody>
      </p:sp>
      <p:sp>
        <p:nvSpPr>
          <p:cNvPr id="4" name="Content Placeholder 3"/>
          <p:cNvSpPr>
            <a:spLocks noGrp="1"/>
          </p:cNvSpPr>
          <p:nvPr>
            <p:ph idx="1"/>
          </p:nvPr>
        </p:nvSpPr>
        <p:spPr/>
        <p:txBody>
          <a:bodyPr>
            <a:normAutofit/>
          </a:bodyPr>
          <a:lstStyle/>
          <a:p>
            <a:r>
              <a:rPr lang="en-US" dirty="0" smtClean="0"/>
              <a:t>Decide which fields and field controls to use</a:t>
            </a:r>
          </a:p>
          <a:p>
            <a:r>
              <a:rPr lang="en-US" dirty="0" smtClean="0"/>
              <a:t>Decide where the field controls live on the page</a:t>
            </a:r>
          </a:p>
          <a:p>
            <a:pPr lvl="1">
              <a:buNone/>
            </a:pPr>
            <a:r>
              <a:rPr lang="en-US" dirty="0" smtClean="0"/>
              <a:t>Example: “Article Left” layout with image control at the top right and one or more columns of content on the left.</a:t>
            </a:r>
          </a:p>
          <a:p>
            <a:r>
              <a:rPr lang="en-US" dirty="0" smtClean="0"/>
              <a:t>Add property attributes to configure the behavior of the control and the source (field name) of the content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Creating Page Layouts</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Deploying Page Templates</a:t>
            </a:r>
            <a:endParaRPr lang="en-US" dirty="0"/>
          </a:p>
        </p:txBody>
      </p:sp>
      <p:sp>
        <p:nvSpPr>
          <p:cNvPr id="3" name="Text Placeholder 2"/>
          <p:cNvSpPr>
            <a:spLocks noGrp="1"/>
          </p:cNvSpPr>
          <p:nvPr>
            <p:ph type="body" idx="1"/>
          </p:nvPr>
        </p:nvSpPr>
        <p:spPr/>
        <p:txBody>
          <a:bodyPr/>
          <a:lstStyle/>
          <a:p>
            <a:r>
              <a:rPr lang="en-US" smtClean="0"/>
              <a:t>Deploy to the master page gallery</a:t>
            </a:r>
          </a:p>
          <a:p>
            <a:pPr lvl="1"/>
            <a:r>
              <a:rPr lang="en-US" smtClean="0"/>
              <a:t>Using SharePoint Designer</a:t>
            </a:r>
          </a:p>
          <a:p>
            <a:pPr lvl="2"/>
            <a:r>
              <a:rPr lang="en-US" smtClean="0"/>
              <a:t>Check in to the gallery</a:t>
            </a:r>
          </a:p>
          <a:p>
            <a:pPr lvl="2"/>
            <a:r>
              <a:rPr lang="en-US" smtClean="0"/>
              <a:t>Approve and accept changes</a:t>
            </a:r>
          </a:p>
          <a:p>
            <a:pPr lvl="1"/>
            <a:r>
              <a:rPr lang="en-US" smtClean="0"/>
              <a:t>Using Visual Studio</a:t>
            </a:r>
          </a:p>
          <a:p>
            <a:pPr lvl="2"/>
            <a:r>
              <a:rPr lang="en-US" smtClean="0"/>
              <a:t>Add to SharePoint solution package</a:t>
            </a:r>
          </a:p>
          <a:p>
            <a:pPr lvl="2"/>
            <a:r>
              <a:rPr lang="en-US" smtClean="0"/>
              <a:t>Add Module element to copy into gallery</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a:t>
            </a:r>
            <a:endParaRPr lang="en-US" dirty="0"/>
          </a:p>
        </p:txBody>
      </p:sp>
      <p:sp>
        <p:nvSpPr>
          <p:cNvPr id="3" name="Content Placeholder 2"/>
          <p:cNvSpPr>
            <a:spLocks noGrp="1"/>
          </p:cNvSpPr>
          <p:nvPr>
            <p:ph idx="1"/>
          </p:nvPr>
        </p:nvSpPr>
        <p:spPr/>
        <p:txBody>
          <a:bodyPr/>
          <a:lstStyle/>
          <a:p>
            <a:r>
              <a:rPr lang="en-US" dirty="0" smtClean="0"/>
              <a:t>Enables parallel content structure</a:t>
            </a:r>
          </a:p>
          <a:p>
            <a:pPr lvl="1"/>
            <a:r>
              <a:rPr lang="en-US" dirty="0" smtClean="0"/>
              <a:t>Administrator creates labels</a:t>
            </a:r>
          </a:p>
          <a:p>
            <a:pPr lvl="1"/>
            <a:r>
              <a:rPr lang="en-US" dirty="0" smtClean="0"/>
              <a:t>System replicates containers and items when a new label is created</a:t>
            </a:r>
          </a:p>
          <a:p>
            <a:pPr lvl="1"/>
            <a:r>
              <a:rPr lang="en-US" dirty="0" smtClean="0"/>
              <a:t>System maintains parallel structure as containers and items are created and removed</a:t>
            </a:r>
          </a:p>
          <a:p>
            <a:r>
              <a:rPr lang="en-US" dirty="0" smtClean="0"/>
              <a:t>Can be used to store content in multiple languages, form factors, brands, etc.</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Architecture</a:t>
            </a:r>
            <a:endParaRPr lang="en-US" dirty="0"/>
          </a:p>
        </p:txBody>
      </p:sp>
      <p:pic>
        <p:nvPicPr>
          <p:cNvPr id="3077" name="Picture 5"/>
          <p:cNvPicPr>
            <a:picLocks noChangeAspect="1" noChangeArrowheads="1"/>
          </p:cNvPicPr>
          <p:nvPr/>
        </p:nvPicPr>
        <p:blipFill>
          <a:blip r:embed="rId2"/>
          <a:srcRect/>
          <a:stretch>
            <a:fillRect/>
          </a:stretch>
        </p:blipFill>
        <p:spPr bwMode="auto">
          <a:xfrm>
            <a:off x="762000" y="1143000"/>
            <a:ext cx="7024688" cy="548788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Extending the Publishing Framework</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Customized Editing</a:t>
            </a:r>
            <a:endParaRPr lang="en-US"/>
          </a:p>
        </p:txBody>
      </p:sp>
      <p:sp>
        <p:nvSpPr>
          <p:cNvPr id="3" name="Content Placeholder 2"/>
          <p:cNvSpPr>
            <a:spLocks noGrp="1"/>
          </p:cNvSpPr>
          <p:nvPr>
            <p:ph idx="1"/>
          </p:nvPr>
        </p:nvSpPr>
        <p:spPr>
          <a:xfrm>
            <a:off x="1295400" y="2514600"/>
            <a:ext cx="7162800" cy="3581400"/>
          </a:xfrm>
        </p:spPr>
        <p:txBody>
          <a:bodyPr/>
          <a:lstStyle/>
          <a:p>
            <a:pPr>
              <a:buNone/>
            </a:pPr>
            <a:r>
              <a:rPr lang="en-US" sz="1600" smtClean="0"/>
              <a:t>&lt;PublishingWebControls:editmodepanel </a:t>
            </a:r>
            <a:br>
              <a:rPr lang="en-US" sz="1600" smtClean="0"/>
            </a:br>
            <a:r>
              <a:rPr lang="en-US" sz="1600" smtClean="0"/>
              <a:t>runat="server" id="editmodestyles"&gt;</a:t>
            </a:r>
          </a:p>
          <a:p>
            <a:pPr>
              <a:buNone/>
            </a:pPr>
            <a:r>
              <a:rPr lang="en-US" sz="1600" smtClean="0"/>
              <a:t>	&lt;!-- Styles for edit mode only--&gt;</a:t>
            </a:r>
          </a:p>
          <a:p>
            <a:pPr>
              <a:buNone/>
            </a:pPr>
            <a:r>
              <a:rPr lang="en-US" sz="1600" smtClean="0"/>
              <a:t>	&lt;SharePointWebControls:CssRegistration </a:t>
            </a:r>
          </a:p>
          <a:p>
            <a:pPr>
              <a:buNone/>
            </a:pPr>
            <a:r>
              <a:rPr lang="en-US" sz="1600" smtClean="0"/>
              <a:t>		name="</a:t>
            </a:r>
            <a:r>
              <a:rPr lang="en-US" sz="1600" b="1" smtClean="0"/>
              <a:t>&lt;% $SPUrl:~sitecollection/Style Library/~language/Core Styles/zz2_editMode.css %&gt;" 	</a:t>
            </a:r>
            <a:r>
              <a:rPr lang="en-US" sz="1600" smtClean="0"/>
              <a:t>runat="server"/&gt;</a:t>
            </a:r>
          </a:p>
          <a:p>
            <a:pPr>
              <a:buNone/>
            </a:pPr>
            <a:r>
              <a:rPr lang="en-US" sz="1600" smtClean="0"/>
              <a:t>&lt;/PublishingWebControls:editmodepanel&gt;</a:t>
            </a:r>
            <a:endParaRPr lang="en-US" sz="1600"/>
          </a:p>
        </p:txBody>
      </p:sp>
      <p:sp>
        <p:nvSpPr>
          <p:cNvPr id="4" name="Rounded Rectangular Callout 3"/>
          <p:cNvSpPr/>
          <p:nvPr/>
        </p:nvSpPr>
        <p:spPr>
          <a:xfrm>
            <a:off x="5638800" y="1600200"/>
            <a:ext cx="2895600" cy="762000"/>
          </a:xfrm>
          <a:prstGeom prst="wedgeRoundRectCallout">
            <a:avLst>
              <a:gd name="adj1" fmla="val -68652"/>
              <a:gd name="adj2" fmla="val 8890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solidFill>
                  <a:schemeClr val="tx1"/>
                </a:solidFill>
                <a:latin typeface="Arial" pitchFamily="34" charset="0"/>
                <a:cs typeface="Arial" pitchFamily="34" charset="0"/>
              </a:rPr>
              <a:t>Panel (and child controls) only shown when the page is in edit mode.</a:t>
            </a:r>
            <a:endParaRPr lang="en-US" sz="1200">
              <a:solidFill>
                <a:schemeClr val="tx1"/>
              </a:solidFill>
              <a:latin typeface="Arial" pitchFamily="34" charset="0"/>
              <a:cs typeface="Arial" pitchFamily="34" charset="0"/>
            </a:endParaRPr>
          </a:p>
        </p:txBody>
      </p:sp>
      <p:sp>
        <p:nvSpPr>
          <p:cNvPr id="5" name="TextBox 4"/>
          <p:cNvSpPr txBox="1"/>
          <p:nvPr/>
        </p:nvSpPr>
        <p:spPr>
          <a:xfrm>
            <a:off x="381000" y="1524000"/>
            <a:ext cx="4139275" cy="461665"/>
          </a:xfrm>
          <a:prstGeom prst="rect">
            <a:avLst/>
          </a:prstGeom>
          <a:noFill/>
        </p:spPr>
        <p:txBody>
          <a:bodyPr wrap="none" rtlCol="0">
            <a:spAutoFit/>
          </a:bodyPr>
          <a:lstStyle/>
          <a:p>
            <a:r>
              <a:rPr lang="en-US" sz="2400" smtClean="0">
                <a:latin typeface="Arial" pitchFamily="34" charset="0"/>
                <a:cs typeface="Arial" pitchFamily="34" charset="0"/>
              </a:rPr>
              <a:t>The Edit Mode Panel Control</a:t>
            </a:r>
            <a:endParaRPr lang="en-US" sz="240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smtClean="0"/>
              <a:t>Management Server 2002</a:t>
            </a:r>
            <a:endParaRPr lang="en-US" dirty="0"/>
          </a:p>
        </p:txBody>
      </p:sp>
      <p:sp>
        <p:nvSpPr>
          <p:cNvPr id="3" name="Content Placeholder 2"/>
          <p:cNvSpPr>
            <a:spLocks noGrp="1"/>
          </p:cNvSpPr>
          <p:nvPr>
            <p:ph idx="1"/>
          </p:nvPr>
        </p:nvSpPr>
        <p:spPr/>
        <p:txBody>
          <a:bodyPr/>
          <a:lstStyle/>
          <a:p>
            <a:r>
              <a:rPr lang="en-US" smtClean="0"/>
              <a:t>Previous Microsoft Publishing</a:t>
            </a:r>
            <a:r>
              <a:rPr lang="en-US" baseline="0" smtClean="0"/>
              <a:t> Solution ~ 40K</a:t>
            </a:r>
          </a:p>
          <a:p>
            <a:pPr lvl="1"/>
            <a:r>
              <a:rPr lang="en-US" smtClean="0"/>
              <a:t>Enabled users to create, publish and manage content</a:t>
            </a:r>
          </a:p>
          <a:p>
            <a:pPr lvl="1"/>
            <a:r>
              <a:rPr lang="en-US" smtClean="0"/>
              <a:t>Out-of-the-box</a:t>
            </a:r>
            <a:r>
              <a:rPr lang="en-US" baseline="0" smtClean="0"/>
              <a:t> features:</a:t>
            </a:r>
            <a:endParaRPr lang="en-US" smtClean="0"/>
          </a:p>
          <a:p>
            <a:pPr lvl="2"/>
            <a:r>
              <a:rPr lang="en-US" smtClean="0"/>
              <a:t>Scheduled content refresh</a:t>
            </a:r>
          </a:p>
          <a:p>
            <a:pPr lvl="2"/>
            <a:r>
              <a:rPr lang="en-US" smtClean="0"/>
              <a:t>Integrated publishing workflow</a:t>
            </a:r>
          </a:p>
          <a:p>
            <a:pPr lvl="2"/>
            <a:r>
              <a:rPr lang="en-US" smtClean="0"/>
              <a:t>Revision tracking</a:t>
            </a:r>
          </a:p>
          <a:p>
            <a:pPr lvl="2"/>
            <a:r>
              <a:rPr lang="en-US" smtClean="0"/>
              <a:t>Content indexing</a:t>
            </a:r>
          </a:p>
          <a:p>
            <a:pPr lvl="2"/>
            <a:r>
              <a:rPr lang="en-US" smtClean="0"/>
              <a:t>XML-based web services</a:t>
            </a:r>
          </a:p>
        </p:txBody>
      </p:sp>
      <p:grpSp>
        <p:nvGrpSpPr>
          <p:cNvPr id="17" name="Group 16"/>
          <p:cNvGrpSpPr/>
          <p:nvPr/>
        </p:nvGrpSpPr>
        <p:grpSpPr>
          <a:xfrm>
            <a:off x="2819400" y="3200400"/>
            <a:ext cx="5181600" cy="3352800"/>
            <a:chOff x="2819400" y="3200400"/>
            <a:chExt cx="5181600" cy="3352800"/>
          </a:xfrm>
        </p:grpSpPr>
        <p:grpSp>
          <p:nvGrpSpPr>
            <p:cNvPr id="6" name="Group 5"/>
            <p:cNvGrpSpPr/>
            <p:nvPr/>
          </p:nvGrpSpPr>
          <p:grpSpPr>
            <a:xfrm>
              <a:off x="4495800" y="3429000"/>
              <a:ext cx="3505200" cy="1752600"/>
              <a:chOff x="4419600" y="3962400"/>
              <a:chExt cx="3505200" cy="1752600"/>
            </a:xfrm>
          </p:grpSpPr>
          <p:sp>
            <p:nvSpPr>
              <p:cNvPr id="4" name="Rounded Rectangle 3"/>
              <p:cNvSpPr/>
              <p:nvPr/>
            </p:nvSpPr>
            <p:spPr>
              <a:xfrm>
                <a:off x="4419600" y="3962400"/>
                <a:ext cx="3505200" cy="1752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mtClean="0"/>
                  <a:t>Managed Publishing API</a:t>
                </a:r>
                <a:endParaRPr lang="en-US"/>
              </a:p>
            </p:txBody>
          </p:sp>
          <p:sp>
            <p:nvSpPr>
              <p:cNvPr id="5" name="TextBox 4"/>
              <p:cNvSpPr txBox="1"/>
              <p:nvPr/>
            </p:nvSpPr>
            <p:spPr>
              <a:xfrm>
                <a:off x="4648200" y="4419600"/>
                <a:ext cx="3124200" cy="116955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numCol="2" spcCol="274320" rtlCol="0">
                <a:spAutoFit/>
              </a:bodyPr>
              <a:lstStyle/>
              <a:p>
                <a:r>
                  <a:rPr lang="en-US" sz="1000" smtClean="0">
                    <a:solidFill>
                      <a:schemeClr val="tx1"/>
                    </a:solidFill>
                  </a:rPr>
                  <a:t>User Management</a:t>
                </a:r>
                <a:br>
                  <a:rPr lang="en-US" sz="1000" smtClean="0">
                    <a:solidFill>
                      <a:schemeClr val="tx1"/>
                    </a:solidFill>
                  </a:rPr>
                </a:br>
                <a:r>
                  <a:rPr lang="en-US" sz="1000" smtClean="0">
                    <a:solidFill>
                      <a:schemeClr val="tx1"/>
                    </a:solidFill>
                  </a:rPr>
                  <a:t>Template Management</a:t>
                </a:r>
                <a:br>
                  <a:rPr lang="en-US" sz="1000" smtClean="0">
                    <a:solidFill>
                      <a:schemeClr val="tx1"/>
                    </a:solidFill>
                  </a:rPr>
                </a:br>
                <a:r>
                  <a:rPr lang="en-US" sz="1000" smtClean="0">
                    <a:solidFill>
                      <a:schemeClr val="tx1"/>
                    </a:solidFill>
                  </a:rPr>
                  <a:t>Channel Management</a:t>
                </a:r>
              </a:p>
              <a:p>
                <a:endParaRPr lang="en-US" sz="1000" smtClean="0">
                  <a:solidFill>
                    <a:schemeClr val="tx1"/>
                  </a:solidFill>
                </a:endParaRPr>
              </a:p>
              <a:p>
                <a:r>
                  <a:rPr lang="en-US" sz="1000" smtClean="0">
                    <a:solidFill>
                      <a:schemeClr val="tx1"/>
                    </a:solidFill>
                  </a:rPr>
                  <a:t>Workflow</a:t>
                </a:r>
              </a:p>
              <a:p>
                <a:r>
                  <a:rPr lang="en-US" sz="1000" smtClean="0">
                    <a:solidFill>
                      <a:schemeClr val="tx1"/>
                    </a:solidFill>
                  </a:rPr>
                  <a:t>Meta-Tagging</a:t>
                </a:r>
              </a:p>
              <a:p>
                <a:r>
                  <a:rPr lang="en-US" sz="1000" smtClean="0">
                    <a:solidFill>
                      <a:schemeClr val="tx1"/>
                    </a:solidFill>
                  </a:rPr>
                  <a:t>Scheduling</a:t>
                </a:r>
              </a:p>
              <a:p>
                <a:r>
                  <a:rPr lang="en-US" sz="1000" smtClean="0">
                    <a:solidFill>
                      <a:schemeClr val="tx1"/>
                    </a:solidFill>
                  </a:rPr>
                  <a:t>Page Management</a:t>
                </a:r>
                <a:br>
                  <a:rPr lang="en-US" sz="1000" smtClean="0">
                    <a:solidFill>
                      <a:schemeClr val="tx1"/>
                    </a:solidFill>
                  </a:rPr>
                </a:br>
                <a:r>
                  <a:rPr lang="en-US" sz="1000" smtClean="0">
                    <a:solidFill>
                      <a:schemeClr val="tx1"/>
                    </a:solidFill>
                  </a:rPr>
                  <a:t>Page Assembly</a:t>
                </a:r>
                <a:br>
                  <a:rPr lang="en-US" sz="1000" smtClean="0">
                    <a:solidFill>
                      <a:schemeClr val="tx1"/>
                    </a:solidFill>
                  </a:rPr>
                </a:br>
                <a:r>
                  <a:rPr lang="en-US" sz="1000" smtClean="0">
                    <a:solidFill>
                      <a:schemeClr val="tx1"/>
                    </a:solidFill>
                  </a:rPr>
                  <a:t>Site Deployment</a:t>
                </a:r>
              </a:p>
              <a:p>
                <a:endParaRPr lang="en-US" sz="1000" smtClean="0">
                  <a:solidFill>
                    <a:schemeClr val="tx1"/>
                  </a:solidFill>
                </a:endParaRPr>
              </a:p>
              <a:p>
                <a:r>
                  <a:rPr lang="en-US" sz="1000" smtClean="0">
                    <a:solidFill>
                      <a:schemeClr val="tx1"/>
                    </a:solidFill>
                  </a:rPr>
                  <a:t>Revisions</a:t>
                </a:r>
              </a:p>
              <a:p>
                <a:r>
                  <a:rPr lang="en-US" sz="1000" smtClean="0">
                    <a:solidFill>
                      <a:schemeClr val="tx1"/>
                    </a:solidFill>
                  </a:rPr>
                  <a:t>Cache Manager</a:t>
                </a:r>
                <a:endParaRPr lang="en-US" sz="1000">
                  <a:solidFill>
                    <a:schemeClr val="tx1"/>
                  </a:solidFill>
                </a:endParaRPr>
              </a:p>
            </p:txBody>
          </p:sp>
        </p:grpSp>
        <p:sp>
          <p:nvSpPr>
            <p:cNvPr id="7" name="TextBox 6"/>
            <p:cNvSpPr txBox="1"/>
            <p:nvPr/>
          </p:nvSpPr>
          <p:spPr>
            <a:xfrm>
              <a:off x="4953000" y="3200400"/>
              <a:ext cx="2895600" cy="246221"/>
            </a:xfrm>
            <a:prstGeom prst="rect">
              <a:avLst/>
            </a:prstGeom>
            <a:noFill/>
          </p:spPr>
          <p:txBody>
            <a:bodyPr wrap="square" rtlCol="0">
              <a:spAutoFit/>
            </a:bodyPr>
            <a:lstStyle/>
            <a:p>
              <a:pPr algn="r"/>
              <a:r>
                <a:rPr lang="en-US" sz="1000" smtClean="0"/>
                <a:t>CMS ISAPI Filter &amp; Security Service</a:t>
              </a:r>
              <a:endParaRPr lang="en-US" sz="1000"/>
            </a:p>
          </p:txBody>
        </p:sp>
        <p:grpSp>
          <p:nvGrpSpPr>
            <p:cNvPr id="16" name="Group 15"/>
            <p:cNvGrpSpPr/>
            <p:nvPr/>
          </p:nvGrpSpPr>
          <p:grpSpPr>
            <a:xfrm>
              <a:off x="2819400" y="4038600"/>
              <a:ext cx="1066800" cy="990600"/>
              <a:chOff x="2819400" y="4038600"/>
              <a:chExt cx="1066800" cy="990600"/>
            </a:xfrm>
          </p:grpSpPr>
          <p:sp>
            <p:nvSpPr>
              <p:cNvPr id="8" name="Flowchart: Document 7"/>
              <p:cNvSpPr/>
              <p:nvPr/>
            </p:nvSpPr>
            <p:spPr>
              <a:xfrm>
                <a:off x="2819400" y="4038600"/>
                <a:ext cx="1066800" cy="990600"/>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00" smtClean="0"/>
                  <a:t>ASPX</a:t>
                </a:r>
                <a:br>
                  <a:rPr lang="en-US" sz="1000" smtClean="0"/>
                </a:br>
                <a:r>
                  <a:rPr lang="en-US" sz="1000" smtClean="0"/>
                  <a:t>Template File</a:t>
                </a:r>
                <a:endParaRPr lang="en-US" sz="1000"/>
              </a:p>
            </p:txBody>
          </p:sp>
          <p:sp>
            <p:nvSpPr>
              <p:cNvPr id="9" name="Rounded Rectangle 8"/>
              <p:cNvSpPr/>
              <p:nvPr/>
            </p:nvSpPr>
            <p:spPr>
              <a:xfrm>
                <a:off x="2924720" y="4472504"/>
                <a:ext cx="838200" cy="3048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smtClean="0">
                    <a:solidFill>
                      <a:schemeClr val="tx1"/>
                    </a:solidFill>
                  </a:rPr>
                  <a:t>Placeholder</a:t>
                </a:r>
              </a:p>
              <a:p>
                <a:pPr algn="ctr"/>
                <a:r>
                  <a:rPr lang="en-US" sz="800" smtClean="0">
                    <a:solidFill>
                      <a:schemeClr val="tx1"/>
                    </a:solidFill>
                  </a:rPr>
                  <a:t>Control</a:t>
                </a:r>
                <a:endParaRPr lang="en-US" sz="800">
                  <a:solidFill>
                    <a:schemeClr val="tx1"/>
                  </a:solidFill>
                </a:endParaRPr>
              </a:p>
            </p:txBody>
          </p:sp>
        </p:grpSp>
        <p:sp>
          <p:nvSpPr>
            <p:cNvPr id="11" name="TextBox 10"/>
            <p:cNvSpPr txBox="1"/>
            <p:nvPr/>
          </p:nvSpPr>
          <p:spPr>
            <a:xfrm>
              <a:off x="5029200" y="5410200"/>
              <a:ext cx="2895600" cy="246221"/>
            </a:xfrm>
            <a:prstGeom prst="rect">
              <a:avLst/>
            </a:prstGeom>
            <a:noFill/>
          </p:spPr>
          <p:txBody>
            <a:bodyPr wrap="square" rtlCol="0">
              <a:spAutoFit/>
            </a:bodyPr>
            <a:lstStyle/>
            <a:p>
              <a:r>
                <a:rPr lang="en-US" sz="1000" smtClean="0"/>
                <a:t>SQL Server 2000</a:t>
              </a:r>
              <a:endParaRPr lang="en-US" sz="1000"/>
            </a:p>
          </p:txBody>
        </p:sp>
        <p:sp>
          <p:nvSpPr>
            <p:cNvPr id="12" name="Left-Right Arrow 11"/>
            <p:cNvSpPr/>
            <p:nvPr/>
          </p:nvSpPr>
          <p:spPr>
            <a:xfrm>
              <a:off x="3733800" y="4572000"/>
              <a:ext cx="914400" cy="1524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Right Arrow 12"/>
            <p:cNvSpPr/>
            <p:nvPr/>
          </p:nvSpPr>
          <p:spPr>
            <a:xfrm rot="5400000">
              <a:off x="6134100" y="5325020"/>
              <a:ext cx="381000" cy="1524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5029200" y="5638800"/>
              <a:ext cx="2667000" cy="914400"/>
              <a:chOff x="5029200" y="5638800"/>
              <a:chExt cx="2667000" cy="914400"/>
            </a:xfrm>
          </p:grpSpPr>
          <p:sp>
            <p:nvSpPr>
              <p:cNvPr id="10" name="Rounded Rectangle 9"/>
              <p:cNvSpPr/>
              <p:nvPr/>
            </p:nvSpPr>
            <p:spPr>
              <a:xfrm>
                <a:off x="5029200" y="5638800"/>
                <a:ext cx="25146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smtClean="0"/>
                  <a:t>Content Repository</a:t>
                </a:r>
                <a:endParaRPr lang="en-US" sz="1400"/>
              </a:p>
            </p:txBody>
          </p:sp>
          <p:sp>
            <p:nvSpPr>
              <p:cNvPr id="14" name="TextBox 13"/>
              <p:cNvSpPr txBox="1"/>
              <p:nvPr/>
            </p:nvSpPr>
            <p:spPr>
              <a:xfrm>
                <a:off x="5181600" y="5968425"/>
                <a:ext cx="2514600" cy="584775"/>
              </a:xfrm>
              <a:prstGeom prst="rect">
                <a:avLst/>
              </a:prstGeom>
              <a:noFill/>
            </p:spPr>
            <p:txBody>
              <a:bodyPr wrap="square" numCol="2" spcCol="274320" rtlCol="0">
                <a:spAutoFit/>
              </a:bodyPr>
              <a:lstStyle/>
              <a:p>
                <a:r>
                  <a:rPr lang="en-US" sz="800" smtClean="0"/>
                  <a:t>Template</a:t>
                </a:r>
              </a:p>
              <a:p>
                <a:r>
                  <a:rPr lang="en-US" sz="800" smtClean="0"/>
                  <a:t>Placeholder Definition</a:t>
                </a:r>
              </a:p>
              <a:p>
                <a:r>
                  <a:rPr lang="en-US" sz="800" smtClean="0"/>
                  <a:t>Placeholder Content</a:t>
                </a:r>
              </a:p>
              <a:p>
                <a:endParaRPr lang="en-US" sz="800" smtClean="0"/>
              </a:p>
              <a:p>
                <a:r>
                  <a:rPr lang="en-US" sz="800" smtClean="0"/>
                  <a:t>User Roles</a:t>
                </a:r>
              </a:p>
              <a:p>
                <a:r>
                  <a:rPr lang="en-US" sz="800" smtClean="0"/>
                  <a:t>Metadata</a:t>
                </a:r>
              </a:p>
              <a:p>
                <a:r>
                  <a:rPr lang="en-US" sz="800" smtClean="0"/>
                  <a:t>Media Files</a:t>
                </a:r>
                <a:endParaRPr lang="en-US" sz="800"/>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Customized Authoring</a:t>
            </a:r>
            <a:endParaRPr lang="en-US"/>
          </a:p>
        </p:txBody>
      </p:sp>
      <p:sp>
        <p:nvSpPr>
          <p:cNvPr id="3" name="Content Placeholder 2"/>
          <p:cNvSpPr>
            <a:spLocks noGrp="1"/>
          </p:cNvSpPr>
          <p:nvPr>
            <p:ph idx="1"/>
          </p:nvPr>
        </p:nvSpPr>
        <p:spPr>
          <a:xfrm>
            <a:off x="762000" y="2743200"/>
            <a:ext cx="7391400" cy="2590800"/>
          </a:xfrm>
        </p:spPr>
        <p:txBody>
          <a:bodyPr/>
          <a:lstStyle/>
          <a:p>
            <a:pPr>
              <a:buNone/>
            </a:pPr>
            <a:r>
              <a:rPr lang="en-US" sz="1600" smtClean="0"/>
              <a:t>&lt;PublishingWebControls:AuthoringContainer id=”logincontrols” runat=”server”&gt;</a:t>
            </a:r>
          </a:p>
          <a:p>
            <a:pPr lvl="1">
              <a:buNone/>
            </a:pPr>
            <a:r>
              <a:rPr lang="en-US" sz="1200" smtClean="0"/>
              <a:t>&lt;div class=”login”&gt;</a:t>
            </a:r>
          </a:p>
          <a:p>
            <a:pPr lvl="1">
              <a:buNone/>
            </a:pPr>
            <a:r>
              <a:rPr lang="en-US" sz="1200" smtClean="0"/>
              <a:t>&lt;asp:ContentPlaceHolder id=”PlaceHolderLogin” runat=”server”&gt;</a:t>
            </a:r>
          </a:p>
          <a:p>
            <a:pPr lvl="1">
              <a:buNone/>
            </a:pPr>
            <a:r>
              <a:rPr lang="en-US" sz="1200" smtClean="0"/>
              <a:t>&lt;SharePointWebControls:Welcome id=”welcome” runat=”server” EnableViewState=”false”&gt;&lt;/SharePointWebControls:Welcome&gt;</a:t>
            </a:r>
          </a:p>
          <a:p>
            <a:pPr lvl="1">
              <a:buNone/>
            </a:pPr>
            <a:r>
              <a:rPr lang="en-US" sz="1200" smtClean="0"/>
              <a:t>	&lt;/asp:ContentPlaceHolder&gt;</a:t>
            </a:r>
          </a:p>
          <a:p>
            <a:pPr lvl="1">
              <a:buNone/>
            </a:pPr>
            <a:r>
              <a:rPr lang="en-US" sz="1200" smtClean="0"/>
              <a:t>&lt;/div&gt;</a:t>
            </a:r>
          </a:p>
          <a:p>
            <a:pPr>
              <a:buNone/>
            </a:pPr>
            <a:r>
              <a:rPr lang="en-US" sz="1600" smtClean="0"/>
              <a:t>&lt;/PublishingWebControls:AuthoringContainer&gt;</a:t>
            </a:r>
            <a:endParaRPr lang="en-US" sz="1600"/>
          </a:p>
        </p:txBody>
      </p:sp>
      <p:sp>
        <p:nvSpPr>
          <p:cNvPr id="4" name="TextBox 3"/>
          <p:cNvSpPr txBox="1"/>
          <p:nvPr/>
        </p:nvSpPr>
        <p:spPr>
          <a:xfrm>
            <a:off x="533400" y="1524000"/>
            <a:ext cx="4603183" cy="461665"/>
          </a:xfrm>
          <a:prstGeom prst="rect">
            <a:avLst/>
          </a:prstGeom>
          <a:noFill/>
        </p:spPr>
        <p:txBody>
          <a:bodyPr wrap="none" rtlCol="0">
            <a:spAutoFit/>
          </a:bodyPr>
          <a:lstStyle/>
          <a:p>
            <a:r>
              <a:rPr lang="en-US" sz="2400" smtClean="0">
                <a:latin typeface="Arial" pitchFamily="34" charset="0"/>
                <a:cs typeface="Arial" pitchFamily="34" charset="0"/>
              </a:rPr>
              <a:t>The Authoring Container Control</a:t>
            </a:r>
            <a:endParaRPr lang="en-US" sz="2400">
              <a:latin typeface="Arial" pitchFamily="34" charset="0"/>
              <a:cs typeface="Arial" pitchFamily="34" charset="0"/>
            </a:endParaRPr>
          </a:p>
        </p:txBody>
      </p:sp>
      <p:sp>
        <p:nvSpPr>
          <p:cNvPr id="5" name="Rounded Rectangular Callout 4"/>
          <p:cNvSpPr/>
          <p:nvPr/>
        </p:nvSpPr>
        <p:spPr>
          <a:xfrm>
            <a:off x="5638800" y="1600200"/>
            <a:ext cx="2895600" cy="762000"/>
          </a:xfrm>
          <a:prstGeom prst="wedgeRoundRectCallout">
            <a:avLst>
              <a:gd name="adj1" fmla="val -109533"/>
              <a:gd name="adj2" fmla="val 10750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solidFill>
                  <a:schemeClr val="tx1"/>
                </a:solidFill>
                <a:latin typeface="Arial" pitchFamily="34" charset="0"/>
                <a:cs typeface="Arial" pitchFamily="34" charset="0"/>
              </a:rPr>
              <a:t>Panel (and child controls) only visible to content authors.</a:t>
            </a:r>
            <a:endParaRPr lang="en-US" sz="1200">
              <a:solidFill>
                <a:schemeClr val="tx1"/>
              </a:solidFill>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Client-Based Authoring</a:t>
            </a:r>
            <a:endParaRPr lang="en-US"/>
          </a:p>
        </p:txBody>
      </p:sp>
      <p:sp>
        <p:nvSpPr>
          <p:cNvPr id="3" name="Content Placeholder 2"/>
          <p:cNvSpPr>
            <a:spLocks noGrp="1"/>
          </p:cNvSpPr>
          <p:nvPr>
            <p:ph idx="1"/>
          </p:nvPr>
        </p:nvSpPr>
        <p:spPr/>
        <p:txBody>
          <a:bodyPr/>
          <a:lstStyle/>
          <a:p>
            <a:r>
              <a:rPr lang="en-US" smtClean="0"/>
              <a:t>Using Microsoft Office Word as a publishing tool</a:t>
            </a:r>
          </a:p>
          <a:p>
            <a:pPr lvl="1"/>
            <a:r>
              <a:rPr lang="en-US" smtClean="0"/>
              <a:t>Needs server-side support =&gt; document conversion</a:t>
            </a:r>
          </a:p>
          <a:p>
            <a:r>
              <a:rPr lang="en-US" smtClean="0"/>
              <a:t>Document Converters</a:t>
            </a:r>
          </a:p>
          <a:p>
            <a:pPr lvl="1"/>
            <a:r>
              <a:rPr lang="en-US" smtClean="0"/>
              <a:t>Specially written .EXE</a:t>
            </a:r>
          </a:p>
          <a:p>
            <a:pPr lvl="1"/>
            <a:r>
              <a:rPr lang="en-US" smtClean="0"/>
              <a:t>Runs on the server – installed by administrator</a:t>
            </a:r>
          </a:p>
          <a:p>
            <a:pPr lvl="1"/>
            <a:r>
              <a:rPr lang="en-US" smtClean="0"/>
              <a:t>Runs in a sandboxed application domain</a:t>
            </a:r>
          </a:p>
          <a:p>
            <a:pPr lvl="1"/>
            <a:r>
              <a:rPr lang="en-US" smtClean="0"/>
              <a:t>Command-line parameters specify conversion operation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 Document Converter</a:t>
            </a:r>
            <a:endParaRPr lang="en-US"/>
          </a:p>
        </p:txBody>
      </p:sp>
      <p:sp>
        <p:nvSpPr>
          <p:cNvPr id="3" name="Content Placeholder 2"/>
          <p:cNvSpPr>
            <a:spLocks noGrp="1"/>
          </p:cNvSpPr>
          <p:nvPr>
            <p:ph idx="1"/>
          </p:nvPr>
        </p:nvSpPr>
        <p:spPr/>
        <p:txBody>
          <a:bodyPr/>
          <a:lstStyle/>
          <a:p>
            <a:r>
              <a:rPr lang="en-US" sz="1600" smtClean="0"/>
              <a:t>Implementing a custom document converter requires the following steps:</a:t>
            </a:r>
          </a:p>
          <a:p>
            <a:pPr>
              <a:buNone/>
            </a:pPr>
            <a:r>
              <a:rPr lang="en-US" sz="1600" smtClean="0"/>
              <a:t>	1. Create an EXE that performs the conversion.  </a:t>
            </a:r>
          </a:p>
          <a:p>
            <a:pPr>
              <a:buNone/>
            </a:pPr>
            <a:r>
              <a:rPr lang="en-US" sz="1600" smtClean="0"/>
              <a:t>	2. Register the converter in the SharePoint environment.</a:t>
            </a:r>
          </a:p>
          <a:p>
            <a:pPr>
              <a:buNone/>
            </a:pPr>
            <a:r>
              <a:rPr lang="en-US" sz="1600" smtClean="0"/>
              <a:t>	3. Optionally create a custom ASPX page to allow the user to provide </a:t>
            </a:r>
            <a:br>
              <a:rPr lang="en-US" sz="1600" smtClean="0"/>
            </a:br>
            <a:r>
              <a:rPr lang="en-US" sz="1600" smtClean="0"/>
              <a:t>	converter-specific settings.</a:t>
            </a:r>
          </a:p>
          <a:p>
            <a:endParaRPr lang="en-US" sz="1600" smtClean="0"/>
          </a:p>
          <a:p>
            <a:r>
              <a:rPr lang="en-US" sz="1600" smtClean="0"/>
              <a:t>The converter EXE file must accept the following parameters:</a:t>
            </a:r>
          </a:p>
          <a:p>
            <a:pPr>
              <a:buNone/>
            </a:pPr>
            <a:r>
              <a:rPr lang="en-US" sz="1600" smtClean="0"/>
              <a:t>		-in infile	</a:t>
            </a:r>
          </a:p>
          <a:p>
            <a:pPr lvl="1">
              <a:buNone/>
            </a:pPr>
            <a:r>
              <a:rPr lang="en-US" sz="1200" smtClean="0"/>
              <a:t>			The input file containing the document to be converted.</a:t>
            </a:r>
          </a:p>
          <a:p>
            <a:pPr>
              <a:buNone/>
            </a:pPr>
            <a:r>
              <a:rPr lang="en-US" sz="1600" smtClean="0"/>
              <a:t>		-out outfile.html</a:t>
            </a:r>
          </a:p>
          <a:p>
            <a:pPr lvl="1">
              <a:buNone/>
            </a:pPr>
            <a:r>
              <a:rPr lang="en-US" sz="1200" smtClean="0"/>
              <a:t>			The fully qualified path to the output HTML file.</a:t>
            </a:r>
          </a:p>
          <a:p>
            <a:pPr>
              <a:buNone/>
            </a:pPr>
            <a:r>
              <a:rPr lang="en-US" sz="1600" smtClean="0"/>
              <a:t>		[ -config config.xml ]</a:t>
            </a:r>
          </a:p>
          <a:p>
            <a:pPr lvl="1">
              <a:buNone/>
            </a:pPr>
            <a:r>
              <a:rPr lang="en-US" sz="1200" smtClean="0"/>
              <a:t>			(optional) path to the configuration settings</a:t>
            </a:r>
          </a:p>
          <a:p>
            <a:pPr>
              <a:buNone/>
            </a:pPr>
            <a:r>
              <a:rPr lang="en-US" sz="1600" smtClean="0"/>
              <a:t>		[ -log logfile.log ]</a:t>
            </a:r>
          </a:p>
          <a:p>
            <a:pPr lvl="1">
              <a:buNone/>
            </a:pPr>
            <a:r>
              <a:rPr lang="en-US" sz="1200" smtClean="0"/>
              <a:t>			(optional) path to the log file</a:t>
            </a:r>
          </a:p>
          <a:p>
            <a:pPr>
              <a:buNone/>
            </a:pPr>
            <a:r>
              <a:rPr lang="en-US" sz="1600" smtClean="0"/>
              <a:t>	</a:t>
            </a:r>
          </a:p>
          <a:p>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CODE Walk-Through: </a:t>
            </a:r>
            <a:br>
              <a:rPr lang="en-US" smtClean="0"/>
            </a:br>
            <a:r>
              <a:rPr lang="en-US" smtClean="0"/>
              <a:t>Simple Document Converter</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smtClean="0"/>
              <a:t>MOSS Publishing represents a re-implementation of CMS 2002 on the SharePoint platform.</a:t>
            </a:r>
          </a:p>
          <a:p>
            <a:r>
              <a:rPr lang="en-US" smtClean="0"/>
              <a:t>The MOSS Publishing features incorporate most of the core WSS functionality and provide many extensibility points for further customization.</a:t>
            </a:r>
          </a:p>
          <a:p>
            <a:r>
              <a:rPr lang="en-US" smtClean="0"/>
              <a:t>The publishing framework enables developers to serve the needs of page designers, content authors and content users with the same set of tools.</a:t>
            </a:r>
          </a:p>
          <a:p>
            <a:r>
              <a:rPr lang="en-US" smtClean="0"/>
              <a:t>Variations provide a convenient way to replicate the structure of a publishing portal.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MOSS Publishing Design </a:t>
            </a:r>
            <a:r>
              <a:rPr lang="en-US" dirty="0" smtClean="0"/>
              <a:t>Goals</a:t>
            </a:r>
            <a:endParaRPr lang="en-US" dirty="0"/>
          </a:p>
        </p:txBody>
      </p:sp>
      <p:sp>
        <p:nvSpPr>
          <p:cNvPr id="3" name="Content Placeholder 2"/>
          <p:cNvSpPr>
            <a:spLocks noGrp="1"/>
          </p:cNvSpPr>
          <p:nvPr>
            <p:ph idx="1"/>
          </p:nvPr>
        </p:nvSpPr>
        <p:spPr/>
        <p:txBody>
          <a:bodyPr/>
          <a:lstStyle/>
          <a:p>
            <a:r>
              <a:rPr lang="en-US" smtClean="0"/>
              <a:t>Eliminate the perceived</a:t>
            </a:r>
            <a:r>
              <a:rPr lang="en-US" baseline="0" smtClean="0"/>
              <a:t> choice between </a:t>
            </a:r>
            <a:br>
              <a:rPr lang="en-US" baseline="0" smtClean="0"/>
            </a:br>
            <a:r>
              <a:rPr lang="en-US" baseline="0" smtClean="0"/>
              <a:t>CMS and SharePoint</a:t>
            </a:r>
          </a:p>
          <a:p>
            <a:r>
              <a:rPr lang="en-US" smtClean="0"/>
              <a:t>Implement the Content </a:t>
            </a:r>
            <a:r>
              <a:rPr lang="en-US" dirty="0" smtClean="0"/>
              <a:t>Management </a:t>
            </a:r>
            <a:r>
              <a:rPr lang="en-US" smtClean="0"/>
              <a:t>Server product </a:t>
            </a:r>
            <a:br>
              <a:rPr lang="en-US" smtClean="0"/>
            </a:br>
            <a:r>
              <a:rPr lang="en-US" smtClean="0"/>
              <a:t>as an example of a SharePoint 3.0 application</a:t>
            </a:r>
            <a:endParaRPr lang="en-US" dirty="0" smtClean="0"/>
          </a:p>
          <a:p>
            <a:r>
              <a:rPr lang="en-US" dirty="0" smtClean="0"/>
              <a:t>Provide an integrated </a:t>
            </a:r>
            <a:r>
              <a:rPr lang="en-US" smtClean="0"/>
              <a:t>ECM solution development platform</a:t>
            </a:r>
          </a:p>
          <a:p>
            <a:pPr lvl="1"/>
            <a:r>
              <a:rPr lang="en-US" smtClean="0"/>
              <a:t>Simplify the creation of dynamic websites</a:t>
            </a:r>
            <a:endParaRPr lang="en-US" dirty="0" smtClean="0"/>
          </a:p>
          <a:p>
            <a:r>
              <a:rPr lang="en-US" smtClean="0"/>
              <a:t>Provide support for three levels of publishing:</a:t>
            </a:r>
          </a:p>
          <a:p>
            <a:pPr lvl="1"/>
            <a:r>
              <a:rPr lang="en-US" smtClean="0"/>
              <a:t>Simple Publishing</a:t>
            </a:r>
          </a:p>
          <a:p>
            <a:pPr lvl="1"/>
            <a:r>
              <a:rPr lang="en-US" smtClean="0"/>
              <a:t>Intermediate Publishing</a:t>
            </a:r>
          </a:p>
          <a:p>
            <a:pPr lvl="1"/>
            <a:r>
              <a:rPr lang="en-US" smtClean="0"/>
              <a:t>Enterprise Publishing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Publishing Targets</a:t>
            </a:r>
            <a:endParaRPr lang="en-US"/>
          </a:p>
        </p:txBody>
      </p:sp>
      <p:sp>
        <p:nvSpPr>
          <p:cNvPr id="3" name="Content Placeholder 2"/>
          <p:cNvSpPr>
            <a:spLocks noGrp="1"/>
          </p:cNvSpPr>
          <p:nvPr>
            <p:ph idx="1"/>
          </p:nvPr>
        </p:nvSpPr>
        <p:spPr/>
        <p:txBody>
          <a:bodyPr numCol="2"/>
          <a:lstStyle/>
          <a:p>
            <a:r>
              <a:rPr lang="en-US" smtClean="0"/>
              <a:t>Simple Publishing</a:t>
            </a:r>
          </a:p>
          <a:p>
            <a:pPr lvl="1"/>
            <a:r>
              <a:rPr lang="en-US" smtClean="0"/>
              <a:t>Community Portals</a:t>
            </a:r>
          </a:p>
          <a:p>
            <a:pPr lvl="1"/>
            <a:r>
              <a:rPr lang="en-US" smtClean="0"/>
              <a:t>Corporate Brochures</a:t>
            </a:r>
          </a:p>
          <a:p>
            <a:pPr lvl="1"/>
            <a:r>
              <a:rPr lang="en-US" smtClean="0"/>
              <a:t>Small Business Intranets</a:t>
            </a:r>
          </a:p>
          <a:p>
            <a:pPr lvl="1"/>
            <a:r>
              <a:rPr lang="en-US" smtClean="0"/>
              <a:t>Departmental Intranets</a:t>
            </a:r>
          </a:p>
          <a:p>
            <a:endParaRPr lang="en-US" smtClean="0"/>
          </a:p>
          <a:p>
            <a:r>
              <a:rPr lang="en-US" smtClean="0"/>
              <a:t>Intermediate Publishing</a:t>
            </a:r>
          </a:p>
          <a:p>
            <a:pPr lvl="1"/>
            <a:r>
              <a:rPr lang="en-US" smtClean="0"/>
              <a:t>Multi-departmental Intranets</a:t>
            </a:r>
          </a:p>
          <a:p>
            <a:pPr lvl="1"/>
            <a:r>
              <a:rPr lang="en-US" smtClean="0"/>
              <a:t>Marketing sites</a:t>
            </a:r>
          </a:p>
          <a:p>
            <a:endParaRPr lang="en-US" smtClean="0"/>
          </a:p>
          <a:p>
            <a:endParaRPr lang="en-US" smtClean="0"/>
          </a:p>
          <a:p>
            <a:endParaRPr lang="en-US" smtClean="0"/>
          </a:p>
          <a:p>
            <a:r>
              <a:rPr lang="en-US" smtClean="0"/>
              <a:t>Enterprise Publishing</a:t>
            </a:r>
          </a:p>
          <a:p>
            <a:pPr lvl="1"/>
            <a:r>
              <a:rPr lang="en-US" smtClean="0"/>
              <a:t>Global Intranets</a:t>
            </a:r>
          </a:p>
          <a:p>
            <a:pPr lvl="1"/>
            <a:r>
              <a:rPr lang="en-US" smtClean="0"/>
              <a:t>E-Commerce Sites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Simplified Creation of Dynamic Websites</a:t>
            </a:r>
            <a:endParaRPr lang="en-US" dirty="0"/>
          </a:p>
        </p:txBody>
      </p:sp>
      <p:sp>
        <p:nvSpPr>
          <p:cNvPr id="3" name="Content Placeholder 2"/>
          <p:cNvSpPr>
            <a:spLocks noGrp="1"/>
          </p:cNvSpPr>
          <p:nvPr>
            <p:ph idx="1"/>
          </p:nvPr>
        </p:nvSpPr>
        <p:spPr/>
        <p:txBody>
          <a:bodyPr/>
          <a:lstStyle/>
          <a:p>
            <a:r>
              <a:rPr lang="en-US" dirty="0" smtClean="0"/>
              <a:t>Less custom coding</a:t>
            </a:r>
          </a:p>
          <a:p>
            <a:r>
              <a:rPr lang="en-US" dirty="0" smtClean="0"/>
              <a:t>Good out-of-the-box experience</a:t>
            </a:r>
          </a:p>
          <a:p>
            <a:r>
              <a:rPr lang="en-US" dirty="0" smtClean="0"/>
              <a:t>Improved user experience</a:t>
            </a:r>
          </a:p>
          <a:p>
            <a:r>
              <a:rPr lang="en-US" dirty="0" smtClean="0"/>
              <a:t>Retain collaborative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Publishing Features</a:t>
            </a:r>
            <a:endParaRPr lang="en-US" dirty="0"/>
          </a:p>
        </p:txBody>
      </p:sp>
      <p:sp>
        <p:nvSpPr>
          <p:cNvPr id="3" name="Content Placeholder 2"/>
          <p:cNvSpPr>
            <a:spLocks noGrp="1"/>
          </p:cNvSpPr>
          <p:nvPr>
            <p:ph idx="1"/>
          </p:nvPr>
        </p:nvSpPr>
        <p:spPr/>
        <p:txBody>
          <a:bodyPr/>
          <a:lstStyle/>
          <a:p>
            <a:r>
              <a:rPr lang="en-US" dirty="0" smtClean="0"/>
              <a:t>Flexible branding and navigation</a:t>
            </a:r>
          </a:p>
          <a:p>
            <a:pPr lvl="1"/>
            <a:r>
              <a:rPr lang="en-US" dirty="0" smtClean="0"/>
              <a:t>Leverages ASP.NET 2.0 features</a:t>
            </a:r>
          </a:p>
          <a:p>
            <a:r>
              <a:rPr lang="en-US" dirty="0" smtClean="0"/>
              <a:t>Decentralized authoring</a:t>
            </a:r>
          </a:p>
          <a:p>
            <a:pPr lvl="1"/>
            <a:r>
              <a:rPr lang="en-US" dirty="0" smtClean="0"/>
              <a:t>Support for offline editing and multiple authors</a:t>
            </a:r>
          </a:p>
          <a:p>
            <a:r>
              <a:rPr lang="en-US" dirty="0" smtClean="0"/>
              <a:t>Workflow and scheduling</a:t>
            </a:r>
          </a:p>
          <a:p>
            <a:pPr lvl="1"/>
            <a:r>
              <a:rPr lang="en-US" dirty="0" smtClean="0"/>
              <a:t>Content is approved before publication</a:t>
            </a:r>
          </a:p>
          <a:p>
            <a:r>
              <a:rPr lang="en-US" dirty="0" smtClean="0"/>
              <a:t>Parallel content structure via “variations”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MOSS Publishing Workflow</a:t>
            </a:r>
            <a:endParaRPr lang="en-US" dirty="0"/>
          </a:p>
        </p:txBody>
      </p:sp>
      <p:pic>
        <p:nvPicPr>
          <p:cNvPr id="4" name="Content Placeholder 3"/>
          <p:cNvPicPr>
            <a:picLocks noGrp="1" noChangeAspect="1" noChangeArrowheads="1"/>
          </p:cNvPicPr>
          <p:nvPr>
            <p:ph idx="1"/>
          </p:nvPr>
        </p:nvPicPr>
        <p:blipFill>
          <a:blip r:embed="rId2"/>
          <a:stretch>
            <a:fillRect/>
          </a:stretch>
        </p:blipFill>
        <p:spPr bwMode="auto">
          <a:xfrm>
            <a:off x="456199" y="1447800"/>
            <a:ext cx="8231601" cy="5181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MOSS Publishing</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TedPattisonGroup">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Url xmlns="c83d3ea4-1015-4b4b-bfa9-09fbcd7aa64d">
      <Url>http://intranet.sharepointblackops.com/Courses/WC-ECM401/_layouts/DocIdRedir.aspx?ID=3CC2HQU7XWNV-77-9</Url>
      <Description>3CC2HQU7XWNV-77-9</Description>
    </_dlc_DocIdUrl>
    <_dlc_DocId xmlns="c83d3ea4-1015-4b4b-bfa9-09fbcd7aa64d">3CC2HQU7XWNV-77-9</_dlc_Doc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A4EF394FCED94DA89F6B9EE31688B0" ma:contentTypeVersion="1" ma:contentTypeDescription="Create a new document." ma:contentTypeScope="" ma:versionID="45df1f6f97543c719ce93bbccdbacf11">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39E2BF1-4F83-49F5-8E69-89E569CDDC0B}"/>
</file>

<file path=customXml/itemProps2.xml><?xml version="1.0" encoding="utf-8"?>
<ds:datastoreItem xmlns:ds="http://schemas.openxmlformats.org/officeDocument/2006/customXml" ds:itemID="{34F9D7BF-CC87-4463-9163-12E59C03FECB}"/>
</file>

<file path=customXml/itemProps3.xml><?xml version="1.0" encoding="utf-8"?>
<ds:datastoreItem xmlns:ds="http://schemas.openxmlformats.org/officeDocument/2006/customXml" ds:itemID="{2A57F08C-6D33-49BA-81FC-CC2A88B75ABC}"/>
</file>

<file path=customXml/itemProps4.xml><?xml version="1.0" encoding="utf-8"?>
<ds:datastoreItem xmlns:ds="http://schemas.openxmlformats.org/officeDocument/2006/customXml" ds:itemID="{BC7B6AD5-9081-44D2-9DB8-138C6362174B}"/>
</file>

<file path=docProps/app.xml><?xml version="1.0" encoding="utf-8"?>
<Properties xmlns="http://schemas.openxmlformats.org/officeDocument/2006/extended-properties" xmlns:vt="http://schemas.openxmlformats.org/officeDocument/2006/docPropsVTypes">
  <Template>TedPattisonGroup</Template>
  <TotalTime>132</TotalTime>
  <Words>1202</Words>
  <Application>Microsoft Office PowerPoint</Application>
  <PresentationFormat>On-screen Show (4:3)</PresentationFormat>
  <Paragraphs>259</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TedPattisonGroup</vt:lpstr>
      <vt:lpstr>Web Content Management in Office SharePoint Server 2007</vt:lpstr>
      <vt:lpstr>Agenda</vt:lpstr>
      <vt:lpstr>Content Management Server 2002</vt:lpstr>
      <vt:lpstr>MOSS Publishing Design Goals</vt:lpstr>
      <vt:lpstr>Publishing Targets</vt:lpstr>
      <vt:lpstr>Simplified Creation of Dynamic Websites</vt:lpstr>
      <vt:lpstr>MOSS Publishing Features</vt:lpstr>
      <vt:lpstr>The MOSS Publishing Workflow</vt:lpstr>
      <vt:lpstr>DEMO: MOSS Publishing</vt:lpstr>
      <vt:lpstr>The MOSS Publishing Architecture</vt:lpstr>
      <vt:lpstr>MOSS Publishing Components</vt:lpstr>
      <vt:lpstr>Master Pages</vt:lpstr>
      <vt:lpstr>Page Layouts</vt:lpstr>
      <vt:lpstr>Fields and Field Controls</vt:lpstr>
      <vt:lpstr>SharePoint Field Classes</vt:lpstr>
      <vt:lpstr>Field Controls</vt:lpstr>
      <vt:lpstr>SharePoint Field Control Classes</vt:lpstr>
      <vt:lpstr>Field Controls vs Web Parts</vt:lpstr>
      <vt:lpstr>Exploring the MOSS  Publishing API</vt:lpstr>
      <vt:lpstr>Creating Page Layouts</vt:lpstr>
      <vt:lpstr>Page Layout Content Types</vt:lpstr>
      <vt:lpstr>Creating a Page Layout template file</vt:lpstr>
      <vt:lpstr>Adding Field Controls to the Page Layout</vt:lpstr>
      <vt:lpstr>DEMO: Creating Page Layouts</vt:lpstr>
      <vt:lpstr>Deploying Page Templates</vt:lpstr>
      <vt:lpstr>Variations</vt:lpstr>
      <vt:lpstr>Variations Architecture</vt:lpstr>
      <vt:lpstr>Extending the Publishing Framework</vt:lpstr>
      <vt:lpstr>Customized Editing</vt:lpstr>
      <vt:lpstr>Customized Authoring</vt:lpstr>
      <vt:lpstr>Client-Based Authoring</vt:lpstr>
      <vt:lpstr>Building a Document Converter</vt:lpstr>
      <vt:lpstr>CODE Walk-Through:  Simple Document Converter</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MOSS Publishing</dc:title>
  <dc:subject>WC-ECM401</dc:subject>
  <dc:creator>John Holliday</dc:creator>
  <dc:description>Need to illustrate with examples.</dc:description>
  <cp:lastModifiedBy>Andrew Connell</cp:lastModifiedBy>
  <cp:revision>23</cp:revision>
  <dcterms:created xsi:type="dcterms:W3CDTF">2006-08-16T00:00:00Z</dcterms:created>
  <dcterms:modified xsi:type="dcterms:W3CDTF">2009-04-20T02:01:50Z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0x010100E0A4EF394FCED94DA89F6B9EE31688B0</vt:lpwstr>
  </property>
  <property fmtid="{D5CDD505-2E9C-101B-9397-08002B2CF9AE}" pid="3" name="_dlc_DocIdItemGuid">
    <vt:lpwstr>49ce05b8-1519-46b6-aaf0-0cca5b2e415c</vt:lpwstr>
  </property>
</Properties>
</file>