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4.xml" ContentType="application/vnd.openxmlformats-officedocument.theme+xml"/>
  <Override PartName="/ppt/theme/theme3.xml" ContentType="application/vnd.openxmlformats-officedocument.theme+xml"/>
  <Override PartName="/ppt/comments/comment2.xml" ContentType="application/vnd.openxmlformats-officedocument.presentationml.comments+xml"/>
  <Override PartName="/ppt/theme/theme2.xml" ContentType="application/vnd.openxmlformats-officedocument.theme+xml"/>
  <Override PartName="/ppt/comments/comment3.xml" ContentType="application/vnd.openxmlformats-officedocument.presentationml.comments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  <p:sldMasterId id="2147483770" r:id="rId2"/>
  </p:sldMasterIdLst>
  <p:notesMasterIdLst>
    <p:notesMasterId r:id="rId24"/>
  </p:notesMasterIdLst>
  <p:handoutMasterIdLst>
    <p:handoutMasterId r:id="rId25"/>
  </p:handoutMasterIdLst>
  <p:sldIdLst>
    <p:sldId id="260" r:id="rId3"/>
    <p:sldId id="315" r:id="rId4"/>
    <p:sldId id="316" r:id="rId5"/>
    <p:sldId id="317" r:id="rId6"/>
    <p:sldId id="328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12" r:id="rId15"/>
    <p:sldId id="329" r:id="rId16"/>
    <p:sldId id="314" r:id="rId17"/>
    <p:sldId id="325" r:id="rId18"/>
    <p:sldId id="269" r:id="rId19"/>
    <p:sldId id="326" r:id="rId20"/>
    <p:sldId id="311" r:id="rId21"/>
    <p:sldId id="327" r:id="rId22"/>
    <p:sldId id="310" r:id="rId23"/>
  </p:sldIdLst>
  <p:sldSz cx="9144000" cy="6858000" type="screen4x3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ther Simmonsen" initials="HS" lastIdx="9" clrIdx="0"/>
  <p:cmAuthor id="1" name="claireh" initials="ceh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86"/>
    <a:srgbClr val="F4C19A"/>
    <a:srgbClr val="F6C9A8"/>
    <a:srgbClr val="ED9655"/>
    <a:srgbClr val="EA883E"/>
    <a:srgbClr val="F0A770"/>
    <a:srgbClr val="99C8DF"/>
    <a:srgbClr val="A2CDE2"/>
    <a:srgbClr val="9BCFE9"/>
    <a:srgbClr val="B0D9EE"/>
  </p:clrMru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3054" autoAdjust="0"/>
    <p:restoredTop sz="96057" autoAdjust="0"/>
  </p:normalViewPr>
  <p:slideViewPr>
    <p:cSldViewPr snapToGrid="0">
      <p:cViewPr varScale="1">
        <p:scale>
          <a:sx n="125" d="100"/>
          <a:sy n="125" d="100"/>
        </p:scale>
        <p:origin x="-954" y="-96"/>
      </p:cViewPr>
      <p:guideLst>
        <p:guide orient="horz" pos="144"/>
        <p:guide orient="horz" pos="1488"/>
        <p:guide orient="horz" pos="1200"/>
        <p:guide orient="horz" pos="2304"/>
        <p:guide orient="horz" pos="891"/>
        <p:guide orient="horz" pos="4175"/>
        <p:guide pos="2880"/>
        <p:guide pos="240"/>
        <p:guide pos="460"/>
        <p:guide pos="5520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4" d="100"/>
          <a:sy n="124" d="100"/>
        </p:scale>
        <p:origin x="-126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4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4-01T11:04:04.503" idx="4">
    <p:pos x="10" y="10"/>
    <p:text>NOTE TO SPEAKERS: Demo failure is the #1 cause of low scores. Increase speed and reliability by using the virtual demo. For detailed information, consult the Virtual Demo tab of the speaker portal (www.msteched.com).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4-01T11:04:04.503" idx="5">
    <p:pos x="10" y="10"/>
    <p:text>NOTE TO SPEAKERS: Demo failure is the #1 cause of low scores. Increase speed and reliability by using the virtual demo. For detailed information, consult the Virtual Demo tab of the speaker portal (www.msteched.com).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4-01T11:04:04.503" idx="6">
    <p:pos x="10" y="10"/>
    <p:text>NOTE TO SPEAKERS: Demo failure is the #1 cause of low scores. Increase speed and reliability by using the virtual demo. For detailed information, consult the Virtual Demo tab of the speaker portal (www.msteched.com).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000" smtClean="0">
                <a:latin typeface="Calibri" pitchFamily="34" charset="0"/>
              </a:rPr>
              <a:t>10 - Generating Enterprise Content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1000" smtClean="0">
                <a:latin typeface="Calibri" pitchFamily="34" charset="0"/>
              </a:rPr>
              <a:t>v1.5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smtClean="0">
                <a:solidFill>
                  <a:srgbClr val="000000"/>
                </a:solidFill>
                <a:latin typeface="Calibri" pitchFamily="34" charset="0"/>
              </a:rPr>
              <a:t>© 2009 Ted Pattison Group, Inc – All Rights Reserved</a:t>
            </a:r>
            <a:endParaRPr lang="en-US" sz="10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00" smtClean="0">
                <a:latin typeface="Calibri" pitchFamily="34" charset="0"/>
              </a:rPr>
              <a:t>10-</a:t>
            </a:r>
            <a:fld id="{8980CB99-47E3-46F4-AAEB-3919FBEFC014}" type="slidenum">
              <a:rPr lang="en-US" sz="1000" smtClean="0">
                <a:latin typeface="Calibri" pitchFamily="34" charset="0"/>
              </a:rPr>
              <a:pPr/>
              <a:t>‹#›</a:t>
            </a:fld>
            <a:endParaRPr lang="en-US" sz="100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r>
              <a:rPr lang="en-US" smtClean="0"/>
              <a:t>v1.5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5113" y="457200"/>
            <a:ext cx="3736975" cy="2801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429000"/>
            <a:ext cx="5486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172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00"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© 2009 Ted Pattison Group, Inc – All Rights Reserved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B263312-38AA-4E1E-B2B5-0F8F122B24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3" rtl="0" eaLnBrk="1" latinLnBrk="0" hangingPunct="1">
      <a:lnSpc>
        <a:spcPct val="90000"/>
      </a:lnSpc>
      <a:spcAft>
        <a:spcPts val="333"/>
      </a:spcAft>
      <a:defRPr sz="9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212981" indent="-105829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328070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482846" indent="-146838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615132" indent="-115090" algn="l" defTabSz="914363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9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© 2009 Ted Pattison Group, Inc – All Rights Reserved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10 - Generating Enterprise Content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v1.5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2009 Ted Pattison Group, Inc – All Rights Reserved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/>
          </p:nvPr>
        </p:nvSpPr>
        <p:spPr>
          <a:xfrm>
            <a:off x="1535113" y="457200"/>
            <a:ext cx="3736975" cy="2801938"/>
          </a:xfrm>
        </p:spPr>
      </p:sp>
      <p:sp>
        <p:nvSpPr>
          <p:cNvPr id="13" name="Notes Placehold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>
            <a:lvl1pPr>
              <a:buClrTx/>
              <a:defRPr/>
            </a:lvl1pPr>
            <a:lvl2pPr>
              <a:buClrTx/>
              <a:buFont typeface="Wingdings" pitchFamily="2" charset="2"/>
              <a:buChar char="v"/>
              <a:defRPr/>
            </a:lvl2pPr>
            <a:lvl3pPr marL="684213" indent="3175">
              <a:buClrTx/>
              <a:defRPr/>
            </a:lvl3pPr>
            <a:lvl4pPr marL="914400" indent="231775">
              <a:buFont typeface="Wingdings" pitchFamily="2" charset="2"/>
              <a:buChar char="q"/>
              <a:defRPr sz="1200" baseline="0"/>
            </a:lvl4pPr>
            <a:lvl5pPr marL="1316038" indent="-173038">
              <a:buClrTx/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F113E30-F930-410A-BB19-746CB0A9FAAB}" type="datetime1">
              <a:rPr lang="en-US" smtClean="0"/>
              <a:pPr/>
              <a:t>4/19/2009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76999"/>
            <a:ext cx="46482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>
            <a:lvl1pPr>
              <a:buClrTx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>
            <a:lvl1pPr>
              <a:buClrTx/>
              <a:defRPr/>
            </a:lvl1pPr>
            <a:lvl2pPr>
              <a:buClrTx/>
              <a:buFont typeface="Wingdings" pitchFamily="2" charset="2"/>
              <a:buChar char="v"/>
              <a:defRPr/>
            </a:lvl2pPr>
            <a:lvl3pPr marL="684213" indent="3175">
              <a:buClrTx/>
              <a:defRPr/>
            </a:lvl3pPr>
            <a:lvl4pPr marL="914400" indent="231775">
              <a:buFont typeface="Wingdings" pitchFamily="2" charset="2"/>
              <a:buChar char="q"/>
              <a:defRPr sz="1200" baseline="0"/>
            </a:lvl4pPr>
            <a:lvl5pPr marL="1316038" indent="-173038">
              <a:buClrTx/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ackground 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87055" y="1572364"/>
            <a:ext cx="8346073" cy="1698927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8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1pPr>
            <a:lvl2pPr marL="457200" indent="6350">
              <a:lnSpc>
                <a:spcPct val="80000"/>
              </a:lnSpc>
              <a:buFontTx/>
              <a:buNone/>
              <a:defRPr sz="24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2pPr>
            <a:lvl3pPr marL="796925" indent="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3pPr>
            <a:lvl4pPr marL="1147763" indent="20638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4pPr>
            <a:lvl5pPr marL="1489075" indent="0">
              <a:lnSpc>
                <a:spcPct val="80000"/>
              </a:lnSpc>
              <a:buFontTx/>
              <a:buNone/>
              <a:defRPr sz="2000" b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95275" y="6400801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main_PP_bod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4800" y="2644775"/>
            <a:ext cx="8534400" cy="1470025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85344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buClrTx/>
              <a:defRPr/>
            </a:lvl1pPr>
            <a:lvl2pPr>
              <a:spcBef>
                <a:spcPts val="300"/>
              </a:spcBef>
              <a:spcAft>
                <a:spcPts val="300"/>
              </a:spcAft>
              <a:buClrTx/>
              <a:defRPr/>
            </a:lvl2pPr>
            <a:lvl3pPr marL="684213" indent="3175">
              <a:spcBef>
                <a:spcPts val="0"/>
              </a:spcBef>
              <a:buClrTx/>
              <a:defRPr/>
            </a:lvl3pPr>
            <a:lvl4pPr marL="914400" indent="228600">
              <a:buClrTx/>
              <a:buFont typeface="Wingdings" pitchFamily="2" charset="2"/>
              <a:buChar char="q"/>
              <a:defRPr sz="1200" baseline="0"/>
            </a:lvl4pPr>
            <a:lvl5pPr marL="1143000" indent="228600"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>
                <a:alpha val="80000"/>
              </a:srgb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2" r:id="rId3"/>
    <p:sldLayoutId id="2147483764" r:id="rId4"/>
    <p:sldLayoutId id="2147483769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Tx/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57200" indent="68897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5000"/>
        <a:buFont typeface="Wingdings" pitchFamily="2" charset="2"/>
        <a:buChar char="v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400" indent="3175" algn="l" rtl="0" eaLnBrk="1" fontAlgn="base" hangingPunct="1">
        <a:spcBef>
          <a:spcPct val="20000"/>
        </a:spcBef>
        <a:spcAft>
          <a:spcPct val="0"/>
        </a:spcAft>
        <a:buClrTx/>
        <a:buSzPct val="100000"/>
        <a:buFont typeface="Wingdings" pitchFamily="2" charset="2"/>
        <a:buChar char="v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DDEBCF"/>
            </a:gs>
            <a:gs pos="50000">
              <a:srgbClr val="9CB86E">
                <a:alpha val="70000"/>
              </a:srgbClr>
            </a:gs>
            <a:gs pos="100000">
              <a:srgbClr val="156B13">
                <a:alpha val="75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43000" y="0"/>
            <a:ext cx="6324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7" name="Picture 7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6789738"/>
            <a:ext cx="914400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152400"/>
            <a:ext cx="87630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4478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33" name="Picture 9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0" y="990600"/>
            <a:ext cx="141288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GroovyBar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hidden">
          <a:xfrm>
            <a:off x="9002713" y="990600"/>
            <a:ext cx="141287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 descr="GroovyBar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hidden">
          <a:xfrm>
            <a:off x="0" y="990600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ucida Sans" pitchFamily="34" charset="0"/>
        </a:defRPr>
      </a:lvl9pPr>
    </p:titleStyle>
    <p:bodyStyle>
      <a:lvl1pPr marL="347663" indent="-34766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ingdings" pitchFamily="2" charset="2"/>
        <a:buChar char="q"/>
        <a:defRPr sz="2000" kern="1200">
          <a:solidFill>
            <a:srgbClr val="002100"/>
          </a:solidFill>
          <a:latin typeface="Arial" pitchFamily="34" charset="0"/>
          <a:ea typeface="+mn-ea"/>
          <a:cs typeface="Arial" pitchFamily="34" charset="0"/>
        </a:defRPr>
      </a:lvl2pPr>
      <a:lvl3pPr marL="73152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85000"/>
        <a:buFont typeface="Wingdings" pitchFamily="2" charset="2"/>
        <a:buChar char="Ø"/>
        <a:defRPr sz="1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57200" indent="68897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5000"/>
        <a:buFont typeface="Wingdings" pitchFamily="2" charset="2"/>
        <a:buChar char="v"/>
        <a:defRPr sz="1400" b="1" i="1" kern="1200" baseline="0">
          <a:ln>
            <a:noFill/>
          </a:ln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14400" indent="3175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90000"/>
            <a:lumOff val="10000"/>
          </a:schemeClr>
        </a:buClr>
        <a:buSzPct val="100000"/>
        <a:buFont typeface="Wingdings" pitchFamily="2" charset="2"/>
        <a:buChar char="v"/>
        <a:defRPr sz="1200" b="1" i="0" kern="1200" baseline="0">
          <a:solidFill>
            <a:schemeClr val="tx1"/>
          </a:solidFill>
          <a:latin typeface="Arial" pitchFamily="34" charset="0"/>
          <a:ea typeface="+mn-ea"/>
          <a:cs typeface="Arial" charset="0"/>
        </a:defRPr>
      </a:lvl5pPr>
      <a:lvl6pPr marL="1097280" indent="-228600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85000"/>
        <a:buFont typeface="Wingdings" pitchFamily="2" charset="2"/>
        <a:buChar char="§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Generating</a:t>
            </a:r>
            <a:r>
              <a:rPr lang="en-US" baseline="0" smtClean="0"/>
              <a:t> Enterprise Content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Open XML Document Generation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en-US" sz="2800" smtClean="0"/>
              <a:t>Requirements:</a:t>
            </a:r>
            <a:endParaRPr lang="en-US" sz="2800" dirty="0" smtClean="0"/>
          </a:p>
          <a:p>
            <a:r>
              <a:rPr lang="en-US" sz="2800" dirty="0" smtClean="0"/>
              <a:t>Must be callable from anywhere</a:t>
            </a:r>
          </a:p>
          <a:p>
            <a:pPr lvl="1"/>
            <a:r>
              <a:rPr lang="en-US" sz="2400" dirty="0" smtClean="0"/>
              <a:t>Windows Forms</a:t>
            </a:r>
          </a:p>
          <a:p>
            <a:pPr lvl="1"/>
            <a:r>
              <a:rPr lang="en-US" sz="2400" dirty="0" smtClean="0"/>
              <a:t>Web Forms</a:t>
            </a:r>
          </a:p>
          <a:p>
            <a:pPr lvl="1"/>
            <a:r>
              <a:rPr lang="en-US" sz="2400" dirty="0" smtClean="0"/>
              <a:t>SharePoint Event Receivers</a:t>
            </a:r>
          </a:p>
          <a:p>
            <a:pPr lvl="1"/>
            <a:r>
              <a:rPr lang="en-US" sz="2400" dirty="0" smtClean="0"/>
              <a:t>SharePoint Workflows</a:t>
            </a:r>
          </a:p>
          <a:p>
            <a:r>
              <a:rPr lang="en-US" sz="2800" dirty="0" smtClean="0"/>
              <a:t>Must not require extraordinary skills</a:t>
            </a:r>
          </a:p>
          <a:p>
            <a:pPr lvl="1"/>
            <a:r>
              <a:rPr lang="en-US" sz="2400" dirty="0" smtClean="0"/>
              <a:t>Templates created by knowledge workers</a:t>
            </a:r>
          </a:p>
          <a:p>
            <a:pPr lvl="2"/>
            <a:r>
              <a:rPr lang="en-US" sz="1800" dirty="0" smtClean="0"/>
              <a:t>Enhanced by developers</a:t>
            </a:r>
          </a:p>
          <a:p>
            <a:pPr lvl="1"/>
            <a:r>
              <a:rPr lang="en-US" sz="2400" dirty="0" smtClean="0"/>
              <a:t>Solutions deployed by administrators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Open XML Document Generation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1704" y="1593669"/>
            <a:ext cx="8125096" cy="4075611"/>
          </a:xfrm>
        </p:spPr>
        <p:txBody>
          <a:bodyPr/>
          <a:lstStyle/>
          <a:p>
            <a:pPr>
              <a:buNone/>
            </a:pPr>
            <a:r>
              <a:rPr lang="en-US" sz="2800" smtClean="0"/>
              <a:t>Solution Development Strategy:</a:t>
            </a:r>
            <a:endParaRPr lang="en-US" sz="2800" dirty="0" smtClean="0"/>
          </a:p>
          <a:p>
            <a:r>
              <a:rPr lang="en-US" sz="2800" dirty="0" smtClean="0"/>
              <a:t>Build a reusable document processing engine</a:t>
            </a:r>
          </a:p>
          <a:p>
            <a:r>
              <a:rPr lang="en-US" sz="2800" dirty="0" smtClean="0"/>
              <a:t>Distinguish data from its internal format</a:t>
            </a:r>
          </a:p>
          <a:p>
            <a:r>
              <a:rPr lang="en-US" sz="2800" dirty="0" smtClean="0"/>
              <a:t>Schematize the data (if possible)</a:t>
            </a:r>
          </a:p>
          <a:p>
            <a:r>
              <a:rPr lang="en-US" sz="2800" dirty="0" smtClean="0"/>
              <a:t>Use "exemplars" with content </a:t>
            </a:r>
            <a:r>
              <a:rPr lang="en-US" sz="2800" b="1" dirty="0" smtClean="0"/>
              <a:t>placeholders</a:t>
            </a:r>
          </a:p>
          <a:p>
            <a:pPr lvl="1"/>
            <a:r>
              <a:rPr lang="en-US" sz="2400" dirty="0" smtClean="0"/>
              <a:t>Similar to ASP.NET 2.0 master pages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“Placeholder”?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smtClean="0"/>
              <a:t>Meaning depends on the rendering application</a:t>
            </a:r>
          </a:p>
          <a:p>
            <a:pPr lvl="1"/>
            <a:r>
              <a:rPr lang="en-US" sz="2400" smtClean="0"/>
              <a:t>Content controls in Word 2007</a:t>
            </a:r>
          </a:p>
          <a:p>
            <a:pPr lvl="1"/>
            <a:r>
              <a:rPr lang="en-US" sz="2400" smtClean="0"/>
              <a:t>Special text tokens in PowerPoint</a:t>
            </a:r>
          </a:p>
          <a:p>
            <a:pPr lvl="1"/>
            <a:r>
              <a:rPr lang="en-US" sz="2400" smtClean="0"/>
              <a:t>Named Ranges in Excel</a:t>
            </a:r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Document Processing: Word 2007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88175" y="2345429"/>
            <a:ext cx="7336621" cy="3280312"/>
            <a:chOff x="483672" y="2149484"/>
            <a:chExt cx="7336621" cy="3280312"/>
          </a:xfrm>
        </p:grpSpPr>
        <p:sp>
          <p:nvSpPr>
            <p:cNvPr id="24" name="Flowchart: Predefined Process 23"/>
            <p:cNvSpPr/>
            <p:nvPr/>
          </p:nvSpPr>
          <p:spPr bwMode="auto">
            <a:xfrm>
              <a:off x="2870159" y="2149484"/>
              <a:ext cx="3134400" cy="2303918"/>
            </a:xfrm>
            <a:prstGeom prst="flowChartPredefined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Document Processor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767536" y="3019578"/>
              <a:ext cx="1236368" cy="1060802"/>
              <a:chOff x="2156049" y="1802773"/>
              <a:chExt cx="944742" cy="665020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2156049" y="2007853"/>
                <a:ext cx="944742" cy="459940"/>
              </a:xfrm>
              <a:prstGeom prst="roundRect">
                <a:avLst>
                  <a:gd name="adj" fmla="val 32884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US" sz="1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Word</a:t>
                </a:r>
              </a:p>
              <a:p>
                <a:pPr algn="ctr" defTabSz="914099"/>
                <a:r>
                  <a:rPr lang="en-US" sz="1400" b="1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Placeholder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16200000" flipH="1">
                <a:off x="2848257" y="1954018"/>
                <a:ext cx="128453" cy="3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 bwMode="auto">
              <a:xfrm>
                <a:off x="2863570" y="1802773"/>
                <a:ext cx="106825" cy="111471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0" rIns="91436" bIns="36576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099"/>
                <a:r>
                  <a:rPr lang="en-US" sz="14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IPlaceholder</a:t>
                </a:r>
                <a:endParaRPr lang="en-US" sz="1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  <a:p>
                <a:pPr defTabSz="914099"/>
                <a:endParaRPr lang="en-US" sz="10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 flipV="1">
              <a:off x="5644523" y="2480115"/>
              <a:ext cx="1843550" cy="915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10800000" flipV="1">
              <a:off x="4815841" y="3094758"/>
              <a:ext cx="1768085" cy="1095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Blank P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72" y="2703274"/>
              <a:ext cx="2108378" cy="2726522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ffectLst/>
          </p:spPr>
        </p:pic>
        <p:sp>
          <p:nvSpPr>
            <p:cNvPr id="49" name="Down Arrow 48"/>
            <p:cNvSpPr/>
            <p:nvPr/>
          </p:nvSpPr>
          <p:spPr bwMode="auto">
            <a:xfrm rot="16200000">
              <a:off x="2780470" y="2944820"/>
              <a:ext cx="244479" cy="1547389"/>
            </a:xfrm>
            <a:prstGeom prst="downArrow">
              <a:avLst>
                <a:gd name="adj1" fmla="val 50000"/>
                <a:gd name="adj2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009425" y="3536266"/>
              <a:ext cx="1214794" cy="3701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2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Content Control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583925" y="2400798"/>
              <a:ext cx="1236368" cy="1060794"/>
              <a:chOff x="2156049" y="1802777"/>
              <a:chExt cx="944742" cy="665016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2156049" y="2007853"/>
                <a:ext cx="944742" cy="459940"/>
              </a:xfrm>
              <a:prstGeom prst="roundRect">
                <a:avLst>
                  <a:gd name="adj" fmla="val 32884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US" sz="1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Document</a:t>
                </a:r>
              </a:p>
              <a:p>
                <a:pPr algn="ctr" defTabSz="914099"/>
                <a:r>
                  <a:rPr lang="en-US" sz="1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Component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2848257" y="1954018"/>
                <a:ext cx="128453" cy="3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</p:cxnSp>
          <p:sp>
            <p:nvSpPr>
              <p:cNvPr id="37" name="Oval 36"/>
              <p:cNvSpPr/>
              <p:nvPr/>
            </p:nvSpPr>
            <p:spPr bwMode="auto">
              <a:xfrm>
                <a:off x="2866898" y="1802777"/>
                <a:ext cx="107461" cy="112134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0" rIns="91436" bIns="36576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099"/>
                <a:r>
                  <a:rPr lang="en-US" sz="1100" dirty="0" err="1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</a:rPr>
                  <a:t>IContentProvider</a:t>
                </a:r>
                <a:endParaRPr lang="en-US" sz="11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  <a:p>
                <a:pPr defTabSz="914099"/>
                <a:endParaRPr lang="en-US" sz="11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98033" y="4624017"/>
              <a:ext cx="1881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Document Template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(Exemplar)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0262" y="1476103"/>
            <a:ext cx="626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Word 2007 Content Controls as Placeholders</a:t>
            </a:r>
            <a:endParaRPr lang="en-U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DEMO: Content Controls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Content Control Format</a:t>
            </a:r>
            <a:br>
              <a:rPr smtClean="0"/>
            </a:br>
            <a:r>
              <a:rPr sz="3600" smtClean="0"/>
              <a:t>WordProcessingML</a:t>
            </a:r>
            <a:endParaRPr lang="en-US" sz="3600" dirty="0"/>
          </a:p>
        </p:txBody>
      </p:sp>
      <p:sp>
        <p:nvSpPr>
          <p:cNvPr id="9" name="Text Placeholder 8"/>
          <p:cNvSpPr>
            <a:spLocks noGrp="1"/>
          </p:cNvSpPr>
          <p:nvPr>
            <p:ph sz="quarter" idx="10"/>
          </p:nvPr>
        </p:nvSpPr>
        <p:spPr>
          <a:xfrm>
            <a:off x="341812" y="925286"/>
            <a:ext cx="8305800" cy="6272348"/>
          </a:xfrm>
        </p:spPr>
        <p:txBody>
          <a:bodyPr/>
          <a:lstStyle/>
          <a:p>
            <a:pPr>
              <a:buNone/>
            </a:pPr>
            <a:endParaRPr lang="en-US" sz="1200" dirty="0" smtClean="0"/>
          </a:p>
          <a:p>
            <a:pPr lvl="1">
              <a:buNone/>
            </a:pPr>
            <a:r>
              <a:rPr lang="en-US" sz="1200" dirty="0" smtClean="0"/>
              <a:t> &lt;w:sdt&gt;</a:t>
            </a:r>
          </a:p>
          <a:p>
            <a:pPr lvl="1">
              <a:buNone/>
            </a:pPr>
            <a:r>
              <a:rPr lang="en-US" sz="1200" dirty="0" smtClean="0"/>
              <a:t>    &lt;w:sdtPr&gt;</a:t>
            </a:r>
          </a:p>
          <a:p>
            <a:pPr lvl="1">
              <a:buNone/>
            </a:pPr>
            <a:r>
              <a:rPr lang="en-US" sz="1200" dirty="0" smtClean="0"/>
              <a:t>        &lt;w:alias w:val="</a:t>
            </a:r>
            <a:r>
              <a:rPr lang="en-US" sz="1200" b="1" dirty="0" smtClean="0"/>
              <a:t>Company Name</a:t>
            </a:r>
            <a:r>
              <a:rPr lang="en-US" sz="1200" dirty="0" smtClean="0"/>
              <a:t>"/&gt;</a:t>
            </a:r>
          </a:p>
          <a:p>
            <a:pPr lvl="1">
              <a:buNone/>
            </a:pPr>
            <a:r>
              <a:rPr lang="en-US" sz="1200" dirty="0" smtClean="0"/>
              <a:t>        &lt;w:tag w:val="</a:t>
            </a:r>
            <a:r>
              <a:rPr lang="en-US" sz="1200" b="1" dirty="0" err="1" smtClean="0"/>
              <a:t>CompanyName</a:t>
            </a:r>
            <a:r>
              <a:rPr lang="en-US" sz="1200" dirty="0" smtClean="0"/>
              <a:t>"/&gt;</a:t>
            </a:r>
          </a:p>
          <a:p>
            <a:pPr lvl="1">
              <a:buNone/>
            </a:pPr>
            <a:r>
              <a:rPr lang="en-US" sz="1200" dirty="0" smtClean="0"/>
              <a:t>        &lt;w:id w:val="109942683"/&gt;</a:t>
            </a:r>
          </a:p>
          <a:p>
            <a:pPr lvl="1">
              <a:buNone/>
            </a:pPr>
            <a:r>
              <a:rPr lang="en-US" sz="1200" dirty="0" smtClean="0"/>
              <a:t>        &lt;w:placeholder&gt;</a:t>
            </a:r>
          </a:p>
          <a:p>
            <a:pPr lvl="1">
              <a:buNone/>
            </a:pPr>
            <a:r>
              <a:rPr lang="en-US" sz="1200" dirty="0" smtClean="0"/>
              <a:t>            &lt;w:docPart w:val="11969636623B4EEC9791C171D39F5364"/&gt;</a:t>
            </a:r>
          </a:p>
          <a:p>
            <a:pPr lvl="1">
              <a:buNone/>
            </a:pPr>
            <a:r>
              <a:rPr lang="en-US" sz="1200" dirty="0" smtClean="0"/>
              <a:t>        &lt;/w:placeholder&gt;</a:t>
            </a:r>
          </a:p>
          <a:p>
            <a:pPr lvl="1">
              <a:buNone/>
            </a:pPr>
            <a:r>
              <a:rPr lang="en-US" sz="1200" dirty="0" smtClean="0"/>
              <a:t>        &lt;w:showingPlcHdr/&gt;</a:t>
            </a:r>
          </a:p>
          <a:p>
            <a:pPr lvl="1">
              <a:buNone/>
            </a:pPr>
            <a:r>
              <a:rPr lang="en-US" sz="1200" dirty="0" smtClean="0"/>
              <a:t>    &lt;/w:sdtPr&gt;</a:t>
            </a:r>
          </a:p>
          <a:p>
            <a:pPr lvl="1">
              <a:buNone/>
            </a:pPr>
            <a:r>
              <a:rPr lang="en-US" sz="1200" b="1" dirty="0" smtClean="0"/>
              <a:t>    &lt;w:sdtContent&gt;</a:t>
            </a:r>
          </a:p>
          <a:p>
            <a:pPr lvl="1">
              <a:buNone/>
            </a:pPr>
            <a:r>
              <a:rPr lang="en-US" sz="1200" b="1" dirty="0" smtClean="0"/>
              <a:t>        &lt;w:p w:rsidR="00A273F9" w:rsidRPr="00075A11" </a:t>
            </a:r>
          </a:p>
          <a:p>
            <a:pPr lvl="1">
              <a:buNone/>
            </a:pPr>
            <a:r>
              <a:rPr lang="en-US" sz="1200" b="1" dirty="0" smtClean="0"/>
              <a:t>             w:rsidRDefault="004274A8" w:rsidP="004274A8"&gt;</a:t>
            </a:r>
          </a:p>
          <a:p>
            <a:pPr lvl="1">
              <a:buNone/>
            </a:pPr>
            <a:r>
              <a:rPr lang="en-US" sz="1200" b="1" dirty="0" smtClean="0"/>
              <a:t>            &lt;w:pPr&gt;</a:t>
            </a:r>
          </a:p>
          <a:p>
            <a:pPr lvl="1">
              <a:buNone/>
            </a:pPr>
            <a:r>
              <a:rPr lang="en-US" sz="1200" b="1" dirty="0" smtClean="0"/>
              <a:t>                &lt;w:pStyle w:val="StyleHeading116ptVioletRightBefore144ptAfter4"/&gt;</a:t>
            </a:r>
          </a:p>
          <a:p>
            <a:pPr lvl="1">
              <a:buNone/>
            </a:pPr>
            <a:r>
              <a:rPr lang="en-US" sz="1200" b="1" dirty="0" smtClean="0"/>
              <a:t>                &lt;w:spacing w:before="480" w:after="2160"/&gt;</a:t>
            </a:r>
          </a:p>
          <a:p>
            <a:pPr lvl="1">
              <a:buNone/>
            </a:pPr>
            <a:r>
              <a:rPr lang="en-US" sz="1200" b="1" dirty="0" smtClean="0"/>
              <a:t>            &lt;/w:pPr&gt;</a:t>
            </a:r>
          </a:p>
          <a:p>
            <a:pPr lvl="1">
              <a:buNone/>
            </a:pPr>
            <a:r>
              <a:rPr lang="en-US" sz="1200" b="1" dirty="0" smtClean="0"/>
              <a:t>            &lt;w:r w:rsidRPr="006A77D5"&gt;</a:t>
            </a:r>
          </a:p>
          <a:p>
            <a:pPr lvl="1">
              <a:buNone/>
            </a:pPr>
            <a:r>
              <a:rPr lang="en-US" sz="1200" b="1" dirty="0" smtClean="0"/>
              <a:t>                &lt;w:rPr&gt;</a:t>
            </a:r>
          </a:p>
          <a:p>
            <a:pPr lvl="1">
              <a:buNone/>
            </a:pPr>
            <a:r>
              <a:rPr lang="en-US" sz="1200" b="1" dirty="0" smtClean="0"/>
              <a:t>                    &lt;w:rStyle w:val="</a:t>
            </a:r>
            <a:r>
              <a:rPr lang="en-US" sz="1200" b="1" err="1" smtClean="0"/>
              <a:t>PlaceholderText</a:t>
            </a:r>
            <a:r>
              <a:rPr lang="en-US" sz="1200" b="1" smtClean="0"/>
              <a:t>"/&gt;  </a:t>
            </a:r>
            <a:r>
              <a:rPr lang="en-US" sz="1200" b="1" dirty="0" smtClean="0"/>
              <a:t>&lt;w:rFonts w:eastAsia="Times"/&gt;</a:t>
            </a:r>
          </a:p>
          <a:p>
            <a:pPr lvl="1">
              <a:buNone/>
            </a:pPr>
            <a:r>
              <a:rPr lang="en-US" sz="1200" b="1" dirty="0" smtClean="0"/>
              <a:t>                &lt;/w:rPr&gt;</a:t>
            </a:r>
          </a:p>
          <a:p>
            <a:pPr lvl="1">
              <a:buNone/>
            </a:pPr>
            <a:r>
              <a:rPr lang="en-US" sz="1200" b="1" dirty="0" smtClean="0"/>
              <a:t>                &lt;w:t&gt;Click here to enter text.&lt;/w:t&gt;</a:t>
            </a:r>
          </a:p>
          <a:p>
            <a:pPr lvl="1">
              <a:buNone/>
            </a:pPr>
            <a:r>
              <a:rPr lang="en-US" sz="1200" b="1" dirty="0" smtClean="0"/>
              <a:t>            &lt;/w:r&gt;</a:t>
            </a:r>
          </a:p>
          <a:p>
            <a:pPr lvl="1">
              <a:buNone/>
            </a:pPr>
            <a:r>
              <a:rPr lang="en-US" sz="1200" b="1" dirty="0" smtClean="0"/>
              <a:t>        &lt;/w:p&gt;</a:t>
            </a:r>
          </a:p>
          <a:p>
            <a:pPr lvl="1">
              <a:buNone/>
            </a:pPr>
            <a:r>
              <a:rPr lang="en-US" sz="1200" b="1" dirty="0" smtClean="0"/>
              <a:t>    &lt;/w:sdtContent&gt;</a:t>
            </a:r>
          </a:p>
          <a:p>
            <a:pPr lvl="1">
              <a:buNone/>
            </a:pPr>
            <a:r>
              <a:rPr lang="en-US" sz="1200" dirty="0" smtClean="0"/>
              <a:t>&lt;/w:sdt&gt;</a:t>
            </a:r>
          </a:p>
        </p:txBody>
      </p:sp>
      <p:sp>
        <p:nvSpPr>
          <p:cNvPr id="7" name="Line Callout 1 (Accent Bar) 6"/>
          <p:cNvSpPr/>
          <p:nvPr/>
        </p:nvSpPr>
        <p:spPr bwMode="auto">
          <a:xfrm>
            <a:off x="4668336" y="1571402"/>
            <a:ext cx="1210541" cy="223405"/>
          </a:xfrm>
          <a:prstGeom prst="accentCallout1">
            <a:avLst>
              <a:gd name="adj1" fmla="val 18750"/>
              <a:gd name="adj2" fmla="val -8333"/>
              <a:gd name="adj3" fmla="val 66913"/>
              <a:gd name="adj4" fmla="val -8913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Title</a:t>
            </a: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4682093" y="1943643"/>
            <a:ext cx="1210541" cy="223405"/>
          </a:xfrm>
          <a:prstGeom prst="accentCallout1">
            <a:avLst>
              <a:gd name="adj1" fmla="val 1208"/>
              <a:gd name="adj2" fmla="val -10491"/>
              <a:gd name="adj3" fmla="val -1393"/>
              <a:gd name="adj4" fmla="val -10674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Tag</a:t>
            </a:r>
          </a:p>
        </p:txBody>
      </p:sp>
      <p:sp>
        <p:nvSpPr>
          <p:cNvPr id="10" name="Line Callout 1 (Accent Bar) 9"/>
          <p:cNvSpPr/>
          <p:nvPr/>
        </p:nvSpPr>
        <p:spPr bwMode="auto">
          <a:xfrm>
            <a:off x="5721039" y="2934493"/>
            <a:ext cx="1210541" cy="223405"/>
          </a:xfrm>
          <a:prstGeom prst="accentCallout1">
            <a:avLst>
              <a:gd name="adj1" fmla="val 18750"/>
              <a:gd name="adj2" fmla="val -8333"/>
              <a:gd name="adj3" fmla="val 219536"/>
              <a:gd name="adj4" fmla="val -298511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Content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Open XML </a:t>
            </a:r>
            <a:br>
              <a:rPr smtClean="0"/>
            </a:br>
            <a:r>
              <a:rPr smtClean="0"/>
              <a:t>Document Generation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 Document Processor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Processing Framework</a:t>
            </a:r>
            <a:br>
              <a:rPr lang="en-US" dirty="0" smtClean="0"/>
            </a:br>
            <a:r>
              <a:rPr lang="en-US" sz="3600" dirty="0" smtClean="0"/>
              <a:t>Merging SharePoint List Data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191737" y="1986990"/>
            <a:ext cx="5722899" cy="3812918"/>
          </a:xfrm>
          <a:prstGeom prst="rect">
            <a:avLst/>
          </a:prstGeom>
          <a:gradFill>
            <a:gsLst>
              <a:gs pos="0">
                <a:schemeClr val="accent4">
                  <a:shade val="15000"/>
                  <a:satMod val="180000"/>
                  <a:alpha val="40000"/>
                </a:schemeClr>
              </a:gs>
              <a:gs pos="50000">
                <a:schemeClr val="accent4">
                  <a:shade val="45000"/>
                  <a:satMod val="170000"/>
                  <a:alpha val="41000"/>
                </a:schemeClr>
              </a:gs>
              <a:gs pos="70000">
                <a:schemeClr val="accent4">
                  <a:tint val="99000"/>
                  <a:shade val="65000"/>
                  <a:satMod val="155000"/>
                  <a:alpha val="34000"/>
                </a:schemeClr>
              </a:gs>
              <a:gs pos="100000">
                <a:schemeClr val="accent4">
                  <a:tint val="95500"/>
                  <a:shade val="100000"/>
                  <a:satMod val="155000"/>
                  <a:alpha val="70000"/>
                </a:schemeClr>
              </a:gs>
            </a:gsLst>
          </a:gradFill>
          <a:ln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SharePoint</a:t>
            </a:r>
          </a:p>
        </p:txBody>
      </p:sp>
      <p:sp>
        <p:nvSpPr>
          <p:cNvPr id="79" name="Bent-Up Arrow 78"/>
          <p:cNvSpPr/>
          <p:nvPr/>
        </p:nvSpPr>
        <p:spPr bwMode="auto">
          <a:xfrm rot="5400000" flipH="1">
            <a:off x="2686461" y="2413041"/>
            <a:ext cx="847314" cy="2157325"/>
          </a:xfrm>
          <a:prstGeom prst="bentUpArrow">
            <a:avLst>
              <a:gd name="adj1" fmla="val 32759"/>
              <a:gd name="adj2" fmla="val 31035"/>
              <a:gd name="adj3" fmla="val 37069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Flowchart: Predefined Process 23"/>
          <p:cNvSpPr/>
          <p:nvPr/>
        </p:nvSpPr>
        <p:spPr bwMode="auto">
          <a:xfrm>
            <a:off x="6376094" y="2235272"/>
            <a:ext cx="1418077" cy="1124884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Document Processor</a:t>
            </a:r>
          </a:p>
        </p:txBody>
      </p:sp>
      <p:cxnSp>
        <p:nvCxnSpPr>
          <p:cNvPr id="29" name="Straight Arrow Connector 28"/>
          <p:cNvCxnSpPr>
            <a:stCxn id="24" idx="1"/>
            <a:endCxn id="77" idx="6"/>
          </p:cNvCxnSpPr>
          <p:nvPr/>
        </p:nvCxnSpPr>
        <p:spPr>
          <a:xfrm rot="10800000" flipV="1">
            <a:off x="4701028" y="2797714"/>
            <a:ext cx="1675066" cy="139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ocu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53" y="2471441"/>
            <a:ext cx="743956" cy="76882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018380" y="3279803"/>
            <a:ext cx="83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Document</a:t>
            </a:r>
          </a:p>
          <a:p>
            <a:pPr algn="ctr"/>
            <a:r>
              <a:rPr lang="en-US" sz="1200" dirty="0" smtClean="0"/>
              <a:t>Instance</a:t>
            </a:r>
            <a:endParaRPr lang="en-US" sz="1200" dirty="0"/>
          </a:p>
        </p:txBody>
      </p:sp>
      <p:sp>
        <p:nvSpPr>
          <p:cNvPr id="48" name="Down Arrow 47"/>
          <p:cNvSpPr/>
          <p:nvPr/>
        </p:nvSpPr>
        <p:spPr bwMode="auto">
          <a:xfrm rot="16200000">
            <a:off x="7866156" y="2649824"/>
            <a:ext cx="215480" cy="342026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1002">
            <a:schemeClr val="lt1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102864" y="2741714"/>
            <a:ext cx="984778" cy="1451213"/>
            <a:chOff x="2045285" y="3217672"/>
            <a:chExt cx="853786" cy="1032209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75" name="Picture 74" descr="ASPX 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5285" y="3396095"/>
              <a:ext cx="853786" cy="853786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rot="16200000" flipH="1">
              <a:off x="2449939" y="3368913"/>
              <a:ext cx="128453" cy="3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 bwMode="auto">
            <a:xfrm>
              <a:off x="2468580" y="3217672"/>
              <a:ext cx="95303" cy="9944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0" rIns="91436" bIns="3657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4099"/>
              <a:r>
                <a:rPr lang="en-US" sz="1200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IContentProvider</a:t>
              </a:r>
              <a:endParaRPr lang="en-US" sz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defTabSz="914099"/>
              <a:endParaRPr lang="en-US" sz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60" name="Bent-Up Arrow 59"/>
          <p:cNvSpPr/>
          <p:nvPr/>
        </p:nvSpPr>
        <p:spPr bwMode="auto">
          <a:xfrm>
            <a:off x="3715365" y="3404052"/>
            <a:ext cx="3547599" cy="1402453"/>
          </a:xfrm>
          <a:prstGeom prst="bentUpArrow">
            <a:avLst>
              <a:gd name="adj1" fmla="val 20834"/>
              <a:gd name="adj2" fmla="val 23178"/>
              <a:gd name="adj3" fmla="val 20312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3923" y="4503857"/>
            <a:ext cx="1980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Document Template(s)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46906" y="3174524"/>
            <a:ext cx="1386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Column Values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683125" y="3820404"/>
            <a:ext cx="3098158" cy="12271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Document Library</a:t>
            </a:r>
          </a:p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(or custom list)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39900" y="3458329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Custom</a:t>
            </a:r>
          </a:p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Application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Page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SharePoint </a:t>
            </a:r>
            <a:br>
              <a:rPr smtClean="0"/>
            </a:br>
            <a:r>
              <a:rPr smtClean="0"/>
              <a:t>Document Generation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Proposal Builder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Processing Framework</a:t>
            </a:r>
            <a:br>
              <a:rPr lang="en-US" dirty="0" smtClean="0"/>
            </a:br>
            <a:r>
              <a:rPr sz="3600" smtClean="0"/>
              <a:t>Leveraging InfoPath and XML Schemas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254087" y="2801873"/>
            <a:ext cx="5739831" cy="3137373"/>
          </a:xfrm>
          <a:prstGeom prst="rect">
            <a:avLst/>
          </a:prstGeom>
          <a:gradFill>
            <a:gsLst>
              <a:gs pos="0">
                <a:schemeClr val="accent4">
                  <a:shade val="15000"/>
                  <a:satMod val="180000"/>
                  <a:alpha val="40000"/>
                </a:schemeClr>
              </a:gs>
              <a:gs pos="50000">
                <a:schemeClr val="accent4">
                  <a:shade val="45000"/>
                  <a:satMod val="170000"/>
                  <a:alpha val="41000"/>
                </a:schemeClr>
              </a:gs>
              <a:gs pos="70000">
                <a:schemeClr val="accent4">
                  <a:tint val="99000"/>
                  <a:shade val="65000"/>
                  <a:satMod val="155000"/>
                  <a:alpha val="34000"/>
                </a:schemeClr>
              </a:gs>
              <a:gs pos="100000">
                <a:schemeClr val="accent4">
                  <a:tint val="95500"/>
                  <a:shade val="100000"/>
                  <a:satMod val="155000"/>
                  <a:alpha val="7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SharePoint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713245" y="3414868"/>
            <a:ext cx="1092913" cy="781337"/>
            <a:chOff x="1788190" y="3080905"/>
            <a:chExt cx="1184563" cy="846860"/>
          </a:xfrm>
        </p:grpSpPr>
        <p:sp>
          <p:nvSpPr>
            <p:cNvPr id="14" name="Rounded Rectangle 13"/>
            <p:cNvSpPr/>
            <p:nvPr/>
          </p:nvSpPr>
          <p:spPr bwMode="auto">
            <a:xfrm>
              <a:off x="1788190" y="3351070"/>
              <a:ext cx="1184563" cy="576695"/>
            </a:xfrm>
            <a:prstGeom prst="roundRect">
              <a:avLst>
                <a:gd name="adj" fmla="val 32884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12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Proposal</a:t>
              </a:r>
              <a:br>
                <a:rPr lang="en-US" sz="12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</a:br>
              <a:r>
                <a:rPr lang="en-US" sz="12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Component</a:t>
              </a:r>
              <a:endParaRPr lang="en-US" sz="1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6200000" flipH="1">
              <a:off x="2574351" y="3270539"/>
              <a:ext cx="161061" cy="4"/>
            </a:xfrm>
            <a:prstGeom prst="line">
              <a:avLst/>
            </a:prstGeom>
            <a:ln w="19050"/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 bwMode="auto">
            <a:xfrm>
              <a:off x="2597724" y="3080905"/>
              <a:ext cx="119496" cy="12469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0" rIns="91436" bIns="36576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4099"/>
              <a:r>
                <a:rPr lang="en-US" sz="1400" dirty="0" err="1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IContentProvider</a:t>
              </a:r>
              <a:endParaRPr 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  <a:p>
              <a:pPr defTabSz="914099"/>
              <a:endParaRPr lang="en-US" sz="1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</p:grpSp>
      <p:pic>
        <p:nvPicPr>
          <p:cNvPr id="20" name="Picture 19" descr="XM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765" y="3545090"/>
            <a:ext cx="807383" cy="807383"/>
          </a:xfrm>
          <a:prstGeom prst="rect">
            <a:avLst/>
          </a:prstGeom>
        </p:spPr>
      </p:pic>
      <p:sp>
        <p:nvSpPr>
          <p:cNvPr id="24" name="Flowchart: Predefined Process 23"/>
          <p:cNvSpPr/>
          <p:nvPr/>
        </p:nvSpPr>
        <p:spPr bwMode="auto">
          <a:xfrm>
            <a:off x="6486793" y="3006165"/>
            <a:ext cx="1333504" cy="925585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Document Processor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98126" y="3474720"/>
            <a:ext cx="1776548" cy="130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Docu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724" y="1802768"/>
            <a:ext cx="621063" cy="62106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27412" y="1828871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Proposal </a:t>
            </a:r>
          </a:p>
          <a:p>
            <a:pPr algn="ctr"/>
            <a:r>
              <a:rPr lang="en-US" sz="1200" smtClean="0">
                <a:latin typeface="Arial" pitchFamily="34" charset="0"/>
                <a:cs typeface="Arial" pitchFamily="34" charset="0"/>
              </a:rPr>
              <a:t>Document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9601" y="4262334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Arial" pitchFamily="34" charset="0"/>
                <a:cs typeface="Arial" pitchFamily="34" charset="0"/>
              </a:rPr>
              <a:t>Proposal Data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6979135" y="2525893"/>
            <a:ext cx="283812" cy="443732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9" name="Down Arrow 48"/>
          <p:cNvSpPr/>
          <p:nvPr/>
        </p:nvSpPr>
        <p:spPr bwMode="auto">
          <a:xfrm rot="16200000">
            <a:off x="3044797" y="3381806"/>
            <a:ext cx="255585" cy="1105897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5400000">
            <a:off x="3333363" y="1556820"/>
            <a:ext cx="326573" cy="1184048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pic>
        <p:nvPicPr>
          <p:cNvPr id="58" name="Picture 57" descr="Documen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85" y="4724414"/>
            <a:ext cx="621063" cy="62106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506321" y="5346250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latin typeface="Arial" pitchFamily="34" charset="0"/>
                <a:cs typeface="Arial" pitchFamily="34" charset="0"/>
              </a:rPr>
              <a:t>Proposal Template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Bent-Up Arrow 59"/>
          <p:cNvSpPr/>
          <p:nvPr/>
        </p:nvSpPr>
        <p:spPr bwMode="auto">
          <a:xfrm>
            <a:off x="4523481" y="3993994"/>
            <a:ext cx="2791719" cy="1218085"/>
          </a:xfrm>
          <a:prstGeom prst="bentUpArrow">
            <a:avLst>
              <a:gd name="adj1" fmla="val 15289"/>
              <a:gd name="adj2" fmla="val 14768"/>
              <a:gd name="adj3" fmla="val 1418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2" name="Down Arrow 51"/>
          <p:cNvSpPr/>
          <p:nvPr/>
        </p:nvSpPr>
        <p:spPr bwMode="auto">
          <a:xfrm>
            <a:off x="4151767" y="2435192"/>
            <a:ext cx="289604" cy="1208065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1" name="Down Arrow 50"/>
          <p:cNvSpPr/>
          <p:nvPr/>
        </p:nvSpPr>
        <p:spPr bwMode="auto">
          <a:xfrm>
            <a:off x="2150339" y="2351314"/>
            <a:ext cx="305477" cy="1207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76981" y="4701129"/>
            <a:ext cx="1616770" cy="9812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Sales Proposal</a:t>
            </a: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914099"/>
            <a:r>
              <a:rPr lang="en-US" sz="105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Content Type</a:t>
            </a:r>
          </a:p>
        </p:txBody>
      </p:sp>
      <p:cxnSp>
        <p:nvCxnSpPr>
          <p:cNvPr id="69" name="Straight Arrow Connector 68"/>
          <p:cNvCxnSpPr>
            <a:stCxn id="67" idx="3"/>
          </p:cNvCxnSpPr>
          <p:nvPr/>
        </p:nvCxnSpPr>
        <p:spPr>
          <a:xfrm flipV="1">
            <a:off x="2393751" y="4154192"/>
            <a:ext cx="1316255" cy="10375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3"/>
            <a:endCxn id="58" idx="1"/>
          </p:cNvCxnSpPr>
          <p:nvPr/>
        </p:nvCxnSpPr>
        <p:spPr>
          <a:xfrm flipV="1">
            <a:off x="2393751" y="5034946"/>
            <a:ext cx="1581434" cy="15679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41"/>
          <p:cNvGrpSpPr/>
          <p:nvPr/>
        </p:nvGrpSpPr>
        <p:grpSpPr>
          <a:xfrm>
            <a:off x="3780124" y="1716120"/>
            <a:ext cx="2354070" cy="792637"/>
            <a:chOff x="3728603" y="1588078"/>
            <a:chExt cx="2034920" cy="685176"/>
          </a:xfrm>
        </p:grpSpPr>
        <p:pic>
          <p:nvPicPr>
            <p:cNvPr id="17" name="Picture 16" descr="XS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8603" y="1588078"/>
              <a:ext cx="682337" cy="68517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381725" y="1777169"/>
              <a:ext cx="1381798" cy="266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Arial" pitchFamily="34" charset="0"/>
                  <a:cs typeface="Arial" pitchFamily="34" charset="0"/>
                </a:rPr>
                <a:t>Proposal Schema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5" name="Flowchart: Predefined Process 44"/>
          <p:cNvSpPr/>
          <p:nvPr/>
        </p:nvSpPr>
        <p:spPr bwMode="auto">
          <a:xfrm>
            <a:off x="1658573" y="1632857"/>
            <a:ext cx="1226101" cy="925585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Microsoft Office InfoPath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4" grpId="0" animBg="1"/>
      <p:bldP spid="39" grpId="0"/>
      <p:bldP spid="43" grpId="0"/>
      <p:bldP spid="48" grpId="0" animBg="1"/>
      <p:bldP spid="49" grpId="0" animBg="1"/>
      <p:bldP spid="50" grpId="0" animBg="1"/>
      <p:bldP spid="59" grpId="0"/>
      <p:bldP spid="60" grpId="0" animBg="1"/>
      <p:bldP spid="52" grpId="0" animBg="1"/>
      <p:bldP spid="51" grpId="0" animBg="1"/>
      <p:bldP spid="67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smtClean="0"/>
              <a:t>Introduction </a:t>
            </a:r>
            <a:r>
              <a:rPr lang="en-US" sz="2800" dirty="0" smtClean="0"/>
              <a:t>to Office Open XML</a:t>
            </a:r>
          </a:p>
          <a:p>
            <a:r>
              <a:rPr lang="en-US" sz="2800" dirty="0" smtClean="0"/>
              <a:t>Microsoft Open XML SDK</a:t>
            </a:r>
          </a:p>
          <a:p>
            <a:r>
              <a:rPr lang="en-US" sz="2800" dirty="0" smtClean="0"/>
              <a:t>Building Content Generation Solutions</a:t>
            </a:r>
          </a:p>
          <a:p>
            <a:r>
              <a:rPr lang="en-US" sz="2800" dirty="0" smtClean="0"/>
              <a:t>Building Form-Based Solutions (InfoPath)</a:t>
            </a:r>
          </a:p>
          <a:p>
            <a:r>
              <a:rPr lang="en-US" sz="2800" dirty="0" smtClean="0"/>
              <a:t>Generating Content from SharePoint Data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SharePoint  + Word + InfoPath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Proposal Generation </a:t>
            </a:r>
            <a:r>
              <a:rPr lang="en-US" dirty="0" smtClean="0"/>
              <a:t>Solution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 XML literally “opens the door”</a:t>
            </a:r>
            <a:br>
              <a:rPr lang="en-US" dirty="0" smtClean="0"/>
            </a:br>
            <a:r>
              <a:rPr lang="en-US" dirty="0" smtClean="0"/>
              <a:t>for a new generation of collaboration</a:t>
            </a:r>
            <a:br>
              <a:rPr lang="en-US" dirty="0" smtClean="0"/>
            </a:br>
            <a:r>
              <a:rPr lang="en-US" dirty="0" smtClean="0"/>
              <a:t>and productivity enhancement tools</a:t>
            </a:r>
          </a:p>
          <a:p>
            <a:r>
              <a:rPr lang="en-US" dirty="0" smtClean="0"/>
              <a:t>The Microsoft SDK for Open XML Formats offers a reasonable balance between generic packaging and product-specific markup</a:t>
            </a:r>
          </a:p>
          <a:p>
            <a:r>
              <a:rPr lang="en-US" dirty="0" smtClean="0"/>
              <a:t>Building effective solutions requires some planning and preparation to avoid getting lost in the details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Open XML?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ECMA Standard XML-Based Format</a:t>
            </a:r>
          </a:p>
          <a:p>
            <a:r>
              <a:rPr lang="en-US" sz="2800" dirty="0" smtClean="0"/>
              <a:t>Replaces existing Office file formats</a:t>
            </a:r>
          </a:p>
          <a:p>
            <a:pPr lvl="1"/>
            <a:r>
              <a:rPr lang="en-US" sz="2400" dirty="0" smtClean="0"/>
              <a:t>Different schema for each product</a:t>
            </a:r>
          </a:p>
          <a:p>
            <a:pPr lvl="2"/>
            <a:r>
              <a:rPr lang="en-US" sz="1800" dirty="0" err="1" smtClean="0"/>
              <a:t>WordProcessingML</a:t>
            </a:r>
            <a:r>
              <a:rPr lang="en-US" sz="1800" dirty="0" smtClean="0"/>
              <a:t>, </a:t>
            </a:r>
            <a:r>
              <a:rPr lang="en-US" sz="1800" dirty="0" err="1" smtClean="0"/>
              <a:t>SpreadsheetML</a:t>
            </a:r>
            <a:r>
              <a:rPr lang="en-US" sz="1800" dirty="0" smtClean="0"/>
              <a:t>, etc.</a:t>
            </a:r>
          </a:p>
          <a:p>
            <a:r>
              <a:rPr lang="en-US" sz="2800" dirty="0" smtClean="0"/>
              <a:t>Can be used to:</a:t>
            </a:r>
          </a:p>
          <a:p>
            <a:pPr lvl="1"/>
            <a:r>
              <a:rPr lang="en-US" sz="2400" dirty="0" smtClean="0"/>
              <a:t>Validate documents</a:t>
            </a:r>
          </a:p>
          <a:p>
            <a:pPr lvl="1"/>
            <a:r>
              <a:rPr lang="en-US" sz="2400" dirty="0" smtClean="0"/>
              <a:t>Search for unstructured data</a:t>
            </a:r>
          </a:p>
          <a:p>
            <a:pPr lvl="1"/>
            <a:r>
              <a:rPr lang="en-US" sz="2400" dirty="0" smtClean="0"/>
              <a:t>Modify data within documents</a:t>
            </a:r>
          </a:p>
          <a:p>
            <a:pPr lvl="1"/>
            <a:r>
              <a:rPr lang="en-US" sz="2400" dirty="0" smtClean="0"/>
              <a:t>Generate new documents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727364" y="2010641"/>
            <a:ext cx="7673686" cy="4094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General Architecture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Open XML File Container (a ZIP archive)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23622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Document Properties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2766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Custom XML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32766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Charts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1910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Embedded Code/Macros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6400" y="41910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Images, Video, Sound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51054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Markup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5105400"/>
            <a:ext cx="2514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Comments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0400" y="2057400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_</a:t>
            </a:r>
            <a:r>
              <a:rPr lang="en-US" dirty="0" err="1" smtClean="0"/>
              <a:t>rels</a:t>
            </a:r>
            <a:r>
              <a:rPr lang="en-US" dirty="0" smtClean="0"/>
              <a:t>\.</a:t>
            </a:r>
            <a:r>
              <a:rPr lang="en-US" dirty="0" err="1" smtClean="0"/>
              <a:t>rels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2"/>
            <a:endCxn id="5" idx="3"/>
          </p:cNvCxnSpPr>
          <p:nvPr/>
        </p:nvCxnSpPr>
        <p:spPr>
          <a:xfrm rot="5400000">
            <a:off x="6576901" y="1641031"/>
            <a:ext cx="240268" cy="1811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3276600" y="2438400"/>
            <a:ext cx="432627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2"/>
            <a:endCxn id="11" idx="0"/>
          </p:cNvCxnSpPr>
          <p:nvPr/>
        </p:nvCxnSpPr>
        <p:spPr>
          <a:xfrm rot="5400000">
            <a:off x="5833951" y="3336481"/>
            <a:ext cx="2678668" cy="859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3" idx="2"/>
          </p:cNvCxnSpPr>
          <p:nvPr/>
        </p:nvCxnSpPr>
        <p:spPr>
          <a:xfrm flipV="1">
            <a:off x="3276600" y="2426732"/>
            <a:ext cx="4326270" cy="206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2"/>
          </p:cNvCxnSpPr>
          <p:nvPr/>
        </p:nvCxnSpPr>
        <p:spPr>
          <a:xfrm flipV="1">
            <a:off x="3276600" y="2426732"/>
            <a:ext cx="4326270" cy="2983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0"/>
            <a:endCxn id="13" idx="2"/>
          </p:cNvCxnSpPr>
          <p:nvPr/>
        </p:nvCxnSpPr>
        <p:spPr>
          <a:xfrm rot="5400000" flipH="1" flipV="1">
            <a:off x="6748351" y="2422081"/>
            <a:ext cx="849868" cy="859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0"/>
            <a:endCxn id="13" idx="2"/>
          </p:cNvCxnSpPr>
          <p:nvPr/>
        </p:nvCxnSpPr>
        <p:spPr>
          <a:xfrm rot="5400000" flipH="1" flipV="1">
            <a:off x="6291151" y="2879281"/>
            <a:ext cx="1764268" cy="859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>
          <a:xfrm>
            <a:off x="2971800" y="3429000"/>
            <a:ext cx="3048000" cy="1066800"/>
          </a:xfrm>
          <a:prstGeom prst="cloud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chemeClr val="tx1"/>
                </a:solidFill>
                <a:latin typeface="Segoe" pitchFamily="34" charset="0"/>
              </a:rPr>
              <a:t>“Document Parts”</a:t>
            </a:r>
            <a:endParaRPr lang="en-US" sz="230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DEMO: Open XML Format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Open XML Solutions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200" smtClean="0"/>
              <a:t>Available Tools</a:t>
            </a:r>
          </a:p>
          <a:p>
            <a:pPr lvl="1"/>
            <a:r>
              <a:rPr lang="en-US" sz="2800" smtClean="0"/>
              <a:t>Open Packaging API</a:t>
            </a:r>
          </a:p>
          <a:p>
            <a:pPr lvl="2"/>
            <a:r>
              <a:rPr lang="en-US" sz="2000" smtClean="0"/>
              <a:t>System.IO.Packaging</a:t>
            </a:r>
          </a:p>
          <a:p>
            <a:pPr lvl="1"/>
            <a:r>
              <a:rPr lang="en-US" sz="2800" smtClean="0"/>
              <a:t>Microsoft SDK for Open XML Formats</a:t>
            </a:r>
          </a:p>
          <a:p>
            <a:pPr lvl="2"/>
            <a:r>
              <a:rPr lang="en-US" sz="2000" smtClean="0"/>
              <a:t>Microsoft.Office.DocumentFormat.OpenXML.Packaging</a:t>
            </a:r>
            <a:endParaRPr 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Packaging API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System.IO.Packaging</a:t>
            </a:r>
          </a:p>
          <a:p>
            <a:pPr lvl="1"/>
            <a:r>
              <a:rPr lang="en-US" smtClean="0"/>
              <a:t>Applies to all Office applications</a:t>
            </a:r>
          </a:p>
          <a:p>
            <a:pPr lvl="1"/>
            <a:r>
              <a:rPr lang="en-US" smtClean="0"/>
              <a:t>Lots of steps to create real documents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33400" y="3187337"/>
            <a:ext cx="7848600" cy="2133600"/>
            <a:chOff x="533400" y="3657600"/>
            <a:chExt cx="7848600" cy="2133600"/>
          </a:xfrm>
        </p:grpSpPr>
        <p:sp>
          <p:nvSpPr>
            <p:cNvPr id="6" name="Rectangle 5"/>
            <p:cNvSpPr/>
            <p:nvPr/>
          </p:nvSpPr>
          <p:spPr>
            <a:xfrm>
              <a:off x="1524000" y="3657600"/>
              <a:ext cx="3352800" cy="838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rPr>
                <a:t>MYDOCUMENT.DOCX</a:t>
              </a: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3810000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= ZIP Archive</a:t>
              </a:r>
              <a:endParaRPr lang="en-US" sz="28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4876800"/>
              <a:ext cx="7848600" cy="914400"/>
            </a:xfrm>
            <a:prstGeom prst="rect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bg1"/>
                  </a:solidFill>
                  <a:latin typeface="Segoe" pitchFamily="34" charset="0"/>
                </a:rPr>
                <a:t>Package </a:t>
              </a:r>
              <a:r>
                <a:rPr lang="en-US" sz="2000" dirty="0" err="1" smtClean="0">
                  <a:solidFill>
                    <a:schemeClr val="bg1"/>
                  </a:solidFill>
                  <a:latin typeface="Segoe" pitchFamily="34" charset="0"/>
                </a:rPr>
                <a:t>pkg</a:t>
              </a:r>
              <a:r>
                <a:rPr lang="en-US" sz="2000" dirty="0" smtClean="0">
                  <a:solidFill>
                    <a:schemeClr val="bg1"/>
                  </a:solidFill>
                  <a:latin typeface="Segoe" pitchFamily="34" charset="0"/>
                </a:rPr>
                <a:t> = </a:t>
              </a:r>
              <a:r>
                <a:rPr lang="en-US" sz="2000" dirty="0" err="1" smtClean="0">
                  <a:solidFill>
                    <a:schemeClr val="bg1"/>
                  </a:solidFill>
                  <a:latin typeface="Segoe" pitchFamily="34" charset="0"/>
                </a:rPr>
                <a:t>Package.Open</a:t>
              </a:r>
              <a:r>
                <a:rPr lang="en-US" sz="2000" dirty="0" smtClean="0">
                  <a:solidFill>
                    <a:schemeClr val="bg1"/>
                  </a:solidFill>
                  <a:latin typeface="Segoe" pitchFamily="34" charset="0"/>
                </a:rPr>
                <a:t>(“MyDocument.docx”, </a:t>
              </a:r>
              <a:r>
                <a:rPr lang="en-US" sz="2000" dirty="0" err="1" smtClean="0">
                  <a:solidFill>
                    <a:schemeClr val="bg1"/>
                  </a:solidFill>
                  <a:latin typeface="Segoe" pitchFamily="34" charset="0"/>
                </a:rPr>
                <a:t>FileMode.Create</a:t>
              </a:r>
              <a:r>
                <a:rPr lang="en-US" sz="2000" dirty="0" smtClean="0">
                  <a:solidFill>
                    <a:schemeClr val="bg1"/>
                  </a:solidFill>
                  <a:latin typeface="Segoe" pitchFamily="34" charset="0"/>
                </a:rPr>
                <a:t>);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SDK For</a:t>
            </a:r>
            <a:br>
              <a:rPr lang="en-US" dirty="0" smtClean="0"/>
            </a:br>
            <a:r>
              <a:rPr lang="en-US" dirty="0" smtClean="0"/>
              <a:t>Open XML Formats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mtClean="0"/>
              <a:t>Microsoft.Office.DocumentFormat.OpenXML.Packaging</a:t>
            </a:r>
          </a:p>
          <a:p>
            <a:pPr lvl="1"/>
            <a:r>
              <a:rPr lang="en-US" smtClean="0"/>
              <a:t>Built on top of System.IO.Packaging</a:t>
            </a:r>
          </a:p>
          <a:p>
            <a:pPr lvl="1"/>
            <a:r>
              <a:rPr lang="en-US" smtClean="0"/>
              <a:t>Easier than the raw packaging API</a:t>
            </a:r>
          </a:p>
          <a:p>
            <a:pPr lvl="1"/>
            <a:r>
              <a:rPr lang="en-US" smtClean="0"/>
              <a:t>Wrapper classes for all Office document types</a:t>
            </a:r>
          </a:p>
          <a:p>
            <a:pPr lvl="1"/>
            <a:r>
              <a:rPr lang="en-US" smtClean="0"/>
              <a:t>Wrapper classes for all known document parts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3777" y="375266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Markup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alpha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WordProcessingML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WordProcessingDocument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SpreadsheetML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SpreadsheetDocument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PresentationML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PresentationDocument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Observations about Open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smtClean="0"/>
              <a:t>Markup is unique to each application</a:t>
            </a:r>
          </a:p>
          <a:p>
            <a:r>
              <a:rPr lang="en-US" sz="2800" dirty="0" smtClean="0"/>
              <a:t>Often need to target multiple apps</a:t>
            </a:r>
          </a:p>
          <a:p>
            <a:pPr lvl="1"/>
            <a:r>
              <a:rPr lang="en-US" sz="2400" dirty="0" smtClean="0"/>
              <a:t>Reuse the same data for:</a:t>
            </a:r>
          </a:p>
          <a:p>
            <a:pPr lvl="2"/>
            <a:r>
              <a:rPr lang="en-US" sz="1800" dirty="0" smtClean="0"/>
              <a:t>Word Documents</a:t>
            </a:r>
          </a:p>
          <a:p>
            <a:pPr lvl="2"/>
            <a:r>
              <a:rPr lang="en-US" sz="1800" dirty="0" smtClean="0"/>
              <a:t>Excel Spreadsheets</a:t>
            </a:r>
          </a:p>
          <a:p>
            <a:pPr lvl="2"/>
            <a:r>
              <a:rPr lang="en-US" sz="1800" dirty="0" smtClean="0"/>
              <a:t>PowerPoint Presentations</a:t>
            </a:r>
          </a:p>
          <a:p>
            <a:r>
              <a:rPr lang="en-US" sz="2800" dirty="0" smtClean="0"/>
              <a:t>Each app has its own </a:t>
            </a:r>
            <a:r>
              <a:rPr lang="en-US" sz="2800" dirty="0" err="1" smtClean="0"/>
              <a:t>idiosyncracies</a:t>
            </a:r>
            <a:endParaRPr lang="en-US" sz="2800" dirty="0" smtClean="0"/>
          </a:p>
          <a:p>
            <a:pPr lvl="1"/>
            <a:r>
              <a:rPr lang="en-US" sz="2400" dirty="0" smtClean="0"/>
              <a:t>Specialized skills needed to deal with them</a:t>
            </a:r>
          </a:p>
          <a:p>
            <a:pPr lvl="2"/>
            <a:r>
              <a:rPr lang="en-US" sz="1800" dirty="0" smtClean="0"/>
              <a:t>Beyond the reach of most knowledge workers</a:t>
            </a:r>
          </a:p>
          <a:p>
            <a:pPr lvl="2"/>
            <a:r>
              <a:rPr lang="en-US" sz="1800" dirty="0" smtClean="0"/>
              <a:t>Beyond the scope of most developers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dPattisonGrou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A4EF394FCED94DA89F6B9EE31688B0" ma:contentTypeVersion="1" ma:contentTypeDescription="Create a new document." ma:contentTypeScope="" ma:versionID="45df1f6f97543c719ce93bbccdbacf11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http://intranet.sharepointblackops.com/Courses/WC-ECM401/_layouts/DocIdRedir.aspx?ID=3CC2HQU7XWNV-77-10</Url>
      <Description>3CC2HQU7XWNV-77-10</Description>
    </_dlc_DocIdUrl>
    <_dlc_DocId xmlns="c83d3ea4-1015-4b4b-bfa9-09fbcd7aa64d">3CC2HQU7XWNV-77-10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E265048-4345-4A3A-A969-5CF9EA92AB41}"/>
</file>

<file path=customXml/itemProps2.xml><?xml version="1.0" encoding="utf-8"?>
<ds:datastoreItem xmlns:ds="http://schemas.openxmlformats.org/officeDocument/2006/customXml" ds:itemID="{F9C2E764-BB54-45C3-BF43-81F4AFE2A838}"/>
</file>

<file path=customXml/itemProps3.xml><?xml version="1.0" encoding="utf-8"?>
<ds:datastoreItem xmlns:ds="http://schemas.openxmlformats.org/officeDocument/2006/customXml" ds:itemID="{5D73A310-8C3C-4291-984F-C8314B1CD80E}"/>
</file>

<file path=customXml/itemProps4.xml><?xml version="1.0" encoding="utf-8"?>
<ds:datastoreItem xmlns:ds="http://schemas.openxmlformats.org/officeDocument/2006/customXml" ds:itemID="{59020854-8689-4E68-8961-CB248355F71B}"/>
</file>

<file path=docProps/app.xml><?xml version="1.0" encoding="utf-8"?>
<Properties xmlns="http://schemas.openxmlformats.org/officeDocument/2006/extended-properties" xmlns:vt="http://schemas.openxmlformats.org/officeDocument/2006/docPropsVTypes">
  <Template>TechEd2008_Dev_4-3</Template>
  <TotalTime>658</TotalTime>
  <Words>811</Words>
  <Application>Microsoft Office PowerPoint</Application>
  <PresentationFormat>On-screen Show (4:3)</PresentationFormat>
  <Paragraphs>214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TedPattisonGroup</vt:lpstr>
      <vt:lpstr>1_TedPattisonGroup</vt:lpstr>
      <vt:lpstr>Generating Enterprise Content</vt:lpstr>
      <vt:lpstr>Session Agenda</vt:lpstr>
      <vt:lpstr>Office Open XML?</vt:lpstr>
      <vt:lpstr>General Architecture</vt:lpstr>
      <vt:lpstr>DEMO: Open XML Format</vt:lpstr>
      <vt:lpstr>Building Open XML Solutions</vt:lpstr>
      <vt:lpstr>Open Packaging API</vt:lpstr>
      <vt:lpstr>Microsoft SDK For Open XML Formats</vt:lpstr>
      <vt:lpstr>Observations about Open XML</vt:lpstr>
      <vt:lpstr>Open XML Document Generation</vt:lpstr>
      <vt:lpstr>Open XML Document Generation</vt:lpstr>
      <vt:lpstr>What Is A “Placeholder”?</vt:lpstr>
      <vt:lpstr>Document Processing: Word 2007</vt:lpstr>
      <vt:lpstr>DEMO: Content Controls</vt:lpstr>
      <vt:lpstr>Content Control Format WordProcessingML</vt:lpstr>
      <vt:lpstr>Open XML  Document Generation</vt:lpstr>
      <vt:lpstr>Document Processing Framework Merging SharePoint List Data</vt:lpstr>
      <vt:lpstr>SharePoint  Document Generation</vt:lpstr>
      <vt:lpstr>Document Processing Framework Leveraging InfoPath and XML Schemas</vt:lpstr>
      <vt:lpstr>SharePoint  + Word + InfoPath</vt:lpstr>
      <vt:lpstr>Summary</vt:lpstr>
    </vt:vector>
  </TitlesOfParts>
  <Manager>&lt;Content Manager Name Here&gt;</Manager>
  <Company>John Holliday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Tech Ed 2008 TechEd Tech-Ed</dc:subject>
  <dc:creator>John F. Holliday</dc:creator>
  <cp:keywords>Technical, partners and customers, dev, developers, developer, IT IT Pro Pros Professionals,</cp:keywords>
  <dc:description>Template: Mary Feil-Jacobs (maryjf), Heather Tall, Slidework LLC, Claire Hoover, Silverfox Productions
Formatting:
Event Date: June 2-6, 2008
Event Location: Orlando, FL
Audience: Technical, partners and customers, dev, developers, developer, IT IT Pro Pros Professionals,</dc:description>
  <cp:lastModifiedBy>Andrew Connell</cp:lastModifiedBy>
  <cp:revision>94</cp:revision>
  <dcterms:created xsi:type="dcterms:W3CDTF">2008-05-05T10:28:03Z</dcterms:created>
  <dcterms:modified xsi:type="dcterms:W3CDTF">2009-04-20T02:02:15Z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0x010100E0A4EF394FCED94DA89F6B9EE31688B0</vt:lpwstr>
  </property>
  <property fmtid="{D5CDD505-2E9C-101B-9397-08002B2CF9AE}" pid="3" name="_dlc_DocIdItemGuid">
    <vt:lpwstr>9fef5c4e-6067-4767-b9eb-2a5dc45a14e7</vt:lpwstr>
  </property>
</Properties>
</file>