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diagrams/data1.xml" ContentType="application/vnd.openxmlformats-officedocument.drawingml.diagramData+xml"/>
  <Override PartName="/ppt/slides/slide40.xml" ContentType="application/vnd.openxmlformats-officedocument.presentationml.slide+xml"/>
  <Override PartName="/ppt/presentation.xml" ContentType="application/vnd.openxmlformats-officedocument.presentationml.presentation.main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7"/>
  </p:notesMasterIdLst>
  <p:handoutMasterIdLst>
    <p:handoutMasterId r:id="rId48"/>
  </p:handoutMasterIdLst>
  <p:sldIdLst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xmlns:mc="http://schemas.openxmlformats.org/markup-compatibility/2006" xmlns:a14="http://schemas.microsoft.com/office/drawing/2010/main" val="4C2710" mc:Ignorable=""/>
    <a:srgbClr xmlns:mc="http://schemas.openxmlformats.org/markup-compatibility/2006" xmlns:a14="http://schemas.microsoft.com/office/drawing/2010/main" val="87451D" mc:Ignorable=""/>
    <a:srgbClr xmlns:mc="http://schemas.openxmlformats.org/markup-compatibility/2006" xmlns:a14="http://schemas.microsoft.com/office/drawing/2010/main" val="1F100B" mc:Ignorable=""/>
    <a:srgbClr xmlns:mc="http://schemas.openxmlformats.org/markup-compatibility/2006" xmlns:a14="http://schemas.microsoft.com/office/drawing/2010/main" val="9F002D" mc:Ignorable=""/>
    <a:srgbClr xmlns:mc="http://schemas.openxmlformats.org/markup-compatibility/2006" xmlns:a14="http://schemas.microsoft.com/office/drawing/2010/main" val="002100" mc:Ignorable=""/>
    <a:srgbClr xmlns:mc="http://schemas.openxmlformats.org/markup-compatibility/2006" xmlns:a14="http://schemas.microsoft.com/office/drawing/2010/main" val="2E3917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130" d="100"/>
          <a:sy n="130" d="100"/>
        </p:scale>
        <p:origin x="-107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5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customXml" Target="../customXml/item5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F243AA-BEFA-48D2-A854-ED8532CDD569}" type="doc">
      <dgm:prSet loTypeId="urn:microsoft.com/office/officeart/2005/8/layout/pyramid1" loCatId="pyramid" qsTypeId="urn:microsoft.com/office/officeart/2005/8/quickstyle/3d5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1ADC64E-2239-41C9-8F5F-655B43564E46}">
      <dgm:prSet/>
      <dgm:spPr/>
      <dgm:t>
        <a:bodyPr/>
        <a:lstStyle/>
        <a:p>
          <a:pPr rtl="0"/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WSS</a:t>
          </a:r>
          <a:br>
            <a:rPr lang="en-US" dirty="0" smtClean="0"/>
          </a:br>
          <a:r>
            <a:rPr lang="en-US" dirty="0" smtClean="0"/>
            <a:t>3.0</a:t>
          </a:r>
          <a:endParaRPr lang="en-US" dirty="0"/>
        </a:p>
      </dgm:t>
    </dgm:pt>
    <dgm:pt modelId="{936F33A6-9939-4819-ADD2-2364813C4AE0}" type="parTrans" cxnId="{8DB52408-7415-4293-9CBD-BD80D5E54236}">
      <dgm:prSet/>
      <dgm:spPr/>
      <dgm:t>
        <a:bodyPr/>
        <a:lstStyle/>
        <a:p>
          <a:endParaRPr lang="en-US"/>
        </a:p>
      </dgm:t>
    </dgm:pt>
    <dgm:pt modelId="{D7794353-121E-43EE-A590-087464D1E109}" type="sibTrans" cxnId="{8DB52408-7415-4293-9CBD-BD80D5E54236}">
      <dgm:prSet/>
      <dgm:spPr/>
      <dgm:t>
        <a:bodyPr/>
        <a:lstStyle/>
        <a:p>
          <a:endParaRPr lang="en-US"/>
        </a:p>
      </dgm:t>
    </dgm:pt>
    <dgm:pt modelId="{47D7E3A2-C7CC-4682-9953-5D68316E57D5}">
      <dgm:prSet/>
      <dgm:spPr/>
      <dgm:t>
        <a:bodyPr/>
        <a:lstStyle/>
        <a:p>
          <a:pPr rtl="0"/>
          <a:r>
            <a:rPr lang="en-US" dirty="0" smtClean="0"/>
            <a:t>.NET Framework v3.0</a:t>
          </a:r>
          <a:endParaRPr lang="en-US" dirty="0"/>
        </a:p>
      </dgm:t>
    </dgm:pt>
    <dgm:pt modelId="{1C2E2FD2-4425-405E-B537-FE8E3A9A4596}" type="parTrans" cxnId="{BF589459-7256-4E4C-A59D-8ED21A41810A}">
      <dgm:prSet/>
      <dgm:spPr/>
      <dgm:t>
        <a:bodyPr/>
        <a:lstStyle/>
        <a:p>
          <a:endParaRPr lang="en-US"/>
        </a:p>
      </dgm:t>
    </dgm:pt>
    <dgm:pt modelId="{CAE9F740-9C53-4858-9B52-A3CFD51ABC5B}" type="sibTrans" cxnId="{BF589459-7256-4E4C-A59D-8ED21A41810A}">
      <dgm:prSet/>
      <dgm:spPr/>
      <dgm:t>
        <a:bodyPr/>
        <a:lstStyle/>
        <a:p>
          <a:endParaRPr lang="en-US"/>
        </a:p>
      </dgm:t>
    </dgm:pt>
    <dgm:pt modelId="{5B853219-96D4-460D-9795-1C9E70C7DF63}">
      <dgm:prSet/>
      <dgm:spPr/>
      <dgm:t>
        <a:bodyPr/>
        <a:lstStyle/>
        <a:p>
          <a:pPr rtl="0"/>
          <a:r>
            <a:rPr lang="en-US" dirty="0" smtClean="0"/>
            <a:t>Internet Information Server v6</a:t>
          </a:r>
          <a:endParaRPr lang="en-US" dirty="0"/>
        </a:p>
      </dgm:t>
    </dgm:pt>
    <dgm:pt modelId="{7ED4F8B0-C6C7-4CAE-9598-D9CB2D2CCDFF}" type="parTrans" cxnId="{24235FBA-87A1-482C-B248-E022AB0F28AD}">
      <dgm:prSet/>
      <dgm:spPr/>
      <dgm:t>
        <a:bodyPr/>
        <a:lstStyle/>
        <a:p>
          <a:endParaRPr lang="en-US"/>
        </a:p>
      </dgm:t>
    </dgm:pt>
    <dgm:pt modelId="{50E35373-8F27-4F10-9AC7-328A1E124697}" type="sibTrans" cxnId="{24235FBA-87A1-482C-B248-E022AB0F28AD}">
      <dgm:prSet/>
      <dgm:spPr/>
      <dgm:t>
        <a:bodyPr/>
        <a:lstStyle/>
        <a:p>
          <a:endParaRPr lang="en-US"/>
        </a:p>
      </dgm:t>
    </dgm:pt>
    <dgm:pt modelId="{A3AA0B7B-D57A-4CA6-83DE-21949924511E}">
      <dgm:prSet/>
      <dgm:spPr/>
      <dgm:t>
        <a:bodyPr/>
        <a:lstStyle/>
        <a:p>
          <a:pPr rtl="0"/>
          <a:r>
            <a:rPr lang="en-US" dirty="0" smtClean="0"/>
            <a:t>Windows Server 2003</a:t>
          </a:r>
          <a:endParaRPr lang="en-US" dirty="0"/>
        </a:p>
      </dgm:t>
    </dgm:pt>
    <dgm:pt modelId="{BF8CB34B-1CDB-4E4B-B90A-91DFCB375486}" type="parTrans" cxnId="{AC7E227A-79B7-4B4A-BB4C-3A7EE4C64C30}">
      <dgm:prSet/>
      <dgm:spPr/>
      <dgm:t>
        <a:bodyPr/>
        <a:lstStyle/>
        <a:p>
          <a:endParaRPr lang="en-US"/>
        </a:p>
      </dgm:t>
    </dgm:pt>
    <dgm:pt modelId="{5684C53C-7369-403B-A4F9-EF668CB5E648}" type="sibTrans" cxnId="{AC7E227A-79B7-4B4A-BB4C-3A7EE4C64C30}">
      <dgm:prSet/>
      <dgm:spPr/>
      <dgm:t>
        <a:bodyPr/>
        <a:lstStyle/>
        <a:p>
          <a:endParaRPr lang="en-US"/>
        </a:p>
      </dgm:t>
    </dgm:pt>
    <dgm:pt modelId="{61B48B6C-D790-40DE-8E12-3EAE173094F6}" type="pres">
      <dgm:prSet presAssocID="{1EF243AA-BEFA-48D2-A854-ED8532CDD5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17C143-6273-4B3E-983D-7EA53B466E37}" type="pres">
      <dgm:prSet presAssocID="{D1ADC64E-2239-41C9-8F5F-655B43564E46}" presName="Name8" presStyleCnt="0"/>
      <dgm:spPr/>
      <dgm:t>
        <a:bodyPr/>
        <a:lstStyle/>
        <a:p>
          <a:endParaRPr lang="en-US"/>
        </a:p>
      </dgm:t>
    </dgm:pt>
    <dgm:pt modelId="{3D83F921-2B93-4362-8587-2BB5BB36D0BE}" type="pres">
      <dgm:prSet presAssocID="{D1ADC64E-2239-41C9-8F5F-655B43564E46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C4302-F72B-45CA-B36E-E969ACD7E57A}" type="pres">
      <dgm:prSet presAssocID="{D1ADC64E-2239-41C9-8F5F-655B43564E4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A5AAA-A9FA-4625-B4DC-6A933E98B109}" type="pres">
      <dgm:prSet presAssocID="{47D7E3A2-C7CC-4682-9953-5D68316E57D5}" presName="Name8" presStyleCnt="0"/>
      <dgm:spPr/>
      <dgm:t>
        <a:bodyPr/>
        <a:lstStyle/>
        <a:p>
          <a:endParaRPr lang="en-US"/>
        </a:p>
      </dgm:t>
    </dgm:pt>
    <dgm:pt modelId="{123AB310-ED26-4A50-8916-737F5A659FC3}" type="pres">
      <dgm:prSet presAssocID="{47D7E3A2-C7CC-4682-9953-5D68316E57D5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F2FE57-6ACF-48E7-B1E8-CE28A80165D6}" type="pres">
      <dgm:prSet presAssocID="{47D7E3A2-C7CC-4682-9953-5D68316E57D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5245CB-9E6E-48AD-A353-B4C2BA4767E7}" type="pres">
      <dgm:prSet presAssocID="{5B853219-96D4-460D-9795-1C9E70C7DF63}" presName="Name8" presStyleCnt="0"/>
      <dgm:spPr/>
      <dgm:t>
        <a:bodyPr/>
        <a:lstStyle/>
        <a:p>
          <a:endParaRPr lang="en-US"/>
        </a:p>
      </dgm:t>
    </dgm:pt>
    <dgm:pt modelId="{DD55E62D-10F4-4119-9383-BEB7E7FAE251}" type="pres">
      <dgm:prSet presAssocID="{5B853219-96D4-460D-9795-1C9E70C7DF63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0CEDA-47E9-4033-BF78-460B0C45977B}" type="pres">
      <dgm:prSet presAssocID="{5B853219-96D4-460D-9795-1C9E70C7DF6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6E781-04A0-4D93-8D37-32B870A05C5B}" type="pres">
      <dgm:prSet presAssocID="{A3AA0B7B-D57A-4CA6-83DE-21949924511E}" presName="Name8" presStyleCnt="0"/>
      <dgm:spPr/>
      <dgm:t>
        <a:bodyPr/>
        <a:lstStyle/>
        <a:p>
          <a:endParaRPr lang="en-US"/>
        </a:p>
      </dgm:t>
    </dgm:pt>
    <dgm:pt modelId="{587726DE-D049-489B-B5E4-EA4FD014F35A}" type="pres">
      <dgm:prSet presAssocID="{A3AA0B7B-D57A-4CA6-83DE-21949924511E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9606B-7B2D-4A18-840F-67BF949D930A}" type="pres">
      <dgm:prSet presAssocID="{A3AA0B7B-D57A-4CA6-83DE-21949924511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B52408-7415-4293-9CBD-BD80D5E54236}" srcId="{1EF243AA-BEFA-48D2-A854-ED8532CDD569}" destId="{D1ADC64E-2239-41C9-8F5F-655B43564E46}" srcOrd="0" destOrd="0" parTransId="{936F33A6-9939-4819-ADD2-2364813C4AE0}" sibTransId="{D7794353-121E-43EE-A590-087464D1E109}"/>
    <dgm:cxn modelId="{84D4A5CB-A9B2-4265-9223-30E73F7EFACE}" type="presOf" srcId="{5B853219-96D4-460D-9795-1C9E70C7DF63}" destId="{DD55E62D-10F4-4119-9383-BEB7E7FAE251}" srcOrd="0" destOrd="0" presId="urn:microsoft.com/office/officeart/2005/8/layout/pyramid1"/>
    <dgm:cxn modelId="{672920B5-EC63-4DB7-A30F-82578768DC7F}" type="presOf" srcId="{47D7E3A2-C7CC-4682-9953-5D68316E57D5}" destId="{123AB310-ED26-4A50-8916-737F5A659FC3}" srcOrd="0" destOrd="0" presId="urn:microsoft.com/office/officeart/2005/8/layout/pyramid1"/>
    <dgm:cxn modelId="{5ECE8A87-6C35-45D9-8B85-A10D3B0E177C}" type="presOf" srcId="{5B853219-96D4-460D-9795-1C9E70C7DF63}" destId="{AC90CEDA-47E9-4033-BF78-460B0C45977B}" srcOrd="1" destOrd="0" presId="urn:microsoft.com/office/officeart/2005/8/layout/pyramid1"/>
    <dgm:cxn modelId="{D16F0407-C134-4E78-B1AA-654B663A9EDC}" type="presOf" srcId="{1EF243AA-BEFA-48D2-A854-ED8532CDD569}" destId="{61B48B6C-D790-40DE-8E12-3EAE173094F6}" srcOrd="0" destOrd="0" presId="urn:microsoft.com/office/officeart/2005/8/layout/pyramid1"/>
    <dgm:cxn modelId="{24235FBA-87A1-482C-B248-E022AB0F28AD}" srcId="{1EF243AA-BEFA-48D2-A854-ED8532CDD569}" destId="{5B853219-96D4-460D-9795-1C9E70C7DF63}" srcOrd="2" destOrd="0" parTransId="{7ED4F8B0-C6C7-4CAE-9598-D9CB2D2CCDFF}" sibTransId="{50E35373-8F27-4F10-9AC7-328A1E124697}"/>
    <dgm:cxn modelId="{C13963F5-3CC9-4573-89F9-50BC0A7D44A8}" type="presOf" srcId="{A3AA0B7B-D57A-4CA6-83DE-21949924511E}" destId="{BC89606B-7B2D-4A18-840F-67BF949D930A}" srcOrd="1" destOrd="0" presId="urn:microsoft.com/office/officeart/2005/8/layout/pyramid1"/>
    <dgm:cxn modelId="{049AA5F2-5F3B-48F6-ABEE-7B56ED914408}" type="presOf" srcId="{47D7E3A2-C7CC-4682-9953-5D68316E57D5}" destId="{C6F2FE57-6ACF-48E7-B1E8-CE28A80165D6}" srcOrd="1" destOrd="0" presId="urn:microsoft.com/office/officeart/2005/8/layout/pyramid1"/>
    <dgm:cxn modelId="{18B2EEC7-5C0F-4F60-861D-F6A6E91861CA}" type="presOf" srcId="{D1ADC64E-2239-41C9-8F5F-655B43564E46}" destId="{167C4302-F72B-45CA-B36E-E969ACD7E57A}" srcOrd="1" destOrd="0" presId="urn:microsoft.com/office/officeart/2005/8/layout/pyramid1"/>
    <dgm:cxn modelId="{C8E1EC54-E695-4299-85B7-462AC5F75B27}" type="presOf" srcId="{D1ADC64E-2239-41C9-8F5F-655B43564E46}" destId="{3D83F921-2B93-4362-8587-2BB5BB36D0BE}" srcOrd="0" destOrd="0" presId="urn:microsoft.com/office/officeart/2005/8/layout/pyramid1"/>
    <dgm:cxn modelId="{BF589459-7256-4E4C-A59D-8ED21A41810A}" srcId="{1EF243AA-BEFA-48D2-A854-ED8532CDD569}" destId="{47D7E3A2-C7CC-4682-9953-5D68316E57D5}" srcOrd="1" destOrd="0" parTransId="{1C2E2FD2-4425-405E-B537-FE8E3A9A4596}" sibTransId="{CAE9F740-9C53-4858-9B52-A3CFD51ABC5B}"/>
    <dgm:cxn modelId="{AC7E227A-79B7-4B4A-BB4C-3A7EE4C64C30}" srcId="{1EF243AA-BEFA-48D2-A854-ED8532CDD569}" destId="{A3AA0B7B-D57A-4CA6-83DE-21949924511E}" srcOrd="3" destOrd="0" parTransId="{BF8CB34B-1CDB-4E4B-B90A-91DFCB375486}" sibTransId="{5684C53C-7369-403B-A4F9-EF668CB5E648}"/>
    <dgm:cxn modelId="{971D4B7B-161C-42A2-BCF7-413F879CA14F}" type="presOf" srcId="{A3AA0B7B-D57A-4CA6-83DE-21949924511E}" destId="{587726DE-D049-489B-B5E4-EA4FD014F35A}" srcOrd="0" destOrd="0" presId="urn:microsoft.com/office/officeart/2005/8/layout/pyramid1"/>
    <dgm:cxn modelId="{890B3247-797F-4902-9652-EE8D67C4B874}" type="presParOf" srcId="{61B48B6C-D790-40DE-8E12-3EAE173094F6}" destId="{1817C143-6273-4B3E-983D-7EA53B466E37}" srcOrd="0" destOrd="0" presId="urn:microsoft.com/office/officeart/2005/8/layout/pyramid1"/>
    <dgm:cxn modelId="{D9821785-D32B-4940-8A46-F88B2F323EE5}" type="presParOf" srcId="{1817C143-6273-4B3E-983D-7EA53B466E37}" destId="{3D83F921-2B93-4362-8587-2BB5BB36D0BE}" srcOrd="0" destOrd="0" presId="urn:microsoft.com/office/officeart/2005/8/layout/pyramid1"/>
    <dgm:cxn modelId="{39972D21-A440-40EE-8708-6F227BE8F755}" type="presParOf" srcId="{1817C143-6273-4B3E-983D-7EA53B466E37}" destId="{167C4302-F72B-45CA-B36E-E969ACD7E57A}" srcOrd="1" destOrd="0" presId="urn:microsoft.com/office/officeart/2005/8/layout/pyramid1"/>
    <dgm:cxn modelId="{88A75494-407E-41D6-9835-7ABA4617AE69}" type="presParOf" srcId="{61B48B6C-D790-40DE-8E12-3EAE173094F6}" destId="{0CBA5AAA-A9FA-4625-B4DC-6A933E98B109}" srcOrd="1" destOrd="0" presId="urn:microsoft.com/office/officeart/2005/8/layout/pyramid1"/>
    <dgm:cxn modelId="{958FA488-CADD-458C-A854-45711E01C5EC}" type="presParOf" srcId="{0CBA5AAA-A9FA-4625-B4DC-6A933E98B109}" destId="{123AB310-ED26-4A50-8916-737F5A659FC3}" srcOrd="0" destOrd="0" presId="urn:microsoft.com/office/officeart/2005/8/layout/pyramid1"/>
    <dgm:cxn modelId="{48899557-5700-4D42-9B43-75FCA869908E}" type="presParOf" srcId="{0CBA5AAA-A9FA-4625-B4DC-6A933E98B109}" destId="{C6F2FE57-6ACF-48E7-B1E8-CE28A80165D6}" srcOrd="1" destOrd="0" presId="urn:microsoft.com/office/officeart/2005/8/layout/pyramid1"/>
    <dgm:cxn modelId="{49ACF3A5-8C52-4ECA-9C0F-E6DED6E88299}" type="presParOf" srcId="{61B48B6C-D790-40DE-8E12-3EAE173094F6}" destId="{2B5245CB-9E6E-48AD-A353-B4C2BA4767E7}" srcOrd="2" destOrd="0" presId="urn:microsoft.com/office/officeart/2005/8/layout/pyramid1"/>
    <dgm:cxn modelId="{8FFF4ABE-DCFB-4AF5-A8F4-4B24EE40986C}" type="presParOf" srcId="{2B5245CB-9E6E-48AD-A353-B4C2BA4767E7}" destId="{DD55E62D-10F4-4119-9383-BEB7E7FAE251}" srcOrd="0" destOrd="0" presId="urn:microsoft.com/office/officeart/2005/8/layout/pyramid1"/>
    <dgm:cxn modelId="{BE72575E-0A6D-4F81-B54A-C580F479B3B1}" type="presParOf" srcId="{2B5245CB-9E6E-48AD-A353-B4C2BA4767E7}" destId="{AC90CEDA-47E9-4033-BF78-460B0C45977B}" srcOrd="1" destOrd="0" presId="urn:microsoft.com/office/officeart/2005/8/layout/pyramid1"/>
    <dgm:cxn modelId="{8C5106E4-94C5-4DC2-AEAD-C6F607B86588}" type="presParOf" srcId="{61B48B6C-D790-40DE-8E12-3EAE173094F6}" destId="{8CA6E781-04A0-4D93-8D37-32B870A05C5B}" srcOrd="3" destOrd="0" presId="urn:microsoft.com/office/officeart/2005/8/layout/pyramid1"/>
    <dgm:cxn modelId="{FE7D02E5-B95B-42F7-835C-57EF17C37ACB}" type="presParOf" srcId="{8CA6E781-04A0-4D93-8D37-32B870A05C5B}" destId="{587726DE-D049-489B-B5E4-EA4FD014F35A}" srcOrd="0" destOrd="0" presId="urn:microsoft.com/office/officeart/2005/8/layout/pyramid1"/>
    <dgm:cxn modelId="{A83E268A-F5EA-4BE9-8FFE-EA2DAD8497F3}" type="presParOf" srcId="{8CA6E781-04A0-4D93-8D37-32B870A05C5B}" destId="{BC89606B-7B2D-4A18-840F-67BF949D930A}" srcOrd="1" destOrd="0" presId="urn:microsoft.com/office/officeart/2005/8/layout/pyramid1"/>
  </dgm:cxnLst>
  <dgm:bg/>
  <dgm:whole>
    <a:effectLst>
      <a:reflection blurRad="6350" stA="52000" endA="300" endPos="350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3F921-2B93-4362-8587-2BB5BB36D0BE}">
      <dsp:nvSpPr>
        <dsp:cNvPr id="0" name=""/>
        <dsp:cNvSpPr/>
      </dsp:nvSpPr>
      <dsp:spPr>
        <a:xfrm>
          <a:off x="1857375" y="0"/>
          <a:ext cx="1238250" cy="838200"/>
        </a:xfrm>
        <a:prstGeom prst="trapezoid">
          <a:avLst>
            <a:gd name="adj" fmla="val 73864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smtClean="0"/>
            <a:t>WSS</a:t>
          </a:r>
          <a:br>
            <a:rPr lang="en-US" sz="1900" kern="1200" dirty="0" smtClean="0"/>
          </a:br>
          <a:r>
            <a:rPr lang="en-US" sz="1900" kern="1200" dirty="0" smtClean="0"/>
            <a:t>3.0</a:t>
          </a:r>
          <a:endParaRPr lang="en-US" sz="1900" kern="1200" dirty="0"/>
        </a:p>
      </dsp:txBody>
      <dsp:txXfrm>
        <a:off x="1857375" y="0"/>
        <a:ext cx="1238250" cy="838200"/>
      </dsp:txXfrm>
    </dsp:sp>
    <dsp:sp modelId="{123AB310-ED26-4A50-8916-737F5A659FC3}">
      <dsp:nvSpPr>
        <dsp:cNvPr id="0" name=""/>
        <dsp:cNvSpPr/>
      </dsp:nvSpPr>
      <dsp:spPr>
        <a:xfrm>
          <a:off x="1238250" y="838200"/>
          <a:ext cx="2476500" cy="838200"/>
        </a:xfrm>
        <a:prstGeom prst="trapezoid">
          <a:avLst>
            <a:gd name="adj" fmla="val 73864"/>
          </a:avLst>
        </a:prstGeom>
        <a:solidFill>
          <a:schemeClr val="accent1">
            <a:shade val="80000"/>
            <a:hueOff val="224745"/>
            <a:satOff val="-24203"/>
            <a:lumOff val="1305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.NET Framework v3.0</a:t>
          </a:r>
          <a:endParaRPr lang="en-US" sz="1900" kern="1200" dirty="0"/>
        </a:p>
      </dsp:txBody>
      <dsp:txXfrm>
        <a:off x="1671637" y="838200"/>
        <a:ext cx="1609725" cy="838200"/>
      </dsp:txXfrm>
    </dsp:sp>
    <dsp:sp modelId="{DD55E62D-10F4-4119-9383-BEB7E7FAE251}">
      <dsp:nvSpPr>
        <dsp:cNvPr id="0" name=""/>
        <dsp:cNvSpPr/>
      </dsp:nvSpPr>
      <dsp:spPr>
        <a:xfrm>
          <a:off x="619124" y="1676400"/>
          <a:ext cx="3714750" cy="838200"/>
        </a:xfrm>
        <a:prstGeom prst="trapezoid">
          <a:avLst>
            <a:gd name="adj" fmla="val 73864"/>
          </a:avLst>
        </a:prstGeom>
        <a:solidFill>
          <a:schemeClr val="accent1">
            <a:shade val="80000"/>
            <a:hueOff val="449491"/>
            <a:satOff val="-48405"/>
            <a:lumOff val="2611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Internet Information Server v6</a:t>
          </a:r>
          <a:endParaRPr lang="en-US" sz="1900" kern="1200" dirty="0"/>
        </a:p>
      </dsp:txBody>
      <dsp:txXfrm>
        <a:off x="1269206" y="1676400"/>
        <a:ext cx="2414587" cy="838200"/>
      </dsp:txXfrm>
    </dsp:sp>
    <dsp:sp modelId="{587726DE-D049-489B-B5E4-EA4FD014F35A}">
      <dsp:nvSpPr>
        <dsp:cNvPr id="0" name=""/>
        <dsp:cNvSpPr/>
      </dsp:nvSpPr>
      <dsp:spPr>
        <a:xfrm>
          <a:off x="0" y="2514600"/>
          <a:ext cx="4953000" cy="838200"/>
        </a:xfrm>
        <a:prstGeom prst="trapezoid">
          <a:avLst>
            <a:gd name="adj" fmla="val 73864"/>
          </a:avLst>
        </a:prstGeom>
        <a:solidFill>
          <a:schemeClr val="accent1">
            <a:shade val="80000"/>
            <a:hueOff val="674236"/>
            <a:satOff val="-72608"/>
            <a:lumOff val="3916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Windows Server 2003</a:t>
          </a:r>
          <a:endParaRPr lang="en-US" sz="1900" kern="1200" dirty="0"/>
        </a:p>
      </dsp:txBody>
      <dsp:txXfrm>
        <a:off x="866774" y="2514600"/>
        <a:ext cx="3219450" cy="838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01-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885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267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01 - Windows SharePoint Services 3.0 Development Primer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41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01 - Windows SharePoint Services 3.0 Development Primer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Windows SharePoint Services 3.0 Development Primer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xmlns:mc="http://schemas.openxmlformats.org/markup-compatibility/2006" xmlns:a14="http://schemas.microsoft.com/office/drawing/2010/main" val="1F100B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xmlns:mc="http://schemas.openxmlformats.org/markup-compatibility/2006" xmlns:a14="http://schemas.microsoft.com/office/drawing/2010/main" val="4C2710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1600200"/>
            <a:ext cx="8610600" cy="838200"/>
          </a:xfrm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>
              <a:defRPr sz="60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pperplate Gothic Bold" pitchFamily="34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010400" cy="1066800"/>
          </a:xfrm>
        </p:spPr>
        <p:txBody>
          <a:bodyPr/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772400" cy="1066800"/>
          </a:xfrm>
        </p:spPr>
        <p:txBody>
          <a:bodyPr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Click To Enter Name Of New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0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5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" name="Rectangle 6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pPr>
              <a:defRPr/>
            </a:pPr>
            <a:fld id="{230F5AD2-8EE7-4CEA-A9A5-57AA80CA7A5F}" type="slidenum">
              <a:rPr lang="en-US" altLang="x-none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3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4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7258A2-461D-4E15-B96D-459EC3C9D7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0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7" r:id="rId5"/>
    <p:sldLayoutId id="2147483655" r:id="rId6"/>
    <p:sldLayoutId id="2147483659" r:id="rId7"/>
    <p:sldLayoutId id="2147483660" r:id="rId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SharePoint Services 3.0 Development Primer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Refresher &amp; Object Model Primer of WSS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86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SharePoint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Central Administration Web Site</a:t>
            </a:r>
          </a:p>
          <a:p>
            <a:pPr lvl="1"/>
            <a:r>
              <a:rPr lang="en-US" smtClean="0"/>
              <a:t>Special WSS v3 Web site available to farm admins</a:t>
            </a:r>
          </a:p>
          <a:p>
            <a:pPr lvl="1"/>
            <a:r>
              <a:rPr lang="en-US" smtClean="0"/>
              <a:t>Can do most admin functions, but not all </a:t>
            </a:r>
          </a:p>
          <a:p>
            <a:pPr lvl="1"/>
            <a:r>
              <a:rPr lang="en-US" smtClean="0"/>
              <a:t>MOSS adds additional links for </a:t>
            </a:r>
            <a:br>
              <a:rPr lang="en-US" smtClean="0"/>
            </a:br>
            <a:r>
              <a:rPr lang="en-US" smtClean="0"/>
              <a:t>additional admin functionality</a:t>
            </a:r>
          </a:p>
          <a:p>
            <a:pPr lvl="1"/>
            <a:r>
              <a:rPr lang="en-US" smtClean="0"/>
              <a:t>Extensible (just another SharePoint site)…</a:t>
            </a:r>
          </a:p>
          <a:p>
            <a:pPr lvl="1"/>
            <a:r>
              <a:rPr lang="en-US" smtClean="0"/>
              <a:t>Can not be personalized</a:t>
            </a:r>
          </a:p>
          <a:p>
            <a:r>
              <a:rPr lang="en-US" smtClean="0"/>
              <a:t>STSADM.EXE command line utility</a:t>
            </a:r>
          </a:p>
          <a:p>
            <a:pPr lvl="1"/>
            <a:r>
              <a:rPr lang="en-US" smtClean="0"/>
              <a:t>Can do everything Central Administration Web site </a:t>
            </a:r>
            <a:br>
              <a:rPr lang="en-US" smtClean="0"/>
            </a:br>
            <a:r>
              <a:rPr lang="en-US" smtClean="0"/>
              <a:t>can do, and more</a:t>
            </a:r>
          </a:p>
          <a:p>
            <a:pPr lvl="1"/>
            <a:r>
              <a:rPr lang="en-US" smtClean="0"/>
              <a:t>Commands can be automated / scripted via batch files</a:t>
            </a:r>
          </a:p>
          <a:p>
            <a:pPr lvl="1"/>
            <a:r>
              <a:rPr lang="en-US" smtClean="0"/>
              <a:t>Extensible… developers can add custom commands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62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Site Administration – Site Settings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WSS sites have a site settings page, accessible via the Site Actions menu</a:t>
            </a:r>
          </a:p>
          <a:p>
            <a:r>
              <a:rPr lang="en-US" smtClean="0"/>
              <a:t>Contains links to admin pages (security trimmed)</a:t>
            </a:r>
          </a:p>
          <a:p>
            <a:r>
              <a:rPr lang="en-US" smtClean="0"/>
              <a:t>Top-level site in a site collection has extra site collection administration links</a:t>
            </a:r>
          </a:p>
          <a:p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55082" y="3810001"/>
            <a:ext cx="4035266" cy="281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144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 of Templates vs.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Pages in a site exist in the site </a:t>
            </a:r>
            <a:br>
              <a:rPr lang="en-US" smtClean="0"/>
            </a:br>
            <a:r>
              <a:rPr lang="en-US" smtClean="0"/>
              <a:t>object model as SPFiles</a:t>
            </a:r>
          </a:p>
          <a:p>
            <a:r>
              <a:rPr lang="en-US" smtClean="0"/>
              <a:t>All pages live within folders (SPFolder)</a:t>
            </a:r>
          </a:p>
          <a:p>
            <a:r>
              <a:rPr lang="en-US" smtClean="0"/>
              <a:t>Concept of customized vs. uncustomized files</a:t>
            </a:r>
          </a:p>
          <a:p>
            <a:pPr lvl="1"/>
            <a:r>
              <a:rPr lang="en-US" smtClean="0"/>
              <a:t>Uncustomized Page – Appears in site’s hierarchy, but content of page resides on the file system</a:t>
            </a:r>
          </a:p>
          <a:p>
            <a:pPr lvl="1"/>
            <a:r>
              <a:rPr lang="en-US" smtClean="0"/>
              <a:t>Customized Page – Appears in site’s hierarchy, but content of page resides in the site’s content DB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4571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Uncustomized vs. Customized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286000"/>
            <a:ext cx="6019800" cy="80021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sz="2800" spc="300" dirty="0" smtClean="0"/>
              <a:t>SharePoint</a:t>
            </a:r>
            <a:r>
              <a:rPr lang="en-US" sz="1600" spc="300" dirty="0" smtClean="0"/>
              <a:t/>
            </a:r>
            <a:br>
              <a:rPr lang="en-US" sz="1600" spc="300" dirty="0" smtClean="0"/>
            </a:br>
            <a:r>
              <a:rPr lang="en-US" i="1" dirty="0" smtClean="0"/>
              <a:t>(HTTP Application / Modules / Handlers)</a:t>
            </a:r>
            <a:endParaRPr lang="en-US" sz="28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2629694" y="2171700"/>
            <a:ext cx="380206" cy="79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1000" y="3352800"/>
            <a:ext cx="8382000" cy="3124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33800" y="5618202"/>
            <a:ext cx="4718151" cy="553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File template / definition</a:t>
            </a:r>
          </a:p>
          <a:p>
            <a:pPr algn="ctr"/>
            <a:r>
              <a:rPr lang="en-US" sz="1200" dirty="0" smtClean="0"/>
              <a:t>[ .. ]\12\TEMPLATE\FEATURES\</a:t>
            </a:r>
            <a:r>
              <a:rPr lang="en-US" sz="1200" dirty="0" err="1" smtClean="0"/>
              <a:t>SomeFeature</a:t>
            </a:r>
            <a:r>
              <a:rPr lang="en-US" sz="1200" dirty="0" smtClean="0"/>
              <a:t>\PageTemplate.aspx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1524000"/>
            <a:ext cx="26670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SharePoint Designer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26670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 / Web Services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9600" y="3657600"/>
            <a:ext cx="2819400" cy="2057400"/>
            <a:chOff x="838200" y="3886200"/>
            <a:chExt cx="2819400" cy="2057400"/>
          </a:xfrm>
        </p:grpSpPr>
        <p:pic>
          <p:nvPicPr>
            <p:cNvPr id="1026" name="Picture 2" descr="C:\Development\Image Resources\Set1\image140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38200" y="3886200"/>
              <a:ext cx="2819400" cy="20574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143000" y="4901625"/>
              <a:ext cx="2214068" cy="584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SPFile</a:t>
              </a:r>
              <a:endParaRPr lang="en-US" dirty="0" smtClean="0"/>
            </a:p>
            <a:p>
              <a:pPr algn="ctr"/>
              <a:r>
                <a:rPr lang="en-US" sz="1400" i="1" dirty="0" smtClean="0"/>
                <a:t>http://foo/somePage.aspx</a:t>
              </a:r>
              <a:endParaRPr lang="en-US" sz="1400" i="1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rot="5400000">
            <a:off x="6134894" y="2170906"/>
            <a:ext cx="3810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895600" y="3124200"/>
            <a:ext cx="1676400" cy="1676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71800" y="4953000"/>
            <a:ext cx="1524000" cy="838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81400" y="5105400"/>
            <a:ext cx="5112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* if file is uncustomized, underlying template is fetched</a:t>
            </a:r>
            <a:endParaRPr lang="en-US" sz="16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4114800" y="3505200"/>
            <a:ext cx="343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Source of the file is retrieved… first </a:t>
            </a:r>
          </a:p>
          <a:p>
            <a:pPr algn="ctr"/>
            <a:r>
              <a:rPr lang="en-US" sz="1600" i="1" dirty="0" smtClean="0"/>
              <a:t>the content database is checked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8792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Site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Infrastructure assets</a:t>
            </a:r>
          </a:p>
          <a:p>
            <a:pPr lvl="1"/>
            <a:r>
              <a:rPr lang="en-US" smtClean="0"/>
              <a:t>Create site column and content types via browser</a:t>
            </a:r>
          </a:p>
          <a:p>
            <a:r>
              <a:rPr lang="en-US" smtClean="0"/>
              <a:t>Layout assets</a:t>
            </a:r>
          </a:p>
          <a:p>
            <a:pPr lvl="1"/>
            <a:r>
              <a:rPr lang="en-US" smtClean="0"/>
              <a:t>Create master pages and page</a:t>
            </a:r>
            <a:br>
              <a:rPr lang="en-US" smtClean="0"/>
            </a:br>
            <a:r>
              <a:rPr lang="en-US" smtClean="0"/>
              <a:t>layouts with SharePoint Designer 2007</a:t>
            </a:r>
          </a:p>
          <a:p>
            <a:pPr lvl="1"/>
            <a:r>
              <a:rPr lang="en-US" smtClean="0"/>
              <a:t>Modify look and feel, adding CSS and images</a:t>
            </a:r>
            <a:br>
              <a:rPr lang="en-US" smtClean="0"/>
            </a:br>
            <a:r>
              <a:rPr lang="en-US" smtClean="0"/>
              <a:t>using SharePoint Designer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12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"Big Picture" 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do you make this development </a:t>
            </a:r>
            <a:br>
              <a:rPr lang="en-US" smtClean="0"/>
            </a:br>
            <a:r>
              <a:rPr lang="en-US" smtClean="0"/>
              <a:t>process repeatable? How to automate it?</a:t>
            </a:r>
          </a:p>
          <a:p>
            <a:r>
              <a:rPr lang="en-US" smtClean="0"/>
              <a:t>What about source control?</a:t>
            </a:r>
          </a:p>
          <a:p>
            <a:pPr lvl="1"/>
            <a:r>
              <a:rPr lang="en-US" smtClean="0"/>
              <a:t>SharePoint has version control on lists and libraries</a:t>
            </a:r>
          </a:p>
          <a:p>
            <a:pPr lvl="1"/>
            <a:r>
              <a:rPr lang="en-US" smtClean="0"/>
              <a:t>No version control for infrastructure assets</a:t>
            </a:r>
          </a:p>
          <a:p>
            <a:pPr lvl="1"/>
            <a:r>
              <a:rPr lang="en-US" smtClean="0"/>
              <a:t>No version control for site pages and files</a:t>
            </a:r>
          </a:p>
          <a:p>
            <a:r>
              <a:rPr lang="en-US" smtClean="0"/>
              <a:t>What about a true software</a:t>
            </a:r>
            <a:br>
              <a:rPr lang="en-US" smtClean="0"/>
            </a:br>
            <a:r>
              <a:rPr lang="en-US" smtClean="0"/>
              <a:t>development lifecycle process?</a:t>
            </a:r>
          </a:p>
          <a:p>
            <a:r>
              <a:rPr lang="en-US" smtClean="0"/>
              <a:t>What about change management process?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7919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SharePoint Customization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Creating and editing instances of assets</a:t>
            </a:r>
            <a:br>
              <a:rPr lang="en-US" smtClean="0"/>
            </a:br>
            <a:r>
              <a:rPr lang="en-US" smtClean="0"/>
              <a:t>that live exclusively in the site’s content DB</a:t>
            </a:r>
          </a:p>
          <a:p>
            <a:r>
              <a:rPr lang="en-US" smtClean="0"/>
              <a:t>Even if originally based off a template,</a:t>
            </a:r>
            <a:br>
              <a:rPr lang="en-US" smtClean="0"/>
            </a:br>
            <a:r>
              <a:rPr lang="en-US" smtClean="0"/>
              <a:t>source still lives in content DB</a:t>
            </a:r>
          </a:p>
          <a:p>
            <a:r>
              <a:rPr lang="en-US" smtClean="0"/>
              <a:t>Tools used in SharePoint customization</a:t>
            </a:r>
          </a:p>
          <a:p>
            <a:pPr lvl="1"/>
            <a:r>
              <a:rPr lang="en-US" smtClean="0"/>
              <a:t>SharePoint API </a:t>
            </a:r>
          </a:p>
          <a:p>
            <a:pPr lvl="1"/>
            <a:r>
              <a:rPr lang="en-US" smtClean="0"/>
              <a:t>SharePoint browser interface</a:t>
            </a:r>
          </a:p>
          <a:p>
            <a:pPr lvl="1"/>
            <a:r>
              <a:rPr lang="en-US" smtClean="0"/>
              <a:t>SharePoint Designer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546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SharePoint Customization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Advantages</a:t>
            </a:r>
          </a:p>
          <a:p>
            <a:pPr lvl="1"/>
            <a:r>
              <a:rPr lang="en-US" smtClean="0"/>
              <a:t>Plenty of resources documenting the process</a:t>
            </a:r>
          </a:p>
          <a:p>
            <a:pPr lvl="1"/>
            <a:r>
              <a:rPr lang="en-US" smtClean="0"/>
              <a:t>WYSIWYG development</a:t>
            </a:r>
            <a:br>
              <a:rPr lang="en-US" smtClean="0"/>
            </a:br>
            <a:r>
              <a:rPr lang="en-US" smtClean="0"/>
              <a:t>with SharePoint Designer 2007</a:t>
            </a:r>
          </a:p>
          <a:p>
            <a:pPr lvl="1"/>
            <a:r>
              <a:rPr lang="en-US" smtClean="0"/>
              <a:t>Easily make changes in multiple environments</a:t>
            </a:r>
          </a:p>
          <a:p>
            <a:r>
              <a:rPr lang="en-US" smtClean="0"/>
              <a:t>Disadvantages</a:t>
            </a:r>
          </a:p>
          <a:p>
            <a:pPr lvl="1"/>
            <a:r>
              <a:rPr lang="en-US" smtClean="0"/>
              <a:t>Site columns and content types are</a:t>
            </a:r>
            <a:br>
              <a:rPr lang="en-US" smtClean="0"/>
            </a:br>
            <a:r>
              <a:rPr lang="en-US" smtClean="0"/>
              <a:t>not easily moved between environments</a:t>
            </a:r>
          </a:p>
          <a:p>
            <a:pPr lvl="1"/>
            <a:r>
              <a:rPr lang="en-US" smtClean="0"/>
              <a:t>Challenging to package and deploy</a:t>
            </a:r>
          </a:p>
          <a:p>
            <a:pPr lvl="2"/>
            <a:r>
              <a:rPr lang="en-US" smtClean="0"/>
              <a:t>New files and changes to existing files</a:t>
            </a:r>
          </a:p>
          <a:p>
            <a:pPr lvl="2"/>
            <a:r>
              <a:rPr lang="en-US" smtClean="0"/>
              <a:t>Multiple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763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 In Creating </a:t>
            </a:r>
            <a:br>
              <a:rPr lang="en-US" smtClean="0"/>
            </a:br>
            <a:r>
              <a:rPr lang="en-US" smtClean="0"/>
              <a:t>Publishing 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Publishing sites exacerbate the challenges</a:t>
            </a:r>
          </a:p>
          <a:p>
            <a:r>
              <a:rPr lang="en-US" smtClean="0"/>
              <a:t>All projects require sharing assets</a:t>
            </a:r>
          </a:p>
          <a:p>
            <a:pPr lvl="1"/>
            <a:r>
              <a:rPr lang="en-US" smtClean="0"/>
              <a:t>Between developers on project team</a:t>
            </a:r>
          </a:p>
          <a:p>
            <a:pPr lvl="1"/>
            <a:r>
              <a:rPr lang="en-US" smtClean="0"/>
              <a:t>Between environments (Dev / QA / UAT / Prod)</a:t>
            </a:r>
          </a:p>
          <a:p>
            <a:r>
              <a:rPr lang="en-US" smtClean="0"/>
              <a:t>How to move asset change to </a:t>
            </a:r>
            <a:br>
              <a:rPr lang="en-US" smtClean="0"/>
            </a:br>
            <a:r>
              <a:rPr lang="en-US" smtClean="0"/>
              <a:t>other environments?</a:t>
            </a:r>
          </a:p>
          <a:p>
            <a:pPr lvl="1"/>
            <a:r>
              <a:rPr lang="en-US" smtClean="0"/>
              <a:t>Manually move infrastructure and layout assets</a:t>
            </a:r>
          </a:p>
          <a:p>
            <a:pPr lvl="1"/>
            <a:r>
              <a:rPr lang="en-US" smtClean="0"/>
              <a:t>Backup / restore (*** bad bad bad option! ***)</a:t>
            </a:r>
          </a:p>
          <a:p>
            <a:pPr lvl="1"/>
            <a:r>
              <a:rPr lang="en-US" smtClean="0"/>
              <a:t>Content deployment</a:t>
            </a:r>
          </a:p>
          <a:p>
            <a:r>
              <a:rPr lang="en-US" smtClean="0"/>
              <a:t>Does not promote code reuse!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677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SharePoint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Goals</a:t>
            </a:r>
          </a:p>
          <a:p>
            <a:pPr lvl="1"/>
            <a:r>
              <a:rPr lang="en-US" smtClean="0"/>
              <a:t>Developers work at a lower level (file system)</a:t>
            </a:r>
          </a:p>
          <a:p>
            <a:pPr lvl="1"/>
            <a:r>
              <a:rPr lang="en-US" smtClean="0"/>
              <a:t>Keep infrastructure / layout assets out of DB</a:t>
            </a:r>
          </a:p>
          <a:p>
            <a:r>
              <a:rPr lang="en-US" smtClean="0"/>
              <a:t>SharePoint Feature schema</a:t>
            </a:r>
            <a:br>
              <a:rPr lang="en-US" smtClean="0"/>
            </a:br>
            <a:r>
              <a:rPr lang="en-US" smtClean="0"/>
              <a:t>allows creation of all kinds of assets</a:t>
            </a:r>
          </a:p>
          <a:p>
            <a:r>
              <a:rPr lang="en-US" smtClean="0"/>
              <a:t>Upon activation, Feature creates uncustomized instances in the site</a:t>
            </a:r>
          </a:p>
          <a:p>
            <a:r>
              <a:rPr lang="en-US" smtClean="0"/>
              <a:t>SharePoint solutions enable packaging</a:t>
            </a:r>
            <a:br>
              <a:rPr lang="en-US" smtClean="0"/>
            </a:br>
            <a:r>
              <a:rPr lang="en-US" smtClean="0"/>
              <a:t>of Features in one portable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8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Introduction to Windows SharePoint Services 3.0</a:t>
            </a:r>
          </a:p>
          <a:p>
            <a:r>
              <a:rPr lang="en-US" smtClean="0"/>
              <a:t>Overview of WSS architecture</a:t>
            </a:r>
          </a:p>
          <a:p>
            <a:r>
              <a:rPr lang="en-US" smtClean="0"/>
              <a:t>Overview of WSS collaboration capabilities</a:t>
            </a:r>
          </a:p>
          <a:p>
            <a:r>
              <a:rPr lang="en-US" smtClean="0"/>
              <a:t>SharePoint customization vs. development</a:t>
            </a:r>
          </a:p>
          <a:p>
            <a:pPr lvl="1"/>
            <a:r>
              <a:rPr lang="en-US" smtClean="0"/>
              <a:t>Customized / unghosted vs. uncustomized / ghosted</a:t>
            </a:r>
          </a:p>
          <a:p>
            <a:pPr lvl="1"/>
            <a:r>
              <a:rPr lang="en-US" smtClean="0"/>
              <a:t>Templates vs. instances</a:t>
            </a:r>
          </a:p>
          <a:p>
            <a:r>
              <a:rPr lang="en-US" smtClean="0"/>
              <a:t>Overview of SharePoint Features</a:t>
            </a:r>
          </a:p>
          <a:p>
            <a:r>
              <a:rPr lang="en-US" smtClean="0"/>
              <a:t>Overview of WSS solution packages</a:t>
            </a:r>
          </a:p>
          <a:p>
            <a:r>
              <a:rPr lang="en-US" smtClean="0"/>
              <a:t>Working with the </a:t>
            </a:r>
            <a:br>
              <a:rPr lang="en-US" smtClean="0"/>
            </a:br>
            <a:r>
              <a:rPr lang="en-US" smtClean="0"/>
              <a:t>Microsoft.SharePoint Namespace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429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 Development: Disadvantages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SharePoint Features are tedious to build</a:t>
            </a:r>
          </a:p>
          <a:p>
            <a:pPr lvl="1"/>
            <a:r>
              <a:rPr lang="en-US" smtClean="0"/>
              <a:t>No visual designer</a:t>
            </a:r>
          </a:p>
          <a:p>
            <a:pPr lvl="1"/>
            <a:r>
              <a:rPr lang="en-US" smtClean="0"/>
              <a:t>Lots of CAML (XML) markup</a:t>
            </a:r>
          </a:p>
          <a:p>
            <a:pPr lvl="1"/>
            <a:r>
              <a:rPr lang="en-US" smtClean="0"/>
              <a:t>Minimal debugging support</a:t>
            </a:r>
          </a:p>
          <a:p>
            <a:r>
              <a:rPr lang="en-US" smtClean="0"/>
              <a:t>Provisioning files requires double development</a:t>
            </a:r>
          </a:p>
          <a:p>
            <a:r>
              <a:rPr lang="en-US" smtClean="0"/>
              <a:t>Feature deactivation leaves artifacts</a:t>
            </a:r>
          </a:p>
          <a:p>
            <a:r>
              <a:rPr lang="en-US" smtClean="0"/>
              <a:t>Current tools do not promote this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432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 Development: 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Developers stay in Visual Studio</a:t>
            </a:r>
          </a:p>
          <a:p>
            <a:r>
              <a:rPr lang="en-US" smtClean="0"/>
              <a:t>Keeps layout files uncustomized on server</a:t>
            </a:r>
          </a:p>
          <a:p>
            <a:r>
              <a:rPr lang="en-US" smtClean="0"/>
              <a:t>Easy to package changes in order to</a:t>
            </a:r>
          </a:p>
          <a:p>
            <a:pPr lvl="1"/>
            <a:r>
              <a:rPr lang="en-US" smtClean="0"/>
              <a:t>Share with other members on project dev team</a:t>
            </a:r>
          </a:p>
          <a:p>
            <a:pPr lvl="1"/>
            <a:r>
              <a:rPr lang="en-US" smtClean="0"/>
              <a:t>Deploy to other environments</a:t>
            </a:r>
          </a:p>
          <a:p>
            <a:r>
              <a:rPr lang="en-US" smtClean="0"/>
              <a:t>Fully leverage existing SCM solutions</a:t>
            </a:r>
          </a:p>
          <a:p>
            <a:r>
              <a:rPr lang="en-US" smtClean="0"/>
              <a:t>Easier to adhere to SDL and change control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69350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And Tricks To SP Dev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CAML IntelliSense to Visual Studio</a:t>
            </a:r>
          </a:p>
          <a:p>
            <a:pPr lvl="1"/>
            <a:r>
              <a:rPr lang="en-US" smtClean="0"/>
              <a:t>via Visual Studio XML Schema Cache</a:t>
            </a:r>
          </a:p>
          <a:p>
            <a:r>
              <a:rPr lang="en-US" smtClean="0"/>
              <a:t>Using existing tools as IDE, then “Featurize”</a:t>
            </a:r>
          </a:p>
          <a:p>
            <a:pPr lvl="1"/>
            <a:r>
              <a:rPr lang="en-US" smtClean="0"/>
              <a:t>Use browser for site column</a:t>
            </a:r>
            <a:br>
              <a:rPr lang="en-US" smtClean="0"/>
            </a:br>
            <a:r>
              <a:rPr lang="en-US" smtClean="0"/>
              <a:t>and content type creation</a:t>
            </a:r>
          </a:p>
          <a:p>
            <a:pPr lvl="1"/>
            <a:r>
              <a:rPr lang="en-US" smtClean="0"/>
              <a:t>Use SharePoint Designer 2007 to create</a:t>
            </a:r>
            <a:br>
              <a:rPr lang="en-US" smtClean="0"/>
            </a:br>
            <a:r>
              <a:rPr lang="en-US" smtClean="0"/>
              <a:t>master pages and page layouts faster</a:t>
            </a:r>
          </a:p>
          <a:p>
            <a:pPr lvl="1"/>
            <a:r>
              <a:rPr lang="en-US" smtClean="0"/>
              <a:t>Utilize SharePoint API to extract assets</a:t>
            </a:r>
          </a:p>
          <a:p>
            <a:pPr lvl="2"/>
            <a:r>
              <a:rPr lang="en-US" smtClean="0"/>
              <a:t>STSADM.EXE Custom Commands</a:t>
            </a:r>
          </a:p>
          <a:p>
            <a:r>
              <a:rPr lang="en-US" smtClean="0"/>
              <a:t>Automate process of building WSP’s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643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DEMO: Page Templates vs.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Demo: Create a page using Office</a:t>
            </a:r>
            <a:br>
              <a:rPr lang="en-US" dirty="0" smtClean="0"/>
            </a:br>
            <a:r>
              <a:rPr lang="en-US" dirty="0" smtClean="0"/>
              <a:t>SharePoint Designer 2007</a:t>
            </a:r>
          </a:p>
          <a:p>
            <a:endParaRPr lang="en-US" dirty="0" smtClean="0"/>
          </a:p>
          <a:p>
            <a:r>
              <a:rPr lang="en-US" dirty="0" smtClean="0"/>
              <a:t>Demo: </a:t>
            </a:r>
            <a:r>
              <a:rPr lang="en-US" dirty="0" err="1" smtClean="0"/>
              <a:t>WssCreatePages</a:t>
            </a:r>
            <a:endParaRPr lang="en-US" dirty="0" smtClean="0"/>
          </a:p>
          <a:p>
            <a:pPr lvl="1"/>
            <a:r>
              <a:rPr lang="en-US" dirty="0" smtClean="0"/>
              <a:t>Create a page &amp; add to site via Feature</a:t>
            </a:r>
          </a:p>
          <a:p>
            <a:pPr lvl="1"/>
            <a:r>
              <a:rPr lang="en-US" dirty="0" smtClean="0"/>
              <a:t>Important Takeaways:</a:t>
            </a:r>
          </a:p>
          <a:p>
            <a:pPr lvl="2"/>
            <a:r>
              <a:rPr lang="en-US" dirty="0" smtClean="0"/>
              <a:t>Customization vs. development</a:t>
            </a:r>
          </a:p>
          <a:p>
            <a:pPr lvl="2"/>
            <a:r>
              <a:rPr lang="en-US" dirty="0" smtClean="0"/>
              <a:t>Concept of page template vs. page instance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Demo: </a:t>
            </a:r>
            <a:r>
              <a:rPr lang="en-US" dirty="0" err="1" smtClean="0"/>
              <a:t>WssCreatePageObjectModel</a:t>
            </a:r>
            <a:endParaRPr lang="en-US" dirty="0" smtClean="0"/>
          </a:p>
          <a:p>
            <a:pPr lvl="1"/>
            <a:r>
              <a:rPr lang="en-US" dirty="0" smtClean="0"/>
              <a:t>Create a customized page through the object 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54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Types of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Content pages:</a:t>
            </a:r>
          </a:p>
          <a:p>
            <a:pPr lvl="1"/>
            <a:r>
              <a:rPr lang="en-US" smtClean="0"/>
              <a:t>Web Part Pages</a:t>
            </a:r>
          </a:p>
          <a:p>
            <a:pPr lvl="1"/>
            <a:r>
              <a:rPr lang="en-US" smtClean="0"/>
              <a:t>List pages (display / new / edit forms)</a:t>
            </a:r>
          </a:p>
          <a:p>
            <a:pPr lvl="1"/>
            <a:r>
              <a:rPr lang="en-US" smtClean="0"/>
              <a:t>Can be personalized</a:t>
            </a:r>
          </a:p>
          <a:p>
            <a:pPr lvl="1"/>
            <a:r>
              <a:rPr lang="en-US" smtClean="0"/>
              <a:t>Can use customized master pages</a:t>
            </a:r>
          </a:p>
          <a:p>
            <a:r>
              <a:rPr lang="en-US" smtClean="0"/>
              <a:t>Application pages:</a:t>
            </a:r>
          </a:p>
          <a:p>
            <a:pPr lvl="1"/>
            <a:r>
              <a:rPr lang="en-US" smtClean="0"/>
              <a:t>Shared with all sites on a WFE server</a:t>
            </a:r>
          </a:p>
          <a:p>
            <a:pPr lvl="1"/>
            <a:r>
              <a:rPr lang="en-US" smtClean="0"/>
              <a:t>Live within [..]\12\TEMPLATE\LAYOUTS</a:t>
            </a:r>
          </a:p>
          <a:p>
            <a:pPr lvl="1"/>
            <a:r>
              <a:rPr lang="en-US" smtClean="0"/>
              <a:t>Can not be personalized</a:t>
            </a:r>
          </a:p>
          <a:p>
            <a:pPr lvl="1"/>
            <a:r>
              <a:rPr lang="en-US" smtClean="0"/>
              <a:t>All share a single master page (application.master)</a:t>
            </a:r>
          </a:p>
          <a:p>
            <a:endParaRPr lang="en-US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2483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WSS Resource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Provide an easy way for localizing a solution</a:t>
            </a:r>
          </a:p>
          <a:p>
            <a:r>
              <a:rPr lang="en-US" smtClean="0"/>
              <a:t>Special tokens used in XML files</a:t>
            </a:r>
          </a:p>
          <a:p>
            <a:r>
              <a:rPr lang="en-US" smtClean="0"/>
              <a:t>Ability to target a specific token file</a:t>
            </a:r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647" y="3157538"/>
            <a:ext cx="8462707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962400"/>
            <a:ext cx="47339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5886450"/>
            <a:ext cx="57245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 rot="5400000">
            <a:off x="3810000" y="3962400"/>
            <a:ext cx="685800" cy="3810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0000" mc:Ignorable="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5334000" y="4572000"/>
            <a:ext cx="2133600" cy="7620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0000" mc:Ignorable="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9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SharePoint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Features are the building blocks of WSS 3.0 sites</a:t>
            </a:r>
          </a:p>
          <a:p>
            <a:r>
              <a:rPr lang="en-US" smtClean="0"/>
              <a:t>Low-level, reusable vehicle to define and deploy elements within a site</a:t>
            </a:r>
          </a:p>
          <a:p>
            <a:r>
              <a:rPr lang="en-US" smtClean="0"/>
              <a:t>Two primary uses:</a:t>
            </a:r>
          </a:p>
          <a:p>
            <a:pPr lvl="1"/>
            <a:r>
              <a:rPr lang="en-US" smtClean="0"/>
              <a:t>Define and create site elements </a:t>
            </a:r>
          </a:p>
          <a:p>
            <a:pPr lvl="1"/>
            <a:r>
              <a:rPr lang="en-US" smtClean="0"/>
              <a:t>Deployment and implementation of new functionality</a:t>
            </a:r>
          </a:p>
          <a:p>
            <a:r>
              <a:rPr lang="en-US" smtClean="0"/>
              <a:t>Can be activated on existing sites!</a:t>
            </a:r>
          </a:p>
          <a:p>
            <a:r>
              <a:rPr lang="en-US" smtClean="0"/>
              <a:t>Added flexibility that site definitions </a:t>
            </a:r>
            <a:br>
              <a:rPr lang="en-US" smtClean="0"/>
            </a:br>
            <a:r>
              <a:rPr lang="en-US" smtClean="0"/>
              <a:t>can’t provide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47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Can Features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Deploy site columns &amp; content types</a:t>
            </a:r>
          </a:p>
          <a:p>
            <a:r>
              <a:rPr lang="en-US" smtClean="0"/>
              <a:t>Define &amp; deploy list templates</a:t>
            </a:r>
          </a:p>
          <a:p>
            <a:r>
              <a:rPr lang="en-US" smtClean="0"/>
              <a:t>Create list instances from templates</a:t>
            </a:r>
          </a:p>
          <a:p>
            <a:r>
              <a:rPr lang="en-US" smtClean="0"/>
              <a:t>Define &amp; deploy page templates</a:t>
            </a:r>
          </a:p>
          <a:p>
            <a:r>
              <a:rPr lang="en-US" smtClean="0"/>
              <a:t>Create page instances from templates</a:t>
            </a:r>
          </a:p>
          <a:p>
            <a:r>
              <a:rPr lang="en-US" smtClean="0"/>
              <a:t>Deploy Web Parts</a:t>
            </a:r>
          </a:p>
          <a:p>
            <a:r>
              <a:rPr lang="en-US" smtClean="0"/>
              <a:t>Deploy custom workflow templates</a:t>
            </a:r>
          </a:p>
          <a:p>
            <a:r>
              <a:rPr lang="en-US" smtClean="0"/>
              <a:t>Deploy event receivers to lists templates</a:t>
            </a:r>
          </a:p>
          <a:p>
            <a:r>
              <a:rPr lang="en-US" smtClean="0"/>
              <a:t>Create new menu items in the various menus within SharePoint sites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7380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 of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Promote functionality &amp; code reuse across sites</a:t>
            </a:r>
          </a:p>
          <a:p>
            <a:pPr lvl="1"/>
            <a:r>
              <a:rPr lang="en-US" smtClean="0"/>
              <a:t>No longer have to copy the same list template </a:t>
            </a:r>
            <a:br>
              <a:rPr lang="en-US" smtClean="0"/>
            </a:br>
            <a:r>
              <a:rPr lang="en-US" smtClean="0"/>
              <a:t>definition / instances across multiple site definitions</a:t>
            </a:r>
          </a:p>
          <a:p>
            <a:r>
              <a:rPr lang="en-US" smtClean="0"/>
              <a:t>Features can be applied to any site within a SharePoint farm</a:t>
            </a:r>
          </a:p>
          <a:p>
            <a:r>
              <a:rPr lang="en-US" smtClean="0"/>
              <a:t>Features can be added / removed to sites via activation / deactivation</a:t>
            </a:r>
          </a:p>
          <a:p>
            <a:r>
              <a:rPr lang="en-US" smtClean="0"/>
              <a:t>Features can activate other dependent Features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21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 of Features (Part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to deploy custom code solutions</a:t>
            </a:r>
          </a:p>
          <a:p>
            <a:pPr lvl="1"/>
            <a:r>
              <a:rPr lang="en-US" smtClean="0"/>
              <a:t>Event receivers</a:t>
            </a:r>
          </a:p>
          <a:p>
            <a:pPr lvl="1"/>
            <a:r>
              <a:rPr lang="en-US" smtClean="0"/>
              <a:t>Create custom permission levels </a:t>
            </a:r>
          </a:p>
          <a:p>
            <a:pPr lvl="1"/>
            <a:r>
              <a:rPr lang="en-US" smtClean="0"/>
              <a:t>Workflows</a:t>
            </a:r>
          </a:p>
          <a:p>
            <a:r>
              <a:rPr lang="en-US" smtClean="0"/>
              <a:t>Features can be “stapled” to site definitions, thereby adding functionality to new sites</a:t>
            </a:r>
          </a:p>
          <a:p>
            <a:r>
              <a:rPr lang="en-US" smtClean="0"/>
              <a:t>Features are extensible!</a:t>
            </a:r>
          </a:p>
          <a:p>
            <a:pPr lvl="1"/>
            <a:r>
              <a:rPr lang="en-US" smtClean="0"/>
              <a:t>Developers can write custom code to </a:t>
            </a:r>
            <a:br>
              <a:rPr lang="en-US" smtClean="0"/>
            </a:br>
            <a:r>
              <a:rPr lang="en-US" smtClean="0"/>
              <a:t>handle Feature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67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WSS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Windows SharePoint Services 3.0</a:t>
            </a:r>
          </a:p>
          <a:p>
            <a:pPr lvl="1"/>
            <a:r>
              <a:rPr lang="en-US" smtClean="0"/>
              <a:t>Site provisioning engine</a:t>
            </a:r>
          </a:p>
          <a:p>
            <a:pPr lvl="1"/>
            <a:r>
              <a:rPr lang="en-US" smtClean="0"/>
              <a:t>Core collaboration </a:t>
            </a:r>
            <a:br>
              <a:rPr lang="en-US" smtClean="0"/>
            </a:br>
            <a:r>
              <a:rPr lang="en-US" smtClean="0"/>
              <a:t>services</a:t>
            </a:r>
          </a:p>
          <a:p>
            <a:pPr lvl="1"/>
            <a:r>
              <a:rPr lang="en-US" smtClean="0"/>
              <a:t>Application </a:t>
            </a:r>
            <a:br>
              <a:rPr lang="en-US" smtClean="0"/>
            </a:br>
            <a:r>
              <a:rPr lang="en-US" smtClean="0"/>
              <a:t>development platform</a:t>
            </a:r>
          </a:p>
          <a:p>
            <a:pPr lvl="1"/>
            <a:r>
              <a:rPr lang="en-US" smtClean="0"/>
              <a:t>Licensing: </a:t>
            </a:r>
            <a:br>
              <a:rPr lang="en-US" smtClean="0"/>
            </a:br>
            <a:r>
              <a:rPr lang="en-US" smtClean="0"/>
              <a:t>Part of Windows </a:t>
            </a:r>
            <a:br>
              <a:rPr lang="en-US" smtClean="0"/>
            </a:br>
            <a:r>
              <a:rPr lang="en-US" smtClean="0"/>
              <a:t>Server 2003</a:t>
            </a:r>
            <a:endParaRPr lang="en-US" dirty="0" smtClean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48297485"/>
              </p:ext>
            </p:extLst>
          </p:nvPr>
        </p:nvGraphicFramePr>
        <p:xfrm>
          <a:off x="3962400" y="2514600"/>
          <a:ext cx="4953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584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Installation &amp;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Features live in one place:</a:t>
            </a:r>
          </a:p>
          <a:p>
            <a:pPr lvl="1"/>
            <a:r>
              <a:rPr lang="en-US" smtClean="0"/>
              <a:t>[..]\12\TEMPLATE\FEATURES</a:t>
            </a:r>
          </a:p>
          <a:p>
            <a:r>
              <a:rPr lang="en-US" smtClean="0"/>
              <a:t>Must be installed to make SharePoint aware</a:t>
            </a:r>
          </a:p>
          <a:p>
            <a:pPr lvl="1"/>
            <a:r>
              <a:rPr lang="en-US" smtClean="0"/>
              <a:t>Installation only possible via STSADM.exe or the API</a:t>
            </a:r>
          </a:p>
          <a:p>
            <a:r>
              <a:rPr lang="en-US" smtClean="0"/>
              <a:t>Once installed, available for activation at it’s defined scope</a:t>
            </a:r>
          </a:p>
          <a:p>
            <a:r>
              <a:rPr lang="en-US" smtClean="0"/>
              <a:t>Feature scope options: </a:t>
            </a:r>
          </a:p>
          <a:p>
            <a:pPr lvl="1"/>
            <a:r>
              <a:rPr lang="en-US" smtClean="0"/>
              <a:t>Farm</a:t>
            </a:r>
          </a:p>
          <a:p>
            <a:pPr lvl="1"/>
            <a:r>
              <a:rPr lang="en-US" smtClean="0"/>
              <a:t>Web Application</a:t>
            </a:r>
          </a:p>
          <a:p>
            <a:pPr lvl="1"/>
            <a:r>
              <a:rPr lang="en-US" smtClean="0"/>
              <a:t>Site Collection</a:t>
            </a:r>
          </a:p>
          <a:p>
            <a:pPr lvl="1"/>
            <a:r>
              <a:rPr lang="en-US" smtClean="0"/>
              <a:t>Site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6068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Activation / Deactivation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Activation options</a:t>
            </a:r>
          </a:p>
          <a:p>
            <a:pPr lvl="1"/>
            <a:r>
              <a:rPr lang="en-US" smtClean="0"/>
              <a:t>Via pages linked from each site’s “Site Settings” page</a:t>
            </a:r>
          </a:p>
          <a:p>
            <a:r>
              <a:rPr lang="en-US" smtClean="0"/>
              <a:t>Features can be hidden</a:t>
            </a:r>
          </a:p>
          <a:p>
            <a:pPr lvl="1"/>
            <a:r>
              <a:rPr lang="en-US" smtClean="0"/>
              <a:t>Requiring farm administrators for activation</a:t>
            </a:r>
          </a:p>
          <a:p>
            <a:r>
              <a:rPr lang="en-US" smtClean="0"/>
              <a:t>Activation dependent upon the scope</a:t>
            </a:r>
          </a:p>
          <a:p>
            <a:r>
              <a:rPr lang="en-US" smtClean="0"/>
              <a:t>Feature activation dependencies</a:t>
            </a:r>
          </a:p>
          <a:p>
            <a:r>
              <a:rPr lang="en-US" smtClean="0"/>
              <a:t>Feature stapling – attaching to site definitions</a:t>
            </a:r>
          </a:p>
          <a:p>
            <a:r>
              <a:rPr lang="en-US" smtClean="0"/>
              <a:t>Feature deactivation</a:t>
            </a:r>
          </a:p>
          <a:p>
            <a:pPr lvl="1"/>
            <a:r>
              <a:rPr lang="en-US" smtClean="0"/>
              <a:t>Removes functionality in Feature</a:t>
            </a:r>
          </a:p>
          <a:p>
            <a:pPr lvl="1"/>
            <a:r>
              <a:rPr lang="en-US" smtClean="0"/>
              <a:t>Data created by Feature activation is not removed </a:t>
            </a:r>
            <a:br>
              <a:rPr lang="en-US" smtClean="0"/>
            </a:br>
            <a:r>
              <a:rPr lang="en-US" smtClean="0"/>
              <a:t>upon deactivation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5766148"/>
      </p:ext>
    </p:extLst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WSS Solution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Deployment vehicle for custom code &amp; files</a:t>
            </a:r>
          </a:p>
          <a:p>
            <a:r>
              <a:rPr lang="en-US" smtClean="0"/>
              <a:t>WSS solution packages are CAB files with a WSP extension</a:t>
            </a:r>
          </a:p>
          <a:p>
            <a:r>
              <a:rPr lang="en-US" smtClean="0"/>
              <a:t>Replaces WSS 2.0’s Web Part packages</a:t>
            </a:r>
          </a:p>
          <a:p>
            <a:r>
              <a:rPr lang="en-US" smtClean="0"/>
              <a:t>Possible contents:</a:t>
            </a:r>
          </a:p>
          <a:p>
            <a:pPr lvl="1"/>
            <a:r>
              <a:rPr lang="en-US" smtClean="0"/>
              <a:t>Site definitions</a:t>
            </a:r>
          </a:p>
          <a:p>
            <a:pPr lvl="1"/>
            <a:r>
              <a:rPr lang="en-US" smtClean="0"/>
              <a:t>Feature definitions</a:t>
            </a:r>
          </a:p>
          <a:p>
            <a:pPr lvl="1"/>
            <a:r>
              <a:rPr lang="en-US" smtClean="0"/>
              <a:t>Images &amp; script files for site definitions, Web Parts, etc.</a:t>
            </a:r>
          </a:p>
          <a:p>
            <a:pPr lvl="1"/>
            <a:r>
              <a:rPr lang="en-US" smtClean="0"/>
              <a:t>Assemblies (deployed to a site’s \bin or the GAC)</a:t>
            </a:r>
          </a:p>
          <a:p>
            <a:pPr lvl="1"/>
            <a:r>
              <a:rPr lang="en-US" smtClean="0"/>
              <a:t>Custom code access security policies</a:t>
            </a:r>
          </a:p>
          <a:p>
            <a:pPr lvl="1"/>
            <a:r>
              <a:rPr lang="en-US" smtClean="0"/>
              <a:t>InfoPath forms for Forms Services</a:t>
            </a:r>
          </a:p>
          <a:p>
            <a:r>
              <a:rPr lang="en-US" smtClean="0"/>
              <a:t>manifest.xml file used to tell SharePoint </a:t>
            </a:r>
            <a:br>
              <a:rPr lang="en-US" smtClean="0"/>
            </a:br>
            <a:r>
              <a:rPr lang="en-US" smtClean="0"/>
              <a:t>where files go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2982446"/>
      </p:ext>
    </p:extLst>
  </p:cSld>
  <p:clrMapOvr>
    <a:masterClrMapping/>
  </p:clrMapOvr>
  <p:transition xmlns:p14="http://schemas.microsoft.com/office/powerpoint/2010/main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WSS Solution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solutions using MakeCab.exe (included in the Microsoft Cabinet SDK – Q310618)</a:t>
            </a:r>
          </a:p>
          <a:p>
            <a:r>
              <a:rPr lang="en-US" smtClean="0"/>
              <a:t>MakeCab.exe requires a Diamond Directive File (*.ddf) as an input parameter</a:t>
            </a:r>
          </a:p>
          <a:p>
            <a:pPr lvl="1"/>
            <a:r>
              <a:rPr lang="en-US" smtClean="0"/>
              <a:t>Defines what files to include in the package, where they are on the source system, and where to put them in the target package (including subfolders)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57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solution to farm’s Solution Store:</a:t>
            </a:r>
          </a:p>
          <a:p>
            <a:pPr marL="334962" lvl="1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stsadm.exe –o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addsolution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–filename c:\foo.wsp</a:t>
            </a:r>
          </a:p>
          <a:p>
            <a:r>
              <a:rPr lang="en-US" dirty="0" smtClean="0"/>
              <a:t>Deploy solution:</a:t>
            </a:r>
          </a:p>
          <a:p>
            <a:pPr marL="334962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stsadm.exe –o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deploysolution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–name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foo.wsp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http://bar -local</a:t>
            </a:r>
          </a:p>
          <a:p>
            <a:r>
              <a:rPr lang="en-US" dirty="0" smtClean="0"/>
              <a:t>Upgrading solutions:</a:t>
            </a:r>
          </a:p>
          <a:p>
            <a:pPr lvl="1"/>
            <a:r>
              <a:rPr lang="en-US" dirty="0" smtClean="0"/>
              <a:t>Re-adds solution to farm’s solution store and if previously deployed, redeploys</a:t>
            </a:r>
          </a:p>
          <a:p>
            <a:pPr marL="334962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stsadm.exe –o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upgradesolution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–name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foo.wsp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-filename c:\foo.wsp –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http://bar -local</a:t>
            </a:r>
          </a:p>
          <a:p>
            <a:r>
              <a:rPr lang="en-US" dirty="0" smtClean="0"/>
              <a:t>Retracting solutions: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Undeploys</a:t>
            </a:r>
            <a:r>
              <a:rPr lang="en-US" dirty="0" smtClean="0"/>
              <a:t>” a deployed solution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568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Introducing Microsoft.SharePoint.dll</a:t>
            </a:r>
            <a:endParaRPr lang="en-US" dirty="0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661" y="1266054"/>
            <a:ext cx="6402739" cy="4792906"/>
          </a:xfrm>
        </p:spPr>
      </p:pic>
      <p:sp>
        <p:nvSpPr>
          <p:cNvPr id="11" name="TextBox 10"/>
          <p:cNvSpPr txBox="1"/>
          <p:nvPr/>
        </p:nvSpPr>
        <p:spPr>
          <a:xfrm>
            <a:off x="6705600" y="1219200"/>
            <a:ext cx="21031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SPWebApplication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05600" y="1676400"/>
            <a:ext cx="21031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SPSite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2133600"/>
            <a:ext cx="21031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SPWeb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05600" y="2590800"/>
            <a:ext cx="21031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SPList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05600" y="3810000"/>
            <a:ext cx="21031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SPDocumentLibrary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05600" y="3276600"/>
            <a:ext cx="21031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SPListItem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05600" y="4800600"/>
            <a:ext cx="21031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SPWeb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2667000" y="1371600"/>
            <a:ext cx="3962400" cy="762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2133600" y="1752600"/>
            <a:ext cx="4495800" cy="762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057400" y="2057400"/>
            <a:ext cx="4572000" cy="2286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3886200" y="2667000"/>
            <a:ext cx="2743200" cy="762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5791200" y="3048000"/>
            <a:ext cx="838200" cy="3810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 flipV="1">
            <a:off x="4114800" y="3962400"/>
            <a:ext cx="2514600" cy="762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 flipV="1">
            <a:off x="2895600" y="4954588"/>
            <a:ext cx="3733800" cy="303212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62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DEMO: Utilizing Microsoft.SharePoint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Demo: WssObjectModel</a:t>
            </a:r>
          </a:p>
          <a:p>
            <a:pPr lvl="1"/>
            <a:r>
              <a:rPr lang="en-US" smtClean="0"/>
              <a:t>Displays information about a specified WSS 3.0 site</a:t>
            </a:r>
          </a:p>
          <a:p>
            <a:pPr lvl="1"/>
            <a:r>
              <a:rPr lang="en-US" smtClean="0"/>
              <a:t>Displays list of all lists within the specified WSS 3.0 site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1035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Commonly Used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Event receivers</a:t>
            </a:r>
          </a:p>
          <a:p>
            <a:pPr lvl="1"/>
            <a:r>
              <a:rPr lang="en-US" smtClean="0"/>
              <a:t>Most contain pre &amp; post events</a:t>
            </a:r>
          </a:p>
          <a:p>
            <a:pPr lvl="1"/>
            <a:r>
              <a:rPr lang="en-US" smtClean="0"/>
              <a:t>Pre events are synchronous and cancellable</a:t>
            </a:r>
          </a:p>
          <a:p>
            <a:pPr lvl="1"/>
            <a:r>
              <a:rPr lang="en-US" smtClean="0"/>
              <a:t>Post events are asynchronous and not cancellable</a:t>
            </a:r>
          </a:p>
          <a:p>
            <a:pPr lvl="1"/>
            <a:r>
              <a:rPr lang="en-US" smtClean="0"/>
              <a:t>Examples:</a:t>
            </a:r>
          </a:p>
          <a:p>
            <a:pPr lvl="2"/>
            <a:r>
              <a:rPr lang="en-US" smtClean="0"/>
              <a:t>SPItemEventReceiver</a:t>
            </a:r>
          </a:p>
          <a:p>
            <a:pPr lvl="2"/>
            <a:r>
              <a:rPr lang="en-US" smtClean="0"/>
              <a:t>SPListEventReceiver</a:t>
            </a:r>
          </a:p>
          <a:p>
            <a:pPr lvl="2"/>
            <a:r>
              <a:rPr lang="en-US" smtClean="0"/>
              <a:t>SPWebEventReceiver</a:t>
            </a:r>
          </a:p>
          <a:p>
            <a:pPr lvl="2"/>
            <a:r>
              <a:rPr lang="en-US" smtClean="0"/>
              <a:t>SPFeatureReceiver</a:t>
            </a:r>
          </a:p>
          <a:p>
            <a:r>
              <a:rPr lang="en-US" smtClean="0"/>
              <a:t>SPContext (like ASP.NET 2.0’s HttpContext)</a:t>
            </a:r>
          </a:p>
          <a:p>
            <a:pPr lvl="1"/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5715000"/>
            <a:ext cx="680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74096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Environment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Out-of-the-box SharePoint sites ship with ASP.NET 2.0 custom errors turned on</a:t>
            </a:r>
          </a:p>
          <a:p>
            <a:r>
              <a:rPr lang="en-US" smtClean="0"/>
              <a:t>Sometimes the SharePoint error message doesn’t provide enough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6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Environment Tips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Configure SharePoint to show the ASP.NET 2.0 “YSOD” (yellow screen of death)</a:t>
            </a:r>
          </a:p>
          <a:p>
            <a:pPr lvl="1"/>
            <a:endParaRPr lang="en-US" smtClean="0"/>
          </a:p>
          <a:p>
            <a:endParaRPr lang="en-US" smtClean="0"/>
          </a:p>
          <a:p>
            <a:r>
              <a:rPr lang="en-US" smtClean="0"/>
              <a:t>Configure SharePoint to show the call stack</a:t>
            </a:r>
          </a:p>
          <a:p>
            <a:pPr lvl="1"/>
            <a:endParaRPr lang="en-US" smtClean="0"/>
          </a:p>
          <a:p>
            <a:endParaRPr lang="en-US" smtClean="0"/>
          </a:p>
          <a:p>
            <a:r>
              <a:rPr lang="en-US" smtClean="0"/>
              <a:t>Where to do this?</a:t>
            </a:r>
          </a:p>
          <a:p>
            <a:pPr lvl="1"/>
            <a:r>
              <a:rPr lang="en-US" smtClean="0"/>
              <a:t>web.config within the Web application’s Web root</a:t>
            </a:r>
          </a:p>
          <a:p>
            <a:pPr lvl="1"/>
            <a:r>
              <a:rPr lang="en-US" smtClean="0"/>
              <a:t>web.config within the _layouts virtual directory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146386"/>
            <a:ext cx="3581400" cy="65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495550"/>
            <a:ext cx="3467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19675" y="4241636"/>
            <a:ext cx="3819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14950" y="2495550"/>
            <a:ext cx="3448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>
            <a:stCxn id="2051" idx="3"/>
            <a:endCxn id="2053" idx="1"/>
          </p:cNvCxnSpPr>
          <p:nvPr/>
        </p:nvCxnSpPr>
        <p:spPr>
          <a:xfrm>
            <a:off x="4076700" y="2733675"/>
            <a:ext cx="1238250" cy="1588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050" idx="3"/>
            <a:endCxn id="2052" idx="1"/>
          </p:cNvCxnSpPr>
          <p:nvPr/>
        </p:nvCxnSpPr>
        <p:spPr>
          <a:xfrm>
            <a:off x="4114800" y="4473493"/>
            <a:ext cx="904875" cy="15793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07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SharePoint Logical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" name="Picture 3" descr="C:\Development\Image Resources\Set1\image2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7458" y="2735622"/>
            <a:ext cx="4445743" cy="3941936"/>
          </a:xfrm>
          <a:prstGeom prst="rect">
            <a:avLst/>
          </a:prstGeom>
          <a:noFill/>
        </p:spPr>
      </p:pic>
      <p:grpSp>
        <p:nvGrpSpPr>
          <p:cNvPr id="27" name="Group 26"/>
          <p:cNvGrpSpPr/>
          <p:nvPr/>
        </p:nvGrpSpPr>
        <p:grpSpPr>
          <a:xfrm>
            <a:off x="609600" y="1550299"/>
            <a:ext cx="8014487" cy="933450"/>
            <a:chOff x="883767" y="2715844"/>
            <a:chExt cx="7601865" cy="933450"/>
          </a:xfrm>
        </p:grpSpPr>
        <p:pic>
          <p:nvPicPr>
            <p:cNvPr id="28" name="Picture 2" descr="C:\Development\Image Resources\Set1\image229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83767" y="2715844"/>
              <a:ext cx="7601865" cy="933450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943662" y="2838298"/>
              <a:ext cx="729325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Web Application</a:t>
              </a:r>
              <a:endParaRPr lang="en-US" sz="3200" dirty="0"/>
            </a:p>
          </p:txBody>
        </p:sp>
      </p:grpSp>
      <p:pic>
        <p:nvPicPr>
          <p:cNvPr id="30" name="Picture 3" descr="C:\Development\Image Resources\Set1\image2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1" y="2733447"/>
            <a:ext cx="2778060" cy="3972153"/>
          </a:xfrm>
          <a:prstGeom prst="rect">
            <a:avLst/>
          </a:prstGeom>
          <a:noFill/>
        </p:spPr>
      </p:pic>
      <p:pic>
        <p:nvPicPr>
          <p:cNvPr id="31" name="Picture 30" descr="image23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110" y="3318273"/>
            <a:ext cx="2034957" cy="933450"/>
          </a:xfrm>
          <a:prstGeom prst="rect">
            <a:avLst/>
          </a:prstGeom>
        </p:spPr>
      </p:pic>
      <p:pic>
        <p:nvPicPr>
          <p:cNvPr id="32" name="Picture 31" descr="image23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077" y="3259753"/>
            <a:ext cx="2034957" cy="933450"/>
          </a:xfrm>
          <a:prstGeom prst="rect">
            <a:avLst/>
          </a:prstGeom>
        </p:spPr>
      </p:pic>
      <p:pic>
        <p:nvPicPr>
          <p:cNvPr id="33" name="Picture 32" descr="image23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284" y="4442383"/>
            <a:ext cx="1320507" cy="933450"/>
          </a:xfrm>
          <a:prstGeom prst="rect">
            <a:avLst/>
          </a:prstGeom>
        </p:spPr>
      </p:pic>
      <p:pic>
        <p:nvPicPr>
          <p:cNvPr id="34" name="Picture 33" descr="image23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790" y="4442383"/>
            <a:ext cx="1320507" cy="933450"/>
          </a:xfrm>
          <a:prstGeom prst="rect">
            <a:avLst/>
          </a:prstGeom>
        </p:spPr>
      </p:pic>
      <p:pic>
        <p:nvPicPr>
          <p:cNvPr id="35" name="Picture 34" descr="image23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900" y="5640855"/>
            <a:ext cx="1320507" cy="933450"/>
          </a:xfrm>
          <a:prstGeom prst="rect">
            <a:avLst/>
          </a:prstGeom>
        </p:spPr>
      </p:pic>
      <p:pic>
        <p:nvPicPr>
          <p:cNvPr id="36" name="Picture 35" descr="image23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406" y="5640855"/>
            <a:ext cx="1320507" cy="9334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089432" y="3580789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Top-Level Site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82235" y="3522269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Top-Level Site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25139" y="468416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Child Site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72330" y="468416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Child Site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62755" y="590458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Child Site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09946" y="590458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Child Site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3" name="Up Arrow 42"/>
          <p:cNvSpPr/>
          <p:nvPr/>
        </p:nvSpPr>
        <p:spPr bwMode="blackGray">
          <a:xfrm>
            <a:off x="1804494" y="2433523"/>
            <a:ext cx="235914" cy="285293"/>
          </a:xfrm>
          <a:prstGeom prst="upArrow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Up Arrow 43"/>
          <p:cNvSpPr/>
          <p:nvPr/>
        </p:nvSpPr>
        <p:spPr bwMode="blackGray">
          <a:xfrm>
            <a:off x="5958308" y="2424989"/>
            <a:ext cx="235914" cy="285293"/>
          </a:xfrm>
          <a:prstGeom prst="upArrow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Elbow Connector 44"/>
          <p:cNvCxnSpPr>
            <a:stCxn id="32" idx="2"/>
            <a:endCxn id="33" idx="0"/>
          </p:cNvCxnSpPr>
          <p:nvPr/>
        </p:nvCxnSpPr>
        <p:spPr>
          <a:xfrm rot="5400000">
            <a:off x="5534957" y="3783784"/>
            <a:ext cx="249180" cy="1068018"/>
          </a:xfrm>
          <a:prstGeom prst="bentConnector3">
            <a:avLst>
              <a:gd name="adj1" fmla="val 50000"/>
            </a:avLst>
          </a:prstGeom>
          <a:ln>
            <a:headEnd type="none" w="lg" len="med"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2" idx="2"/>
            <a:endCxn id="34" idx="0"/>
          </p:cNvCxnSpPr>
          <p:nvPr/>
        </p:nvCxnSpPr>
        <p:spPr>
          <a:xfrm rot="16200000" flipH="1">
            <a:off x="6262210" y="4124549"/>
            <a:ext cx="249180" cy="386488"/>
          </a:xfrm>
          <a:prstGeom prst="bentConnector3">
            <a:avLst>
              <a:gd name="adj1" fmla="val 50000"/>
            </a:avLst>
          </a:prstGeom>
          <a:ln>
            <a:headEnd type="none" w="lg" len="med"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4" idx="2"/>
            <a:endCxn id="35" idx="0"/>
          </p:cNvCxnSpPr>
          <p:nvPr/>
        </p:nvCxnSpPr>
        <p:spPr>
          <a:xfrm rot="5400000">
            <a:off x="6089088" y="5149899"/>
            <a:ext cx="265022" cy="716890"/>
          </a:xfrm>
          <a:prstGeom prst="bentConnector3">
            <a:avLst>
              <a:gd name="adj1" fmla="val 50000"/>
            </a:avLst>
          </a:prstGeom>
          <a:ln>
            <a:headEnd type="none" w="lg" len="med"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4" idx="2"/>
            <a:endCxn id="36" idx="0"/>
          </p:cNvCxnSpPr>
          <p:nvPr/>
        </p:nvCxnSpPr>
        <p:spPr>
          <a:xfrm rot="16200000" flipH="1">
            <a:off x="6816341" y="5139536"/>
            <a:ext cx="265022" cy="737616"/>
          </a:xfrm>
          <a:prstGeom prst="bentConnector3">
            <a:avLst>
              <a:gd name="adj1" fmla="val 50000"/>
            </a:avLst>
          </a:prstGeom>
          <a:ln>
            <a:headEnd type="none" w="lg" len="med"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5151" y="2806599"/>
            <a:ext cx="26115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Site Collection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24021" y="2827325"/>
            <a:ext cx="414162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Site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9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SharePoint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No “F5” debugging</a:t>
            </a:r>
          </a:p>
          <a:p>
            <a:r>
              <a:rPr lang="en-US" smtClean="0"/>
              <a:t>Need to manually attach to the Application Pool hosting the SharePoint site (w3wp.exe process)</a:t>
            </a:r>
          </a:p>
          <a:p>
            <a:pPr lvl="1"/>
            <a:r>
              <a:rPr lang="en-US" smtClean="0"/>
              <a:t>Visual Studio: Debug -&gt; Attach to Process…</a:t>
            </a:r>
          </a:p>
          <a:p>
            <a:r>
              <a:rPr lang="en-US" smtClean="0"/>
              <a:t>Assemblies deployed to the GAC:</a:t>
            </a:r>
          </a:p>
          <a:p>
            <a:pPr lvl="1"/>
            <a:r>
              <a:rPr lang="en-US" smtClean="0"/>
              <a:t>Need to deploy assembly symbol files to the GAC</a:t>
            </a:r>
          </a:p>
          <a:p>
            <a:pPr lvl="1"/>
            <a:r>
              <a:rPr lang="en-US" smtClean="0"/>
              <a:t>Start -&gt; RUN: %systemroot%\Assembly\GAC</a:t>
            </a:r>
          </a:p>
          <a:p>
            <a:pPr lvl="1"/>
            <a:r>
              <a:rPr lang="en-US" smtClean="0"/>
              <a:t>Add *.PDB files to: </a:t>
            </a:r>
          </a:p>
          <a:p>
            <a:pPr lvl="2"/>
            <a:r>
              <a:rPr lang="en-US" smtClean="0"/>
              <a:t>[AssemblyFile] \ [AssemblyVersion]__[AssemblyPublicKeyToken]</a:t>
            </a:r>
          </a:p>
          <a:p>
            <a:pPr lvl="1"/>
            <a:r>
              <a:rPr lang="en-US" smtClean="0"/>
              <a:t>Now manually attach to w3wp.exe process</a:t>
            </a:r>
          </a:p>
          <a:p>
            <a:r>
              <a:rPr lang="en-US" smtClean="0"/>
              <a:t>Use %windir%\system32\iisapp.vbs to get Application Pool process ID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3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Introduction to Windows SharePoint Services 3.0</a:t>
            </a:r>
          </a:p>
          <a:p>
            <a:r>
              <a:rPr lang="en-US" smtClean="0"/>
              <a:t>Overview of WSS architecture</a:t>
            </a:r>
          </a:p>
          <a:p>
            <a:r>
              <a:rPr lang="en-US" smtClean="0"/>
              <a:t>Overview of WSS collaboration capabilities</a:t>
            </a:r>
          </a:p>
          <a:p>
            <a:r>
              <a:rPr lang="en-US" smtClean="0"/>
              <a:t>SharePoint customization vs. development</a:t>
            </a:r>
          </a:p>
          <a:p>
            <a:pPr lvl="1"/>
            <a:r>
              <a:rPr lang="en-US" smtClean="0"/>
              <a:t>Customized / unghosted vs. uncustomized / ghosted</a:t>
            </a:r>
          </a:p>
          <a:p>
            <a:pPr lvl="1"/>
            <a:r>
              <a:rPr lang="en-US" smtClean="0"/>
              <a:t>Templates vs. instances</a:t>
            </a:r>
          </a:p>
          <a:p>
            <a:r>
              <a:rPr lang="en-US" smtClean="0"/>
              <a:t>Overview of SharePoint Features</a:t>
            </a:r>
          </a:p>
          <a:p>
            <a:r>
              <a:rPr lang="en-US" smtClean="0"/>
              <a:t>Overview of WSS solution packages</a:t>
            </a:r>
          </a:p>
          <a:p>
            <a:r>
              <a:rPr lang="en-US" smtClean="0"/>
              <a:t>Working with the </a:t>
            </a:r>
            <a:br>
              <a:rPr lang="en-US" smtClean="0"/>
            </a:br>
            <a:r>
              <a:rPr lang="en-US" smtClean="0"/>
              <a:t>Microsoft.SharePoint Namespace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7065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SharePoint Logical Arch.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Administrator creates Web application &amp; provisions it with WSS 3.0</a:t>
            </a:r>
          </a:p>
          <a:p>
            <a:pPr lvl="1"/>
            <a:r>
              <a:rPr lang="en-US" smtClean="0"/>
              <a:t>Used as the HTTP entry point</a:t>
            </a:r>
          </a:p>
          <a:p>
            <a:r>
              <a:rPr lang="en-US" smtClean="0"/>
              <a:t>Web applications contain site collections</a:t>
            </a:r>
          </a:p>
          <a:p>
            <a:r>
              <a:rPr lang="en-US" smtClean="0"/>
              <a:t>Site collections have exactly 1 top-level site</a:t>
            </a:r>
          </a:p>
          <a:p>
            <a:r>
              <a:rPr lang="en-US" smtClean="0"/>
              <a:t>Site collections can contain a hierarchy of sites</a:t>
            </a:r>
          </a:p>
          <a:p>
            <a:r>
              <a:rPr lang="en-US" smtClean="0"/>
              <a:t>Site collection content is stored in a content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4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SharePoint Physical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SharePoint content resides in SQL Server DB’s</a:t>
            </a:r>
          </a:p>
          <a:p>
            <a:r>
              <a:rPr lang="en-US" smtClean="0"/>
              <a:t>One central database contains farm </a:t>
            </a:r>
            <a:br>
              <a:rPr lang="en-US" smtClean="0"/>
            </a:br>
            <a:r>
              <a:rPr lang="en-US" smtClean="0"/>
              <a:t>configuration data</a:t>
            </a:r>
          </a:p>
          <a:p>
            <a:r>
              <a:rPr lang="en-US" smtClean="0"/>
              <a:t>Different sized farms:</a:t>
            </a:r>
          </a:p>
          <a:p>
            <a:pPr lvl="1"/>
            <a:r>
              <a:rPr lang="en-US" smtClean="0"/>
              <a:t>Small: WSS &amp; SQL installed on same server</a:t>
            </a:r>
          </a:p>
          <a:p>
            <a:pPr lvl="1"/>
            <a:r>
              <a:rPr lang="en-US" smtClean="0"/>
              <a:t>Medium: WSS &amp; SQL installed on separate servers</a:t>
            </a:r>
          </a:p>
          <a:p>
            <a:pPr lvl="1"/>
            <a:r>
              <a:rPr lang="en-US" smtClean="0"/>
              <a:t>Large: WSS installed on multiple application servers &amp; Web Front End (WFE) servers for load balancing &amp; all connect to a central SQL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7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Implications Of .NET 3.0 As The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Unlike the previous version, WSS 3.0 is built on top of the .NET Framework 3.0</a:t>
            </a:r>
          </a:p>
          <a:p>
            <a:r>
              <a:rPr lang="en-US" smtClean="0"/>
              <a:t>All capabilities provided by ASP.NET 2.0 bleed through to WSS v3</a:t>
            </a:r>
          </a:p>
          <a:p>
            <a:pPr lvl="1"/>
            <a:r>
              <a:rPr lang="en-US" smtClean="0"/>
              <a:t>Web Part framework</a:t>
            </a:r>
          </a:p>
          <a:p>
            <a:pPr lvl="1"/>
            <a:r>
              <a:rPr lang="en-US" smtClean="0"/>
              <a:t>Navigation provider model</a:t>
            </a:r>
          </a:p>
          <a:p>
            <a:pPr lvl="1"/>
            <a:r>
              <a:rPr lang="en-US" smtClean="0"/>
              <a:t>Pluggable authentication via authentication providers</a:t>
            </a:r>
          </a:p>
          <a:p>
            <a:pPr lvl="1"/>
            <a:r>
              <a:rPr lang="en-US" smtClean="0"/>
              <a:t>Master page – content page infrastructure</a:t>
            </a:r>
          </a:p>
          <a:p>
            <a:pPr lvl="1"/>
            <a:r>
              <a:rPr lang="en-US" smtClean="0"/>
              <a:t>Can create custom HTTP handlers &amp; modules</a:t>
            </a:r>
          </a:p>
          <a:p>
            <a:pPr lvl="1"/>
            <a:r>
              <a:rPr lang="en-US" smtClean="0"/>
              <a:t>Caching</a:t>
            </a:r>
          </a:p>
          <a:p>
            <a:pPr lvl="1"/>
            <a:r>
              <a:rPr lang="en-US" smtClean="0"/>
              <a:t>No ISAPI filter!!!</a:t>
            </a:r>
          </a:p>
          <a:p>
            <a:r>
              <a:rPr lang="en-US" smtClean="0"/>
              <a:t>Windows Workflow Foundation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897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New WSS Site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Site collections can be created via:</a:t>
            </a:r>
          </a:p>
          <a:p>
            <a:pPr lvl="1"/>
            <a:r>
              <a:rPr lang="en-US" smtClean="0"/>
              <a:t>Central Administration Web site</a:t>
            </a:r>
          </a:p>
          <a:p>
            <a:pPr lvl="1"/>
            <a:r>
              <a:rPr lang="en-US" smtClean="0"/>
              <a:t>STSADM.EXE</a:t>
            </a:r>
          </a:p>
          <a:p>
            <a:pPr lvl="1"/>
            <a:r>
              <a:rPr lang="en-US" smtClean="0"/>
              <a:t>SharePoint API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8600" y="3929998"/>
            <a:ext cx="5029200" cy="2739555"/>
          </a:xfrm>
          <a:prstGeom prst="rect">
            <a:avLst/>
          </a:prstGeom>
          <a:noFill/>
          <a:ln>
            <a:solidFill>
              <a:srgbClr xmlns:mc="http://schemas.openxmlformats.org/markup-compatibility/2006" xmlns:a14="http://schemas.microsoft.com/office/drawing/2010/main" val="002100" mc:Ignorable="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3400425"/>
            <a:ext cx="6143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4724400"/>
            <a:ext cx="3667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975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WSS 3.0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Site owners manage content &amp; security</a:t>
            </a:r>
          </a:p>
          <a:p>
            <a:pPr lvl="1"/>
            <a:r>
              <a:rPr lang="en-US" smtClean="0"/>
              <a:t>Can delegate creation / management of content &amp; security permissions to other users</a:t>
            </a:r>
          </a:p>
          <a:p>
            <a:r>
              <a:rPr lang="en-US" smtClean="0"/>
              <a:t>Top-level sites can contain child sites</a:t>
            </a:r>
          </a:p>
          <a:p>
            <a:pPr lvl="1"/>
            <a:r>
              <a:rPr lang="en-US" smtClean="0"/>
              <a:t>Child sites can also have subsites, and so on</a:t>
            </a:r>
          </a:p>
          <a:p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09800" y="3711181"/>
            <a:ext cx="4726427" cy="2994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650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PT_PresentationTemplate">
  <a:themeElements>
    <a:clrScheme name="Custom 4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60001B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9F002D" mc:Ignorable=""/>
      </a:accent1>
      <a:accent2>
        <a:srgbClr xmlns:mc="http://schemas.openxmlformats.org/markup-compatibility/2006" xmlns:a14="http://schemas.microsoft.com/office/drawing/2010/main" val="FFBF05" mc:Ignorable=""/>
      </a:accent2>
      <a:accent3>
        <a:srgbClr xmlns:mc="http://schemas.openxmlformats.org/markup-compatibility/2006" xmlns:a14="http://schemas.microsoft.com/office/drawing/2010/main" val="198CFF" mc:Ignorable=""/>
      </a:accent3>
      <a:accent4>
        <a:srgbClr xmlns:mc="http://schemas.openxmlformats.org/markup-compatibility/2006" xmlns:a14="http://schemas.microsoft.com/office/drawing/2010/main" val="826000" mc:Ignorable=""/>
      </a:accent4>
      <a:accent5>
        <a:srgbClr xmlns:mc="http://schemas.openxmlformats.org/markup-compatibility/2006" xmlns:a14="http://schemas.microsoft.com/office/drawing/2010/main" val="339933" mc:Ignorable=""/>
      </a:accent5>
      <a:accent6>
        <a:srgbClr xmlns:mc="http://schemas.openxmlformats.org/markup-compatibility/2006" xmlns:a14="http://schemas.microsoft.com/office/drawing/2010/main" val="CC3300" mc:Ignorable=""/>
      </a:accent6>
      <a:hlink>
        <a:srgbClr xmlns:mc="http://schemas.openxmlformats.org/markup-compatibility/2006" xmlns:a14="http://schemas.microsoft.com/office/drawing/2010/main" val="9F002D" mc:Ignorable=""/>
      </a:hlink>
      <a:folHlink>
        <a:srgbClr xmlns:mc="http://schemas.openxmlformats.org/markup-compatibility/2006" xmlns:a14="http://schemas.microsoft.com/office/drawing/2010/main" val="9F002D" mc:Ignorable="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79FA80A3E7244D9D0133EBFCCFAFAB" ma:contentTypeVersion="1" ma:contentTypeDescription="Create a new document." ma:contentTypeScope="" ma:versionID="b91844c09baf1861880edfd6dd828067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3CC2HQU7XWNV-82-2</_dlc_DocId>
    <_dlc_DocIdUrl xmlns="c83d3ea4-1015-4b4b-bfa9-09fbcd7aa64d">
      <Url>http://intranet.sharepointblackops.com/Courses/WCM401/_layouts/DocIdRedir.aspx?ID=3CC2HQU7XWNV-82-2</Url>
      <Description>3CC2HQU7XWNV-82-2</Description>
    </_dlc_DocIdUrl>
  </documentManagement>
</p:properti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C7919F5-720B-4335-A36F-474AB79E2216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8865FC99-B6BD-4E98-8312-F4F432C217EA}"/>
</file>

<file path=customXml/itemProps4.xml><?xml version="1.0" encoding="utf-8"?>
<ds:datastoreItem xmlns:ds="http://schemas.openxmlformats.org/officeDocument/2006/customXml" ds:itemID="{A5547237-B119-45CA-BEFC-A2DA2BDB03E7}"/>
</file>

<file path=customXml/itemProps5.xml><?xml version="1.0" encoding="utf-8"?>
<ds:datastoreItem xmlns:ds="http://schemas.openxmlformats.org/officeDocument/2006/customXml" ds:itemID="{379AF137-07F0-4552-A2E0-C83D6712C74E}"/>
</file>

<file path=docProps/app.xml><?xml version="1.0" encoding="utf-8"?>
<Properties xmlns="http://schemas.openxmlformats.org/officeDocument/2006/extended-properties" xmlns:vt="http://schemas.openxmlformats.org/officeDocument/2006/docPropsVTypes">
  <Template>CPT_PresentationTemplate</Template>
  <TotalTime>33</TotalTime>
  <Words>2125</Words>
  <Application>Microsoft Office PowerPoint</Application>
  <PresentationFormat>On-screen Show (4:3)</PresentationFormat>
  <Paragraphs>451</Paragraphs>
  <Slides>41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CPT_PresentationTemplate</vt:lpstr>
      <vt:lpstr>Windows SharePoint Services 3.0 Development Primer</vt:lpstr>
      <vt:lpstr>Agenda</vt:lpstr>
      <vt:lpstr>Introduction to WSS 3.0</vt:lpstr>
      <vt:lpstr>SharePoint Logical Architecture</vt:lpstr>
      <vt:lpstr>SharePoint Logical Arch. (Part 2)</vt:lpstr>
      <vt:lpstr>SharePoint Physical Architecture</vt:lpstr>
      <vt:lpstr>Implications Of .NET 3.0 As The Foundation</vt:lpstr>
      <vt:lpstr>Creating a New WSS Site Collection</vt:lpstr>
      <vt:lpstr>WSS 3.0 Sites</vt:lpstr>
      <vt:lpstr>SharePoint Administration</vt:lpstr>
      <vt:lpstr>Site Administration – Site Settings </vt:lpstr>
      <vt:lpstr>Concept of Templates vs. Instances</vt:lpstr>
      <vt:lpstr>Uncustomized vs. Customized Files</vt:lpstr>
      <vt:lpstr>Typical Site Development</vt:lpstr>
      <vt:lpstr>"Big Picture" Challenges</vt:lpstr>
      <vt:lpstr>SharePoint Customization</vt:lpstr>
      <vt:lpstr>SharePoint Customization</vt:lpstr>
      <vt:lpstr>Challenges In Creating  Publishing Sites</vt:lpstr>
      <vt:lpstr>SharePoint Development</vt:lpstr>
      <vt:lpstr>SP Development: Disadvantages</vt:lpstr>
      <vt:lpstr>SP Development: Advantages</vt:lpstr>
      <vt:lpstr>Tips And Tricks To SP Dev</vt:lpstr>
      <vt:lpstr>DEMO: Page Templates vs. Instances</vt:lpstr>
      <vt:lpstr>Two Types of Pages</vt:lpstr>
      <vt:lpstr>WSS Resource Files</vt:lpstr>
      <vt:lpstr>SharePoint Features</vt:lpstr>
      <vt:lpstr>What Can Features Do?</vt:lpstr>
      <vt:lpstr>Advantages of Features </vt:lpstr>
      <vt:lpstr>Advantages of Features (Part 2)</vt:lpstr>
      <vt:lpstr>Feature Installation &amp; Scope</vt:lpstr>
      <vt:lpstr>Feature Activation / Deactivation</vt:lpstr>
      <vt:lpstr>WSS Solution Packages</vt:lpstr>
      <vt:lpstr>Creating WSS Solution Packages</vt:lpstr>
      <vt:lpstr>Working with Solutions</vt:lpstr>
      <vt:lpstr>Introducing Microsoft.SharePoint.dll</vt:lpstr>
      <vt:lpstr>DEMO: Utilizing Microsoft.SharePoint</vt:lpstr>
      <vt:lpstr>Additional Commonly Used Objects</vt:lpstr>
      <vt:lpstr>Development Environment Tips</vt:lpstr>
      <vt:lpstr>Development Environment Tips (Part 2)</vt:lpstr>
      <vt:lpstr>Debugging SharePoint Projects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SharePoint Services 3.0 Development Primer</dc:title>
  <dc:creator>Andrew Connell</dc:creator>
  <cp:lastModifiedBy>Andrew Connell</cp:lastModifiedBy>
  <cp:revision>2</cp:revision>
  <dcterms:created xsi:type="dcterms:W3CDTF">2009-10-30T19:25:43Z</dcterms:created>
  <dcterms:modified xsi:type="dcterms:W3CDTF">2009-10-30T19:59:07Z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0x0101002579FA80A3E7244D9D0133EBFCCFAFAB</vt:lpwstr>
  </property>
  <property fmtid="{D5CDD505-2E9C-101B-9397-08002B2CF9AE}" pid="4" name="_dlc_DocIdItemGuid">
    <vt:lpwstr>0baaa5c9-453e-486a-9603-644fc7dc9b02</vt:lpwstr>
  </property>
</Properties>
</file>