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diagrams/data1.xml" ContentType="application/vnd.openxmlformats-officedocument.drawingml.diagramData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120" d="100"/>
          <a:sy n="120" d="100"/>
        </p:scale>
        <p:origin x="-137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ustomXml" Target="../customXml/item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243AA-BEFA-48D2-A854-ED8532CDD569}" type="doc">
      <dgm:prSet loTypeId="urn:microsoft.com/office/officeart/2005/8/layout/pyramid1" loCatId="pyramid" qsTypeId="urn:microsoft.com/office/officeart/2005/8/quickstyle/3d5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1ADC64E-2239-41C9-8F5F-655B43564E46}">
      <dgm:prSet/>
      <dgm:spPr/>
      <dgm:t>
        <a:bodyPr/>
        <a:lstStyle/>
        <a:p>
          <a:pPr rtl="0"/>
          <a:r>
            <a:rPr lang="en-US" dirty="0" smtClean="0"/>
            <a:t>WSS 3.0</a:t>
          </a:r>
          <a:endParaRPr lang="en-US" dirty="0"/>
        </a:p>
      </dgm:t>
    </dgm:pt>
    <dgm:pt modelId="{936F33A6-9939-4819-ADD2-2364813C4AE0}" type="parTrans" cxnId="{8DB52408-7415-4293-9CBD-BD80D5E54236}">
      <dgm:prSet/>
      <dgm:spPr/>
      <dgm:t>
        <a:bodyPr/>
        <a:lstStyle/>
        <a:p>
          <a:endParaRPr lang="en-US"/>
        </a:p>
      </dgm:t>
    </dgm:pt>
    <dgm:pt modelId="{D7794353-121E-43EE-A590-087464D1E109}" type="sibTrans" cxnId="{8DB52408-7415-4293-9CBD-BD80D5E54236}">
      <dgm:prSet/>
      <dgm:spPr/>
      <dgm:t>
        <a:bodyPr/>
        <a:lstStyle/>
        <a:p>
          <a:endParaRPr lang="en-US"/>
        </a:p>
      </dgm:t>
    </dgm:pt>
    <dgm:pt modelId="{47D7E3A2-C7CC-4682-9953-5D68316E57D5}">
      <dgm:prSet/>
      <dgm:spPr/>
      <dgm:t>
        <a:bodyPr/>
        <a:lstStyle/>
        <a:p>
          <a:pPr rtl="0"/>
          <a:r>
            <a:rPr lang="en-US" dirty="0" smtClean="0"/>
            <a:t>.NET Framework v3.0</a:t>
          </a:r>
          <a:endParaRPr lang="en-US" dirty="0"/>
        </a:p>
      </dgm:t>
    </dgm:pt>
    <dgm:pt modelId="{1C2E2FD2-4425-405E-B537-FE8E3A9A4596}" type="parTrans" cxnId="{BF589459-7256-4E4C-A59D-8ED21A41810A}">
      <dgm:prSet/>
      <dgm:spPr/>
      <dgm:t>
        <a:bodyPr/>
        <a:lstStyle/>
        <a:p>
          <a:endParaRPr lang="en-US"/>
        </a:p>
      </dgm:t>
    </dgm:pt>
    <dgm:pt modelId="{CAE9F740-9C53-4858-9B52-A3CFD51ABC5B}" type="sibTrans" cxnId="{BF589459-7256-4E4C-A59D-8ED21A41810A}">
      <dgm:prSet/>
      <dgm:spPr/>
      <dgm:t>
        <a:bodyPr/>
        <a:lstStyle/>
        <a:p>
          <a:endParaRPr lang="en-US"/>
        </a:p>
      </dgm:t>
    </dgm:pt>
    <dgm:pt modelId="{5B853219-96D4-460D-9795-1C9E70C7DF63}">
      <dgm:prSet/>
      <dgm:spPr/>
      <dgm:t>
        <a:bodyPr/>
        <a:lstStyle/>
        <a:p>
          <a:pPr rtl="0"/>
          <a:r>
            <a:rPr lang="en-US" dirty="0" smtClean="0"/>
            <a:t>Internet Information Server v6</a:t>
          </a:r>
          <a:endParaRPr lang="en-US" dirty="0"/>
        </a:p>
      </dgm:t>
    </dgm:pt>
    <dgm:pt modelId="{7ED4F8B0-C6C7-4CAE-9598-D9CB2D2CCDFF}" type="parTrans" cxnId="{24235FBA-87A1-482C-B248-E022AB0F28AD}">
      <dgm:prSet/>
      <dgm:spPr/>
      <dgm:t>
        <a:bodyPr/>
        <a:lstStyle/>
        <a:p>
          <a:endParaRPr lang="en-US"/>
        </a:p>
      </dgm:t>
    </dgm:pt>
    <dgm:pt modelId="{50E35373-8F27-4F10-9AC7-328A1E124697}" type="sibTrans" cxnId="{24235FBA-87A1-482C-B248-E022AB0F28AD}">
      <dgm:prSet/>
      <dgm:spPr/>
      <dgm:t>
        <a:bodyPr/>
        <a:lstStyle/>
        <a:p>
          <a:endParaRPr lang="en-US"/>
        </a:p>
      </dgm:t>
    </dgm:pt>
    <dgm:pt modelId="{A3AA0B7B-D57A-4CA6-83DE-21949924511E}">
      <dgm:prSet/>
      <dgm:spPr/>
      <dgm:t>
        <a:bodyPr/>
        <a:lstStyle/>
        <a:p>
          <a:pPr rtl="0"/>
          <a:r>
            <a:rPr lang="en-US" dirty="0" smtClean="0"/>
            <a:t>Windows Server 2003</a:t>
          </a:r>
          <a:endParaRPr lang="en-US" dirty="0"/>
        </a:p>
      </dgm:t>
    </dgm:pt>
    <dgm:pt modelId="{BF8CB34B-1CDB-4E4B-B90A-91DFCB375486}" type="parTrans" cxnId="{AC7E227A-79B7-4B4A-BB4C-3A7EE4C64C30}">
      <dgm:prSet/>
      <dgm:spPr/>
      <dgm:t>
        <a:bodyPr/>
        <a:lstStyle/>
        <a:p>
          <a:endParaRPr lang="en-US"/>
        </a:p>
      </dgm:t>
    </dgm:pt>
    <dgm:pt modelId="{5684C53C-7369-403B-A4F9-EF668CB5E648}" type="sibTrans" cxnId="{AC7E227A-79B7-4B4A-BB4C-3A7EE4C64C30}">
      <dgm:prSet/>
      <dgm:spPr/>
      <dgm:t>
        <a:bodyPr/>
        <a:lstStyle/>
        <a:p>
          <a:endParaRPr lang="en-US"/>
        </a:p>
      </dgm:t>
    </dgm:pt>
    <dgm:pt modelId="{2B8F39FD-90D2-49AA-A2A8-BDDDF20430E7}">
      <dgm:prSet/>
      <dgm:spPr/>
      <dgm:t>
        <a:bodyPr/>
        <a:lstStyle/>
        <a:p>
          <a:pPr rtl="0"/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MOSS 2007</a:t>
          </a:r>
          <a:endParaRPr lang="en-US" dirty="0"/>
        </a:p>
      </dgm:t>
    </dgm:pt>
    <dgm:pt modelId="{91394152-A853-43E5-95FB-7B6FEAC24891}" type="parTrans" cxnId="{587E94CE-C95D-4E42-89E8-C72B8F238DF2}">
      <dgm:prSet/>
      <dgm:spPr/>
      <dgm:t>
        <a:bodyPr/>
        <a:lstStyle/>
        <a:p>
          <a:endParaRPr lang="en-US"/>
        </a:p>
      </dgm:t>
    </dgm:pt>
    <dgm:pt modelId="{498F4B21-5DF9-4166-98B9-6C5339A7C6BE}" type="sibTrans" cxnId="{587E94CE-C95D-4E42-89E8-C72B8F238DF2}">
      <dgm:prSet/>
      <dgm:spPr/>
      <dgm:t>
        <a:bodyPr/>
        <a:lstStyle/>
        <a:p>
          <a:endParaRPr lang="en-US"/>
        </a:p>
      </dgm:t>
    </dgm:pt>
    <dgm:pt modelId="{61B48B6C-D790-40DE-8E12-3EAE173094F6}" type="pres">
      <dgm:prSet presAssocID="{1EF243AA-BEFA-48D2-A854-ED8532CDD5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0E5191-01CA-4131-BC85-A6C14E85ADA8}" type="pres">
      <dgm:prSet presAssocID="{2B8F39FD-90D2-49AA-A2A8-BDDDF20430E7}" presName="Name8" presStyleCnt="0"/>
      <dgm:spPr/>
      <dgm:t>
        <a:bodyPr/>
        <a:lstStyle/>
        <a:p>
          <a:endParaRPr lang="en-US"/>
        </a:p>
      </dgm:t>
    </dgm:pt>
    <dgm:pt modelId="{D9CBC492-B562-4104-9D15-E66E9BAD0A3E}" type="pres">
      <dgm:prSet presAssocID="{2B8F39FD-90D2-49AA-A2A8-BDDDF20430E7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4B9A8-7AC2-4B11-8192-126FD51195E6}" type="pres">
      <dgm:prSet presAssocID="{2B8F39FD-90D2-49AA-A2A8-BDDDF20430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7C143-6273-4B3E-983D-7EA53B466E37}" type="pres">
      <dgm:prSet presAssocID="{D1ADC64E-2239-41C9-8F5F-655B43564E46}" presName="Name8" presStyleCnt="0"/>
      <dgm:spPr/>
      <dgm:t>
        <a:bodyPr/>
        <a:lstStyle/>
        <a:p>
          <a:endParaRPr lang="en-US"/>
        </a:p>
      </dgm:t>
    </dgm:pt>
    <dgm:pt modelId="{3D83F921-2B93-4362-8587-2BB5BB36D0BE}" type="pres">
      <dgm:prSet presAssocID="{D1ADC64E-2239-41C9-8F5F-655B43564E4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C4302-F72B-45CA-B36E-E969ACD7E57A}" type="pres">
      <dgm:prSet presAssocID="{D1ADC64E-2239-41C9-8F5F-655B43564E4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A5AAA-A9FA-4625-B4DC-6A933E98B109}" type="pres">
      <dgm:prSet presAssocID="{47D7E3A2-C7CC-4682-9953-5D68316E57D5}" presName="Name8" presStyleCnt="0"/>
      <dgm:spPr/>
      <dgm:t>
        <a:bodyPr/>
        <a:lstStyle/>
        <a:p>
          <a:endParaRPr lang="en-US"/>
        </a:p>
      </dgm:t>
    </dgm:pt>
    <dgm:pt modelId="{123AB310-ED26-4A50-8916-737F5A659FC3}" type="pres">
      <dgm:prSet presAssocID="{47D7E3A2-C7CC-4682-9953-5D68316E57D5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2FE57-6ACF-48E7-B1E8-CE28A80165D6}" type="pres">
      <dgm:prSet presAssocID="{47D7E3A2-C7CC-4682-9953-5D68316E57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245CB-9E6E-48AD-A353-B4C2BA4767E7}" type="pres">
      <dgm:prSet presAssocID="{5B853219-96D4-460D-9795-1C9E70C7DF63}" presName="Name8" presStyleCnt="0"/>
      <dgm:spPr/>
      <dgm:t>
        <a:bodyPr/>
        <a:lstStyle/>
        <a:p>
          <a:endParaRPr lang="en-US"/>
        </a:p>
      </dgm:t>
    </dgm:pt>
    <dgm:pt modelId="{DD55E62D-10F4-4119-9383-BEB7E7FAE251}" type="pres">
      <dgm:prSet presAssocID="{5B853219-96D4-460D-9795-1C9E70C7DF6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0CEDA-47E9-4033-BF78-460B0C45977B}" type="pres">
      <dgm:prSet presAssocID="{5B853219-96D4-460D-9795-1C9E70C7DF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6E781-04A0-4D93-8D37-32B870A05C5B}" type="pres">
      <dgm:prSet presAssocID="{A3AA0B7B-D57A-4CA6-83DE-21949924511E}" presName="Name8" presStyleCnt="0"/>
      <dgm:spPr/>
      <dgm:t>
        <a:bodyPr/>
        <a:lstStyle/>
        <a:p>
          <a:endParaRPr lang="en-US"/>
        </a:p>
      </dgm:t>
    </dgm:pt>
    <dgm:pt modelId="{587726DE-D049-489B-B5E4-EA4FD014F35A}" type="pres">
      <dgm:prSet presAssocID="{A3AA0B7B-D57A-4CA6-83DE-21949924511E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9606B-7B2D-4A18-840F-67BF949D930A}" type="pres">
      <dgm:prSet presAssocID="{A3AA0B7B-D57A-4CA6-83DE-21949924511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B52408-7415-4293-9CBD-BD80D5E54236}" srcId="{1EF243AA-BEFA-48D2-A854-ED8532CDD569}" destId="{D1ADC64E-2239-41C9-8F5F-655B43564E46}" srcOrd="1" destOrd="0" parTransId="{936F33A6-9939-4819-ADD2-2364813C4AE0}" sibTransId="{D7794353-121E-43EE-A590-087464D1E109}"/>
    <dgm:cxn modelId="{587E94CE-C95D-4E42-89E8-C72B8F238DF2}" srcId="{1EF243AA-BEFA-48D2-A854-ED8532CDD569}" destId="{2B8F39FD-90D2-49AA-A2A8-BDDDF20430E7}" srcOrd="0" destOrd="0" parTransId="{91394152-A853-43E5-95FB-7B6FEAC24891}" sibTransId="{498F4B21-5DF9-4166-98B9-6C5339A7C6BE}"/>
    <dgm:cxn modelId="{2953D45A-A16F-4BE7-90EB-A3AC7FA60521}" type="presOf" srcId="{A3AA0B7B-D57A-4CA6-83DE-21949924511E}" destId="{587726DE-D049-489B-B5E4-EA4FD014F35A}" srcOrd="0" destOrd="0" presId="urn:microsoft.com/office/officeart/2005/8/layout/pyramid1"/>
    <dgm:cxn modelId="{AE5A9BC4-4A81-4F21-B601-6F2F60ABB47D}" type="presOf" srcId="{1EF243AA-BEFA-48D2-A854-ED8532CDD569}" destId="{61B48B6C-D790-40DE-8E12-3EAE173094F6}" srcOrd="0" destOrd="0" presId="urn:microsoft.com/office/officeart/2005/8/layout/pyramid1"/>
    <dgm:cxn modelId="{FF373E44-8E57-4BF3-8C09-26D78D745A57}" type="presOf" srcId="{2B8F39FD-90D2-49AA-A2A8-BDDDF20430E7}" destId="{D9CBC492-B562-4104-9D15-E66E9BAD0A3E}" srcOrd="0" destOrd="0" presId="urn:microsoft.com/office/officeart/2005/8/layout/pyramid1"/>
    <dgm:cxn modelId="{77C82216-9AA3-4A32-BF14-982274CB0CC8}" type="presOf" srcId="{2B8F39FD-90D2-49AA-A2A8-BDDDF20430E7}" destId="{A9C4B9A8-7AC2-4B11-8192-126FD51195E6}" srcOrd="1" destOrd="0" presId="urn:microsoft.com/office/officeart/2005/8/layout/pyramid1"/>
    <dgm:cxn modelId="{5B56F9A8-88D1-47F0-AC96-98FD662FA2C3}" type="presOf" srcId="{47D7E3A2-C7CC-4682-9953-5D68316E57D5}" destId="{123AB310-ED26-4A50-8916-737F5A659FC3}" srcOrd="0" destOrd="0" presId="urn:microsoft.com/office/officeart/2005/8/layout/pyramid1"/>
    <dgm:cxn modelId="{24235FBA-87A1-482C-B248-E022AB0F28AD}" srcId="{1EF243AA-BEFA-48D2-A854-ED8532CDD569}" destId="{5B853219-96D4-460D-9795-1C9E70C7DF63}" srcOrd="3" destOrd="0" parTransId="{7ED4F8B0-C6C7-4CAE-9598-D9CB2D2CCDFF}" sibTransId="{50E35373-8F27-4F10-9AC7-328A1E124697}"/>
    <dgm:cxn modelId="{E59B7A3F-AC55-42BA-A20E-DDDC7CDD6616}" type="presOf" srcId="{5B853219-96D4-460D-9795-1C9E70C7DF63}" destId="{DD55E62D-10F4-4119-9383-BEB7E7FAE251}" srcOrd="0" destOrd="0" presId="urn:microsoft.com/office/officeart/2005/8/layout/pyramid1"/>
    <dgm:cxn modelId="{6CCBDE32-7379-432B-ACF1-ABBCFD6C83A4}" type="presOf" srcId="{D1ADC64E-2239-41C9-8F5F-655B43564E46}" destId="{3D83F921-2B93-4362-8587-2BB5BB36D0BE}" srcOrd="0" destOrd="0" presId="urn:microsoft.com/office/officeart/2005/8/layout/pyramid1"/>
    <dgm:cxn modelId="{55F68903-2C62-4896-89DD-375441271C0A}" type="presOf" srcId="{D1ADC64E-2239-41C9-8F5F-655B43564E46}" destId="{167C4302-F72B-45CA-B36E-E969ACD7E57A}" srcOrd="1" destOrd="0" presId="urn:microsoft.com/office/officeart/2005/8/layout/pyramid1"/>
    <dgm:cxn modelId="{BF589459-7256-4E4C-A59D-8ED21A41810A}" srcId="{1EF243AA-BEFA-48D2-A854-ED8532CDD569}" destId="{47D7E3A2-C7CC-4682-9953-5D68316E57D5}" srcOrd="2" destOrd="0" parTransId="{1C2E2FD2-4425-405E-B537-FE8E3A9A4596}" sibTransId="{CAE9F740-9C53-4858-9B52-A3CFD51ABC5B}"/>
    <dgm:cxn modelId="{C0F8FB07-0332-4C89-9F6A-EC27E641BEB0}" type="presOf" srcId="{5B853219-96D4-460D-9795-1C9E70C7DF63}" destId="{AC90CEDA-47E9-4033-BF78-460B0C45977B}" srcOrd="1" destOrd="0" presId="urn:microsoft.com/office/officeart/2005/8/layout/pyramid1"/>
    <dgm:cxn modelId="{E3F10A07-5898-4D3E-AD92-8C242F5498ED}" type="presOf" srcId="{47D7E3A2-C7CC-4682-9953-5D68316E57D5}" destId="{C6F2FE57-6ACF-48E7-B1E8-CE28A80165D6}" srcOrd="1" destOrd="0" presId="urn:microsoft.com/office/officeart/2005/8/layout/pyramid1"/>
    <dgm:cxn modelId="{3D545669-09EF-4DFB-9A25-39EA91578814}" type="presOf" srcId="{A3AA0B7B-D57A-4CA6-83DE-21949924511E}" destId="{BC89606B-7B2D-4A18-840F-67BF949D930A}" srcOrd="1" destOrd="0" presId="urn:microsoft.com/office/officeart/2005/8/layout/pyramid1"/>
    <dgm:cxn modelId="{AC7E227A-79B7-4B4A-BB4C-3A7EE4C64C30}" srcId="{1EF243AA-BEFA-48D2-A854-ED8532CDD569}" destId="{A3AA0B7B-D57A-4CA6-83DE-21949924511E}" srcOrd="4" destOrd="0" parTransId="{BF8CB34B-1CDB-4E4B-B90A-91DFCB375486}" sibTransId="{5684C53C-7369-403B-A4F9-EF668CB5E648}"/>
    <dgm:cxn modelId="{92836652-9BFD-442A-B3ED-DA15E121C00D}" type="presParOf" srcId="{61B48B6C-D790-40DE-8E12-3EAE173094F6}" destId="{0A0E5191-01CA-4131-BC85-A6C14E85ADA8}" srcOrd="0" destOrd="0" presId="urn:microsoft.com/office/officeart/2005/8/layout/pyramid1"/>
    <dgm:cxn modelId="{DD577E50-1028-4063-B47B-DFB27A3F38AA}" type="presParOf" srcId="{0A0E5191-01CA-4131-BC85-A6C14E85ADA8}" destId="{D9CBC492-B562-4104-9D15-E66E9BAD0A3E}" srcOrd="0" destOrd="0" presId="urn:microsoft.com/office/officeart/2005/8/layout/pyramid1"/>
    <dgm:cxn modelId="{30AEF790-C67B-413B-B739-102992CA3166}" type="presParOf" srcId="{0A0E5191-01CA-4131-BC85-A6C14E85ADA8}" destId="{A9C4B9A8-7AC2-4B11-8192-126FD51195E6}" srcOrd="1" destOrd="0" presId="urn:microsoft.com/office/officeart/2005/8/layout/pyramid1"/>
    <dgm:cxn modelId="{FD13C530-AB58-4AAD-8C3A-7B1AB8C81F1A}" type="presParOf" srcId="{61B48B6C-D790-40DE-8E12-3EAE173094F6}" destId="{1817C143-6273-4B3E-983D-7EA53B466E37}" srcOrd="1" destOrd="0" presId="urn:microsoft.com/office/officeart/2005/8/layout/pyramid1"/>
    <dgm:cxn modelId="{A6AB2DC6-2ABF-4FCA-BF65-5CE1158638A9}" type="presParOf" srcId="{1817C143-6273-4B3E-983D-7EA53B466E37}" destId="{3D83F921-2B93-4362-8587-2BB5BB36D0BE}" srcOrd="0" destOrd="0" presId="urn:microsoft.com/office/officeart/2005/8/layout/pyramid1"/>
    <dgm:cxn modelId="{6BF68BCF-DCAA-4543-92AA-F68B09D96B01}" type="presParOf" srcId="{1817C143-6273-4B3E-983D-7EA53B466E37}" destId="{167C4302-F72B-45CA-B36E-E969ACD7E57A}" srcOrd="1" destOrd="0" presId="urn:microsoft.com/office/officeart/2005/8/layout/pyramid1"/>
    <dgm:cxn modelId="{4BCEC792-1817-4513-B2FB-7AA6BEDAF66B}" type="presParOf" srcId="{61B48B6C-D790-40DE-8E12-3EAE173094F6}" destId="{0CBA5AAA-A9FA-4625-B4DC-6A933E98B109}" srcOrd="2" destOrd="0" presId="urn:microsoft.com/office/officeart/2005/8/layout/pyramid1"/>
    <dgm:cxn modelId="{54311CDB-9324-4F2D-8316-E286B10AAC33}" type="presParOf" srcId="{0CBA5AAA-A9FA-4625-B4DC-6A933E98B109}" destId="{123AB310-ED26-4A50-8916-737F5A659FC3}" srcOrd="0" destOrd="0" presId="urn:microsoft.com/office/officeart/2005/8/layout/pyramid1"/>
    <dgm:cxn modelId="{D5B10866-4876-4233-B113-AFA134A1AF38}" type="presParOf" srcId="{0CBA5AAA-A9FA-4625-B4DC-6A933E98B109}" destId="{C6F2FE57-6ACF-48E7-B1E8-CE28A80165D6}" srcOrd="1" destOrd="0" presId="urn:microsoft.com/office/officeart/2005/8/layout/pyramid1"/>
    <dgm:cxn modelId="{BD01FE3B-FC98-446A-9E65-E98FC898ADBC}" type="presParOf" srcId="{61B48B6C-D790-40DE-8E12-3EAE173094F6}" destId="{2B5245CB-9E6E-48AD-A353-B4C2BA4767E7}" srcOrd="3" destOrd="0" presId="urn:microsoft.com/office/officeart/2005/8/layout/pyramid1"/>
    <dgm:cxn modelId="{1C9B7930-A8C8-474D-B04A-80869E3F93DC}" type="presParOf" srcId="{2B5245CB-9E6E-48AD-A353-B4C2BA4767E7}" destId="{DD55E62D-10F4-4119-9383-BEB7E7FAE251}" srcOrd="0" destOrd="0" presId="urn:microsoft.com/office/officeart/2005/8/layout/pyramid1"/>
    <dgm:cxn modelId="{76C76F80-A5F8-41B5-AA8A-B7D947CE1699}" type="presParOf" srcId="{2B5245CB-9E6E-48AD-A353-B4C2BA4767E7}" destId="{AC90CEDA-47E9-4033-BF78-460B0C45977B}" srcOrd="1" destOrd="0" presId="urn:microsoft.com/office/officeart/2005/8/layout/pyramid1"/>
    <dgm:cxn modelId="{04856007-75F2-4924-9698-B04E0551C7D0}" type="presParOf" srcId="{61B48B6C-D790-40DE-8E12-3EAE173094F6}" destId="{8CA6E781-04A0-4D93-8D37-32B870A05C5B}" srcOrd="4" destOrd="0" presId="urn:microsoft.com/office/officeart/2005/8/layout/pyramid1"/>
    <dgm:cxn modelId="{E4B4C1B7-7880-4704-B96F-885176750EBF}" type="presParOf" srcId="{8CA6E781-04A0-4D93-8D37-32B870A05C5B}" destId="{587726DE-D049-489B-B5E4-EA4FD014F35A}" srcOrd="0" destOrd="0" presId="urn:microsoft.com/office/officeart/2005/8/layout/pyramid1"/>
    <dgm:cxn modelId="{F170BF3A-261E-4D44-9DBF-338737D7AAAC}" type="presParOf" srcId="{8CA6E781-04A0-4D93-8D37-32B870A05C5B}" destId="{BC89606B-7B2D-4A18-840F-67BF949D930A}" srcOrd="1" destOrd="0" presId="urn:microsoft.com/office/officeart/2005/8/layout/pyramid1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BC492-B562-4104-9D15-E66E9BAD0A3E}">
      <dsp:nvSpPr>
        <dsp:cNvPr id="0" name=""/>
        <dsp:cNvSpPr/>
      </dsp:nvSpPr>
      <dsp:spPr>
        <a:xfrm>
          <a:off x="1981200" y="0"/>
          <a:ext cx="990600" cy="670559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MOSS 2007</a:t>
          </a:r>
          <a:endParaRPr lang="en-US" sz="1500" kern="1200" dirty="0"/>
        </a:p>
      </dsp:txBody>
      <dsp:txXfrm>
        <a:off x="1981200" y="0"/>
        <a:ext cx="990600" cy="670559"/>
      </dsp:txXfrm>
    </dsp:sp>
    <dsp:sp modelId="{3D83F921-2B93-4362-8587-2BB5BB36D0BE}">
      <dsp:nvSpPr>
        <dsp:cNvPr id="0" name=""/>
        <dsp:cNvSpPr/>
      </dsp:nvSpPr>
      <dsp:spPr>
        <a:xfrm>
          <a:off x="1485900" y="670559"/>
          <a:ext cx="1981200" cy="670559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168559"/>
            <a:satOff val="-18152"/>
            <a:lumOff val="979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WSS 3.0</a:t>
          </a:r>
          <a:endParaRPr lang="en-US" sz="1500" kern="1200" dirty="0"/>
        </a:p>
      </dsp:txBody>
      <dsp:txXfrm>
        <a:off x="1832610" y="670559"/>
        <a:ext cx="1287780" cy="670559"/>
      </dsp:txXfrm>
    </dsp:sp>
    <dsp:sp modelId="{123AB310-ED26-4A50-8916-737F5A659FC3}">
      <dsp:nvSpPr>
        <dsp:cNvPr id="0" name=""/>
        <dsp:cNvSpPr/>
      </dsp:nvSpPr>
      <dsp:spPr>
        <a:xfrm>
          <a:off x="990600" y="1341119"/>
          <a:ext cx="2971800" cy="670559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337118"/>
            <a:satOff val="-36304"/>
            <a:lumOff val="1958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.NET Framework v3.0</a:t>
          </a:r>
          <a:endParaRPr lang="en-US" sz="1500" kern="1200" dirty="0"/>
        </a:p>
      </dsp:txBody>
      <dsp:txXfrm>
        <a:off x="1510665" y="1341119"/>
        <a:ext cx="1931670" cy="670559"/>
      </dsp:txXfrm>
    </dsp:sp>
    <dsp:sp modelId="{DD55E62D-10F4-4119-9383-BEB7E7FAE251}">
      <dsp:nvSpPr>
        <dsp:cNvPr id="0" name=""/>
        <dsp:cNvSpPr/>
      </dsp:nvSpPr>
      <dsp:spPr>
        <a:xfrm>
          <a:off x="495300" y="2011680"/>
          <a:ext cx="3962400" cy="670559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505677"/>
            <a:satOff val="-54456"/>
            <a:lumOff val="293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Internet Information Server v6</a:t>
          </a:r>
          <a:endParaRPr lang="en-US" sz="1500" kern="1200" dirty="0"/>
        </a:p>
      </dsp:txBody>
      <dsp:txXfrm>
        <a:off x="1188719" y="2011680"/>
        <a:ext cx="2575560" cy="670559"/>
      </dsp:txXfrm>
    </dsp:sp>
    <dsp:sp modelId="{587726DE-D049-489B-B5E4-EA4FD014F35A}">
      <dsp:nvSpPr>
        <dsp:cNvPr id="0" name=""/>
        <dsp:cNvSpPr/>
      </dsp:nvSpPr>
      <dsp:spPr>
        <a:xfrm>
          <a:off x="0" y="2682239"/>
          <a:ext cx="4952999" cy="670559"/>
        </a:xfrm>
        <a:prstGeom prst="trapezoid">
          <a:avLst>
            <a:gd name="adj" fmla="val 73864"/>
          </a:avLst>
        </a:prstGeom>
        <a:solidFill>
          <a:schemeClr val="accent1">
            <a:shade val="80000"/>
            <a:hueOff val="674236"/>
            <a:satOff val="-72608"/>
            <a:lumOff val="391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Windows Server 2003</a:t>
          </a:r>
          <a:endParaRPr lang="en-US" sz="1500" kern="1200" dirty="0"/>
        </a:p>
      </dsp:txBody>
      <dsp:txXfrm>
        <a:off x="866775" y="2682239"/>
        <a:ext cx="3219450" cy="67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02-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867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02 - MOSS 2007 &amp; WCM Overview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0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sl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1000" y="6383584"/>
            <a:ext cx="2053296" cy="32944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516303"/>
            <a:ext cx="7534275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3400" b="1" i="0" u="none" strike="noStrike" kern="1200" cap="all" spc="100" normalizeH="0" baseline="0" noProof="0" dirty="0">
                <a:ln w="3175">
                  <a:noFill/>
                </a:ln>
                <a:solidFill>
                  <a:srgbClr xmlns:mc="http://schemas.openxmlformats.org/markup-compatibility/2006" xmlns:a14="http://schemas.microsoft.com/office/drawing/2010/main" val="002A48" mc:Ignorable=""/>
                </a:solidFill>
                <a:effectLst>
                  <a:outerShdw blurRad="50800" dist="38100" dir="2700000" algn="tl" rotWithShape="0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8939" y="1011238"/>
            <a:ext cx="753586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kern="1200" dirty="0" smtClean="0">
                <a:solidFill>
                  <a:schemeClr val="bg2">
                    <a:lumMod val="65000"/>
                    <a:lumOff val="35000"/>
                  </a:schemeClr>
                </a:solidFill>
                <a:latin typeface="Segoe Semibold" pitchFamily="-128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80815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  <p:sldLayoutId id="2147483660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Office SharePoint Server 2007 &amp; Web Content Management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5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971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Publishing sites are a hierarchy of Windows SharePoint Server (WSS) “Sites”</a:t>
            </a:r>
          </a:p>
          <a:p>
            <a:pPr marL="1185316" lvl="1" indent="-503477"/>
            <a:r>
              <a:rPr lang="en-US" sz="2800" dirty="0" smtClean="0">
                <a:solidFill>
                  <a:schemeClr val="tx1"/>
                </a:solidFill>
              </a:rPr>
              <a:t>Hierarchy defines URL &amp; navigation structure</a:t>
            </a:r>
          </a:p>
          <a:p>
            <a:r>
              <a:rPr lang="en-US" dirty="0" smtClean="0"/>
              <a:t>Each site has a library for Pages</a:t>
            </a:r>
          </a:p>
          <a:p>
            <a:pPr marL="1185316" lvl="1" indent="-503477"/>
            <a:r>
              <a:rPr lang="en-US" sz="2800" dirty="0" smtClean="0">
                <a:solidFill>
                  <a:schemeClr val="tx1"/>
                </a:solidFill>
              </a:rPr>
              <a:t>Pages are rendered by Page Layouts</a:t>
            </a:r>
          </a:p>
          <a:p>
            <a:pPr marL="1185316" lvl="1" indent="-503477"/>
            <a:r>
              <a:rPr lang="en-US" sz="2800" dirty="0" smtClean="0">
                <a:solidFill>
                  <a:schemeClr val="tx1"/>
                </a:solidFill>
              </a:rPr>
              <a:t>Pages can be branded using Master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5867400" y="4343400"/>
            <a:ext cx="28194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72000" y="2971800"/>
            <a:ext cx="14478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90800" y="1981200"/>
            <a:ext cx="2057400" cy="381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Architecture of a Publishing Site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5181600"/>
          </a:xfrm>
        </p:spPr>
        <p:txBody>
          <a:bodyPr/>
          <a:lstStyle/>
          <a:p>
            <a:r>
              <a:rPr lang="en-US" dirty="0" smtClean="0"/>
              <a:t>Site Collection – complete Publishing site</a:t>
            </a:r>
          </a:p>
          <a:p>
            <a:pPr lvl="1"/>
            <a:r>
              <a:rPr lang="en-US" dirty="0" smtClean="0"/>
              <a:t>http://wcm.litwareinc.com</a:t>
            </a:r>
          </a:p>
          <a:p>
            <a:r>
              <a:rPr lang="en-US" dirty="0" smtClean="0"/>
              <a:t>Sites – sections within a site</a:t>
            </a:r>
          </a:p>
          <a:p>
            <a:pPr lvl="1"/>
            <a:r>
              <a:rPr lang="en-US" dirty="0" smtClean="0"/>
              <a:t>http://wcm.litwareinc.com/Divisions</a:t>
            </a:r>
          </a:p>
          <a:p>
            <a:r>
              <a:rPr lang="en-US" dirty="0" smtClean="0"/>
              <a:t>Each site contains a Pages library, where all pages reside</a:t>
            </a:r>
          </a:p>
          <a:p>
            <a:pPr lvl="1"/>
            <a:r>
              <a:rPr lang="en-US" dirty="0" smtClean="0"/>
              <a:t>http://wcm.litwareinc.com/Divisions/Pages/default.aspx</a:t>
            </a:r>
          </a:p>
          <a:p>
            <a:endParaRPr lang="en-US" sz="2300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699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362200" y="2759025"/>
            <a:ext cx="2667000" cy="3048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b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CustomMaster.master</a:t>
            </a:r>
            <a:endParaRPr lang="en-US" sz="1400" dirty="0" smtClean="0">
              <a:solidFill>
                <a:schemeClr val="tx1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Rendering Process</a:t>
            </a:r>
            <a:endParaRPr lang="en-US" dirty="0" smtClean="0"/>
          </a:p>
        </p:txBody>
      </p:sp>
      <p:pic>
        <p:nvPicPr>
          <p:cNvPr id="1026" name="Picture 2" descr="C:\Dev\Image Resources\Set1\image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749625"/>
            <a:ext cx="914400" cy="91440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3365"/>
              </p:ext>
            </p:extLst>
          </p:nvPr>
        </p:nvGraphicFramePr>
        <p:xfrm>
          <a:off x="457200" y="1920825"/>
          <a:ext cx="8229600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87"/>
                <a:gridCol w="1838528"/>
                <a:gridCol w="1926076"/>
                <a:gridCol w="1225685"/>
                <a:gridCol w="218872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PageLayout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Content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Page.aspx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Layout.aspx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/../image.png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Bla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bla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39825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http://litwareinc.com/Pages/Page.aspx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04800" y="3292425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874" y="3292425"/>
            <a:ext cx="14975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#1 Page request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3404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1. User requests page, SharePoint retrieves corresponding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SPListItem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 in Pages list 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24200" y="3292425"/>
            <a:ext cx="1752600" cy="1981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rPr>
              <a:t>Layout.aspx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33600" y="2759025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0" y="29876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3404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2. SharePoint retrieves the page layout ASPX the page uses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6438900" y="3482925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35210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4206825"/>
            <a:ext cx="223324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SPWeb.CustomMasterUrl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0" y="2911425"/>
            <a:ext cx="45560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Microsoft.SharePoint.Publishing.PublishingLayoutPage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63404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3. OOTB page layout class automatically merges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SPWeb.CustomMasterUrl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5181600" y="4664025"/>
            <a:ext cx="2057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19800" y="48164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9000" y="3444825"/>
            <a:ext cx="1219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Field Ctrl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9000" y="4432448"/>
            <a:ext cx="1219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Field Ctrl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4813448"/>
            <a:ext cx="1219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Web Part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9000" y="3822848"/>
            <a:ext cx="1219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Field Ctrl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4114800" y="2911425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4267200" y="2911425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456906" y="2873325"/>
            <a:ext cx="1219994" cy="686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4419600" y="2911425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24400" y="2606625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4724400" y="2682825"/>
            <a:ext cx="21336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69"/>
          <p:cNvGrpSpPr/>
          <p:nvPr/>
        </p:nvGrpSpPr>
        <p:grpSpPr>
          <a:xfrm>
            <a:off x="5638800" y="3836005"/>
            <a:ext cx="3295261" cy="2123420"/>
            <a:chOff x="5315339" y="3810000"/>
            <a:chExt cx="3295261" cy="2123420"/>
          </a:xfrm>
        </p:grpSpPr>
        <p:pic>
          <p:nvPicPr>
            <p:cNvPr id="1027" name="Picture 3" descr="C:\Dev\Image Resources\Set1\image14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324600" y="3810000"/>
              <a:ext cx="1295400" cy="1560764"/>
            </a:xfrm>
            <a:prstGeom prst="rect">
              <a:avLst/>
            </a:prstGeom>
            <a:noFill/>
          </p:spPr>
        </p:pic>
        <p:sp>
          <p:nvSpPr>
            <p:cNvPr id="69" name="TextBox 68"/>
            <p:cNvSpPr txBox="1"/>
            <p:nvPr/>
          </p:nvSpPr>
          <p:spPr>
            <a:xfrm>
              <a:off x="5315339" y="5410200"/>
              <a:ext cx="3295261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ASP.NET Web Part Personalization DB</a:t>
              </a:r>
              <a:b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(resides in site collection’s content DB)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343400" y="28352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00600" y="33686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34000" y="36734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724400" y="4587825"/>
            <a:ext cx="1828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4724400" y="4740225"/>
            <a:ext cx="18288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334000" y="46640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0" y="611182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4. ASP.NET runtime takes over and field controls (server controls) read/write to fields &amp; Web Parts interact with the ASP.NET WP Personalization store</a:t>
            </a:r>
          </a:p>
        </p:txBody>
      </p:sp>
      <p:sp>
        <p:nvSpPr>
          <p:cNvPr id="85" name="Rounded Rectangle 84"/>
          <p:cNvSpPr/>
          <p:nvPr/>
        </p:nvSpPr>
        <p:spPr bwMode="auto">
          <a:xfrm>
            <a:off x="609600" y="5502225"/>
            <a:ext cx="20574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Segoe" pitchFamily="34" charset="0"/>
              </a:rPr>
              <a:t>Generated HTML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876300" y="4549725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43000" y="4968825"/>
            <a:ext cx="38343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#5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0" y="626422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</a:rPr>
              <a:t>5. The generated HTML is then sent back down to the user</a:t>
            </a:r>
          </a:p>
        </p:txBody>
      </p:sp>
    </p:spTree>
    <p:extLst>
      <p:ext uri="{BB962C8B-B14F-4D97-AF65-F5344CB8AC3E}">
        <p14:creationId xmlns:p14="http://schemas.microsoft.com/office/powerpoint/2010/main" val="192843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9" grpId="0" animBg="1"/>
      <p:bldP spid="9" grpId="1" animBg="1"/>
      <p:bldP spid="11" grpId="0"/>
      <p:bldP spid="11" grpId="1"/>
      <p:bldP spid="12" grpId="0" animBg="1"/>
      <p:bldP spid="19" grpId="0" animBg="1"/>
      <p:bldP spid="19" grpId="1" animBg="1"/>
      <p:bldP spid="20" grpId="0"/>
      <p:bldP spid="20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2" grpId="0"/>
      <p:bldP spid="32" grpId="1"/>
      <p:bldP spid="39" grpId="0" animBg="1"/>
      <p:bldP spid="39" grpId="1" animBg="1"/>
      <p:bldP spid="41" grpId="0" animBg="1"/>
      <p:bldP spid="42" grpId="0" animBg="1"/>
      <p:bldP spid="43" grpId="0" animBg="1"/>
      <p:bldP spid="44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84" grpId="0"/>
      <p:bldP spid="84" grpId="1"/>
      <p:bldP spid="85" grpId="0" animBg="1"/>
      <p:bldP spid="89" grpId="0" animBg="1"/>
      <p:bldP spid="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Architecture of a Publishing Site</a:t>
            </a:r>
          </a:p>
        </p:txBody>
      </p:sp>
      <p:sp>
        <p:nvSpPr>
          <p:cNvPr id="1057" name="Content Placeholder 12"/>
          <p:cNvSpPr>
            <a:spLocks noGrp="1"/>
          </p:cNvSpPr>
          <p:nvPr>
            <p:ph idx="1"/>
          </p:nvPr>
        </p:nvSpPr>
        <p:spPr>
          <a:xfrm>
            <a:off x="381000" y="1568450"/>
            <a:ext cx="5248983" cy="4686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site can have unique permissions</a:t>
            </a:r>
          </a:p>
          <a:p>
            <a:r>
              <a:rPr lang="en-US" dirty="0" smtClean="0"/>
              <a:t>Each site has content galleries</a:t>
            </a:r>
          </a:p>
          <a:p>
            <a:pPr lvl="1"/>
            <a:r>
              <a:rPr lang="en-US" dirty="0" smtClean="0"/>
              <a:t>Documents, Images &amp; Pages</a:t>
            </a:r>
          </a:p>
          <a:p>
            <a:r>
              <a:rPr lang="en-US" dirty="0" smtClean="0"/>
              <a:t>Root site has special galleries</a:t>
            </a:r>
          </a:p>
          <a:p>
            <a:pPr lvl="1"/>
            <a:r>
              <a:rPr lang="en-US" dirty="0" smtClean="0"/>
              <a:t>Master Page Gallery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Reusable Content</a:t>
            </a:r>
          </a:p>
          <a:p>
            <a:pPr lvl="1"/>
            <a:r>
              <a:rPr lang="en-US" dirty="0" smtClean="0"/>
              <a:t>Site Collection Documents &amp; Images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799" y="1371600"/>
            <a:ext cx="312661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1761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ABC’s of Web Content Management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Authoring – empowering content owners</a:t>
            </a:r>
          </a:p>
          <a:p>
            <a:pPr lvl="1"/>
            <a:r>
              <a:rPr lang="en-US" dirty="0" smtClean="0"/>
              <a:t>Web-based authoring experience</a:t>
            </a:r>
          </a:p>
          <a:p>
            <a:pPr lvl="1"/>
            <a:r>
              <a:rPr lang="en-US" dirty="0" smtClean="0"/>
              <a:t>Word / InfoPath authoring experience</a:t>
            </a:r>
          </a:p>
          <a:p>
            <a:r>
              <a:rPr lang="en-US" dirty="0" smtClean="0"/>
              <a:t>Branding – enforcing consistent </a:t>
            </a:r>
            <a:br>
              <a:rPr lang="en-US" dirty="0" smtClean="0"/>
            </a:br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Master pages &amp; page layouts</a:t>
            </a:r>
          </a:p>
          <a:p>
            <a:r>
              <a:rPr lang="en-US" dirty="0" smtClean="0"/>
              <a:t>Controlled Publishing – enforcing </a:t>
            </a:r>
            <a:br>
              <a:rPr lang="en-US" dirty="0" smtClean="0"/>
            </a:br>
            <a:r>
              <a:rPr lang="en-US" dirty="0" smtClean="0"/>
              <a:t>rules &amp; policies</a:t>
            </a:r>
          </a:p>
          <a:p>
            <a:pPr lvl="1"/>
            <a:r>
              <a:rPr lang="en-US" dirty="0" smtClean="0"/>
              <a:t>Controlling who can author content &amp; where</a:t>
            </a:r>
          </a:p>
          <a:p>
            <a:pPr lvl="1"/>
            <a:r>
              <a:rPr lang="en-US" dirty="0" smtClean="0"/>
              <a:t>Controlling who can approve &amp; publishing</a:t>
            </a:r>
          </a:p>
          <a:p>
            <a:pPr lvl="1"/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851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Authoring Content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methods to enter / edit content</a:t>
            </a:r>
          </a:p>
          <a:p>
            <a:pPr lvl="1"/>
            <a:r>
              <a:rPr lang="en-US" dirty="0" smtClean="0"/>
              <a:t>Web-based authoring experience</a:t>
            </a:r>
          </a:p>
          <a:p>
            <a:pPr lvl="1"/>
            <a:r>
              <a:rPr lang="en-US" dirty="0" smtClean="0"/>
              <a:t>Word / InfoPath authoring experience via Document Converters (extensible!!!)</a:t>
            </a:r>
          </a:p>
          <a:p>
            <a:r>
              <a:rPr lang="en-US" dirty="0" smtClean="0"/>
              <a:t>Content types &amp; page layouts</a:t>
            </a:r>
          </a:p>
          <a:p>
            <a:r>
              <a:rPr lang="en-US" dirty="0" smtClean="0"/>
              <a:t>Content reports</a:t>
            </a:r>
          </a:p>
          <a:p>
            <a:r>
              <a:rPr lang="en-US" dirty="0" smtClean="0"/>
              <a:t>Reusable content</a:t>
            </a:r>
          </a:p>
        </p:txBody>
      </p:sp>
    </p:spTree>
    <p:extLst>
      <p:ext uri="{BB962C8B-B14F-4D97-AF65-F5344CB8AC3E}">
        <p14:creationId xmlns:p14="http://schemas.microsoft.com/office/powerpoint/2010/main" val="1686333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0678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Branding: Implementing Consistent UX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look &amp; feel</a:t>
            </a:r>
          </a:p>
          <a:p>
            <a:pPr lvl="1"/>
            <a:r>
              <a:rPr lang="en-US" dirty="0" smtClean="0"/>
              <a:t>Master pages</a:t>
            </a:r>
            <a:r>
              <a:rPr lang="en-US" smtClean="0"/>
              <a:t>, images &amp; CSS</a:t>
            </a:r>
          </a:p>
          <a:p>
            <a:r>
              <a:rPr lang="en-US" dirty="0" smtClean="0"/>
              <a:t>Create content page templates</a:t>
            </a:r>
          </a:p>
          <a:p>
            <a:pPr lvl="1"/>
            <a:r>
              <a:rPr lang="en-US" dirty="0" smtClean="0"/>
              <a:t>Site columns &amp; content types</a:t>
            </a:r>
          </a:p>
          <a:p>
            <a:pPr lvl="1"/>
            <a:r>
              <a:rPr lang="en-US" dirty="0" smtClean="0"/>
              <a:t>Page layouts</a:t>
            </a:r>
          </a:p>
          <a:p>
            <a:r>
              <a:rPr lang="en-US" dirty="0" smtClean="0"/>
              <a:t>Editable content regions</a:t>
            </a:r>
          </a:p>
          <a:p>
            <a:pPr lvl="1"/>
            <a:r>
              <a:rPr lang="en-US" dirty="0" smtClean="0"/>
              <a:t>Field controls &amp; Web Parts</a:t>
            </a:r>
          </a:p>
        </p:txBody>
      </p:sp>
    </p:spTree>
    <p:extLst>
      <p:ext uri="{BB962C8B-B14F-4D97-AF65-F5344CB8AC3E}">
        <p14:creationId xmlns:p14="http://schemas.microsoft.com/office/powerpoint/2010/main" val="26949876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Controlled Publishing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 permissions</a:t>
            </a:r>
          </a:p>
          <a:p>
            <a:r>
              <a:rPr lang="en-US" dirty="0" smtClean="0"/>
              <a:t>History &amp; versioning</a:t>
            </a:r>
          </a:p>
          <a:p>
            <a:r>
              <a:rPr lang="en-US" dirty="0" smtClean="0"/>
              <a:t>Page scheduling</a:t>
            </a:r>
          </a:p>
          <a:p>
            <a:r>
              <a:rPr lang="en-US" dirty="0" smtClean="0"/>
              <a:t>Out-of-the-box workflow</a:t>
            </a:r>
          </a:p>
          <a:p>
            <a:r>
              <a:rPr lang="en-US" dirty="0" smtClean="0"/>
              <a:t>Custom workflow</a:t>
            </a:r>
          </a:p>
          <a:p>
            <a:r>
              <a:rPr lang="en-US" dirty="0" smtClean="0"/>
              <a:t>Content deployment</a:t>
            </a:r>
          </a:p>
        </p:txBody>
      </p:sp>
    </p:spTree>
    <p:extLst>
      <p:ext uri="{BB962C8B-B14F-4D97-AF65-F5344CB8AC3E}">
        <p14:creationId xmlns:p14="http://schemas.microsoft.com/office/powerpoint/2010/main" val="19414638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Rectangle 276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716088"/>
            <a:ext cx="8448675" cy="567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Shape 27650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15962"/>
          </a:xfrm>
        </p:spPr>
        <p:txBody>
          <a:bodyPr/>
          <a:lstStyle/>
          <a:p>
            <a:pPr eaLnBrk="1" hangingPunct="1"/>
            <a:r>
              <a:rPr lang="en-US" dirty="0" smtClean="0"/>
              <a:t>Single Infrastructure for Intranet, Internet, and Extranet Portals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549400"/>
            <a:ext cx="8401050" cy="4927600"/>
            <a:chOff x="144" y="559"/>
            <a:chExt cx="5292" cy="3104"/>
          </a:xfrm>
        </p:grpSpPr>
        <p:pic>
          <p:nvPicPr>
            <p:cNvPr id="12299" name="Rectangle 276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8" y="1405"/>
              <a:ext cx="684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0" name="Rectangle 2765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96" y="2119"/>
              <a:ext cx="690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5" name="TextBox 27654"/>
            <p:cNvSpPr txBox="1">
              <a:spLocks noChangeArrowheads="1"/>
            </p:cNvSpPr>
            <p:nvPr/>
          </p:nvSpPr>
          <p:spPr bwMode="auto">
            <a:xfrm>
              <a:off x="1200" y="2507"/>
              <a:ext cx="485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0">
                <a:buClr>
                  <a:schemeClr val="tx2"/>
                </a:buClr>
                <a:buFont typeface="Wingdings 2" pitchFamily="18" charset="2"/>
                <a:buNone/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emibold" pitchFamily="34" charset="0"/>
                  <a:cs typeface="Arial" charset="0"/>
                </a:rPr>
                <a:t>Team</a:t>
              </a:r>
              <a:endPara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Semibold" pitchFamily="34" charset="0"/>
                <a:cs typeface="Arial" charset="0"/>
              </a:endParaRPr>
            </a:p>
          </p:txBody>
        </p:sp>
        <p:sp>
          <p:nvSpPr>
            <p:cNvPr id="27656" name="TextBox 27655"/>
            <p:cNvSpPr txBox="1">
              <a:spLocks noChangeArrowheads="1"/>
            </p:cNvSpPr>
            <p:nvPr/>
          </p:nvSpPr>
          <p:spPr bwMode="auto">
            <a:xfrm>
              <a:off x="1781" y="2017"/>
              <a:ext cx="682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0">
                <a:buClr>
                  <a:schemeClr val="tx2"/>
                </a:buClr>
                <a:buFont typeface="Wingdings 2" pitchFamily="18" charset="2"/>
                <a:buNone/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emibold" pitchFamily="34" charset="0"/>
                  <a:cs typeface="Arial" charset="0"/>
                </a:rPr>
                <a:t>Division</a:t>
              </a:r>
              <a:endPara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Semibold" pitchFamily="34" charset="0"/>
                <a:cs typeface="Arial" charset="0"/>
              </a:endParaRPr>
            </a:p>
          </p:txBody>
        </p:sp>
        <p:sp>
          <p:nvSpPr>
            <p:cNvPr id="27657" name="TextBox 27656"/>
            <p:cNvSpPr txBox="1">
              <a:spLocks noChangeArrowheads="1"/>
            </p:cNvSpPr>
            <p:nvPr/>
          </p:nvSpPr>
          <p:spPr bwMode="auto">
            <a:xfrm>
              <a:off x="2276" y="1567"/>
              <a:ext cx="835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0">
                <a:buClr>
                  <a:schemeClr val="tx2"/>
                </a:buClr>
                <a:buFont typeface="Wingdings 2" pitchFamily="18" charset="2"/>
                <a:buNone/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emibold" pitchFamily="34" charset="0"/>
                  <a:cs typeface="Arial" charset="0"/>
                </a:rPr>
                <a:t>Enterprise</a:t>
              </a:r>
              <a:endPara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Semibold" pitchFamily="34" charset="0"/>
                <a:cs typeface="Arial" charset="0"/>
              </a:endParaRPr>
            </a:p>
          </p:txBody>
        </p:sp>
        <p:sp>
          <p:nvSpPr>
            <p:cNvPr id="27658" name="TextBox 27657"/>
            <p:cNvSpPr txBox="1">
              <a:spLocks noChangeArrowheads="1"/>
            </p:cNvSpPr>
            <p:nvPr/>
          </p:nvSpPr>
          <p:spPr bwMode="auto">
            <a:xfrm>
              <a:off x="3036" y="1191"/>
              <a:ext cx="698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0">
                <a:buClr>
                  <a:schemeClr val="tx2"/>
                </a:buClr>
                <a:buFont typeface="Wingdings 2" pitchFamily="18" charset="2"/>
                <a:buNone/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emibold" pitchFamily="34" charset="0"/>
                  <a:cs typeface="Arial" charset="0"/>
                </a:rPr>
                <a:t>Extranet</a:t>
              </a:r>
              <a:endPara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Semibold" pitchFamily="34" charset="0"/>
                <a:cs typeface="Arial" charset="0"/>
              </a:endParaRPr>
            </a:p>
          </p:txBody>
        </p:sp>
        <p:sp>
          <p:nvSpPr>
            <p:cNvPr id="27659" name="TextBox 27658"/>
            <p:cNvSpPr txBox="1">
              <a:spLocks noChangeArrowheads="1"/>
            </p:cNvSpPr>
            <p:nvPr/>
          </p:nvSpPr>
          <p:spPr bwMode="auto">
            <a:xfrm>
              <a:off x="4704" y="1615"/>
              <a:ext cx="649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0">
                <a:buClr>
                  <a:schemeClr val="tx2"/>
                </a:buClr>
                <a:buFont typeface="Wingdings 2" pitchFamily="18" charset="2"/>
                <a:buNone/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emibold" pitchFamily="34" charset="0"/>
                  <a:cs typeface="Arial" charset="0"/>
                </a:rPr>
                <a:t>Internet</a:t>
              </a:r>
              <a:endPara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Semibold" pitchFamily="34" charset="0"/>
                <a:cs typeface="Arial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370" y="2113"/>
              <a:ext cx="1248" cy="734"/>
              <a:chOff x="2514" y="2436"/>
              <a:chExt cx="1248" cy="734"/>
            </a:xfrm>
          </p:grpSpPr>
          <p:pic>
            <p:nvPicPr>
              <p:cNvPr id="12333" name="Rectangle 27660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514" y="2436"/>
                <a:ext cx="624" cy="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34" name="Rectangle 2766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394" y="2724"/>
                <a:ext cx="36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35" name="Rectangle 27662"/>
              <p:cNvPicPr>
                <a:picLocks noChangeAspect="1" noChangeArrowheads="1"/>
              </p:cNvPicPr>
              <p:nvPr/>
            </p:nvPicPr>
            <p:blipFill>
              <a:blip r:embed="rId8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2892" y="2640"/>
                <a:ext cx="384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36" name="Rectangle 27663"/>
              <p:cNvPicPr>
                <a:picLocks noChangeAspect="1" noChangeArrowheads="1"/>
              </p:cNvPicPr>
              <p:nvPr/>
            </p:nvPicPr>
            <p:blipFill>
              <a:blip r:embed="rId9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2628" y="2676"/>
                <a:ext cx="377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127" y="1403"/>
              <a:ext cx="1373" cy="760"/>
              <a:chOff x="3271" y="1726"/>
              <a:chExt cx="1373" cy="760"/>
            </a:xfrm>
          </p:grpSpPr>
          <p:pic>
            <p:nvPicPr>
              <p:cNvPr id="12327" name="Rectangle 2766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180" y="1916"/>
                <a:ext cx="36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8" name="Rectangle 27666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036" y="2012"/>
                <a:ext cx="36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9" name="Rectangle 2766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276" y="2060"/>
                <a:ext cx="36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30" name="Rectangle 27668"/>
              <p:cNvPicPr>
                <a:picLocks noChangeAspect="1" noChangeArrowheads="1"/>
              </p:cNvPicPr>
              <p:nvPr/>
            </p:nvPicPr>
            <p:blipFill>
              <a:blip r:embed="rId10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3511" y="1726"/>
                <a:ext cx="377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31" name="Rectangle 27669"/>
              <p:cNvPicPr>
                <a:picLocks noChangeAspect="1" noChangeArrowheads="1"/>
              </p:cNvPicPr>
              <p:nvPr/>
            </p:nvPicPr>
            <p:blipFill>
              <a:blip r:embed="rId11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3271" y="1870"/>
                <a:ext cx="384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32" name="Rectangle 27670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3511" y="1918"/>
                <a:ext cx="350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468" y="3001"/>
              <a:ext cx="734" cy="662"/>
              <a:chOff x="612" y="3324"/>
              <a:chExt cx="734" cy="662"/>
            </a:xfrm>
          </p:grpSpPr>
          <p:pic>
            <p:nvPicPr>
              <p:cNvPr id="12325" name="Rectangle 27672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02" y="3324"/>
                <a:ext cx="644" cy="6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6" name="Rectangle 27673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12" y="3508"/>
                <a:ext cx="350" cy="4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75" name="TextBox 27674"/>
            <p:cNvSpPr txBox="1">
              <a:spLocks noChangeArrowheads="1"/>
            </p:cNvSpPr>
            <p:nvPr/>
          </p:nvSpPr>
          <p:spPr bwMode="auto">
            <a:xfrm>
              <a:off x="144" y="2749"/>
              <a:ext cx="795" cy="2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eaLnBrk="0">
                <a:buClr>
                  <a:schemeClr val="tx2"/>
                </a:buClr>
                <a:buFont typeface="Wingdings 2" pitchFamily="18" charset="2"/>
                <a:buNone/>
                <a:defRPr/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egoe Semibold" pitchFamily="34" charset="0"/>
                  <a:cs typeface="Arial" charset="0"/>
                </a:rPr>
                <a:t>Individual</a:t>
              </a:r>
              <a:endPara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Semibold" pitchFamily="34" charset="0"/>
                <a:cs typeface="Arial" charset="0"/>
              </a:endParaRPr>
            </a:p>
          </p:txBody>
        </p:sp>
        <p:pic>
          <p:nvPicPr>
            <p:cNvPr id="12310" name="Rectangle 2767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810" y="2661"/>
              <a:ext cx="758" cy="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362" y="2783"/>
              <a:ext cx="609" cy="734"/>
              <a:chOff x="1506" y="3106"/>
              <a:chExt cx="609" cy="734"/>
            </a:xfrm>
          </p:grpSpPr>
          <p:pic>
            <p:nvPicPr>
              <p:cNvPr id="12322" name="Rectangle 27677"/>
              <p:cNvPicPr>
                <a:picLocks noChangeAspect="1" noChangeArrowheads="1"/>
              </p:cNvPicPr>
              <p:nvPr/>
            </p:nvPicPr>
            <p:blipFill>
              <a:blip r:embed="rId11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1731" y="3106"/>
                <a:ext cx="384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3" name="Rectangle 27678"/>
              <p:cNvPicPr>
                <a:picLocks noChangeAspect="1" noChangeArrowheads="1"/>
              </p:cNvPicPr>
              <p:nvPr/>
            </p:nvPicPr>
            <p:blipFill>
              <a:blip r:embed="rId10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1506" y="3226"/>
                <a:ext cx="377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4" name="Rectangle 27679"/>
              <p:cNvPicPr>
                <a:picLocks noChangeAspect="1" noChangeArrowheads="1"/>
              </p:cNvPicPr>
              <p:nvPr/>
            </p:nvPicPr>
            <p:blipFill>
              <a:blip r:embed="rId9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1710" y="3346"/>
                <a:ext cx="377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2312" name="Rectangle 27680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803" y="922"/>
              <a:ext cx="633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3" name="Rectangle 2768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608" y="1177"/>
              <a:ext cx="564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4" name="Rectangle 27682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324" y="577"/>
              <a:ext cx="6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448" y="559"/>
              <a:ext cx="1038" cy="966"/>
              <a:chOff x="2592" y="882"/>
              <a:chExt cx="1038" cy="966"/>
            </a:xfrm>
          </p:grpSpPr>
          <p:pic>
            <p:nvPicPr>
              <p:cNvPr id="12316" name="Rectangle 27684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2670" y="962"/>
                <a:ext cx="292" cy="4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17" name="Rectangle 27685"/>
              <p:cNvPicPr>
                <a:picLocks noChangeAspect="1" noChangeArrowheads="1"/>
              </p:cNvPicPr>
              <p:nvPr/>
            </p:nvPicPr>
            <p:blipFill>
              <a:blip r:embed="rId9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3006" y="882"/>
                <a:ext cx="377" cy="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18" name="Rectangle 27686"/>
              <p:cNvPicPr>
                <a:picLocks noChangeAspect="1" noChangeArrowheads="1"/>
              </p:cNvPicPr>
              <p:nvPr/>
            </p:nvPicPr>
            <p:blipFill>
              <a:blip r:embed="rId8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3246" y="921"/>
                <a:ext cx="384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19" name="Rectangle 27687"/>
              <p:cNvPicPr>
                <a:picLocks noChangeAspect="1" noChangeArrowheads="1"/>
              </p:cNvPicPr>
              <p:nvPr/>
            </p:nvPicPr>
            <p:blipFill>
              <a:blip r:embed="rId11">
                <a:lum bright="6000" contrast="6000"/>
              </a:blip>
              <a:srcRect/>
              <a:stretch>
                <a:fillRect/>
              </a:stretch>
            </p:blipFill>
            <p:spPr bwMode="auto">
              <a:xfrm>
                <a:off x="3150" y="1074"/>
                <a:ext cx="384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0" name="Rectangle 27688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2766" y="1250"/>
                <a:ext cx="451" cy="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21" name="Rectangle 27689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 rot="2324978" flipH="1">
                <a:off x="2592" y="1202"/>
                <a:ext cx="264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27691" name="Rectangle 27690"/>
          <p:cNvPicPr>
            <a:picLocks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730751" y="4572001"/>
            <a:ext cx="944563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2" name="Rectangle 27691"/>
          <p:cNvPicPr>
            <a:picLocks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321301" y="3724275"/>
            <a:ext cx="950913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3" name="Rectangle 27692"/>
          <p:cNvPicPr>
            <a:picLocks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6076950" y="1731963"/>
            <a:ext cx="102552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4" name="Rectangle 27693"/>
          <p:cNvPicPr>
            <a:picLocks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2828926" y="5132388"/>
            <a:ext cx="950913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5" name="Rectangle 27694"/>
          <p:cNvPicPr>
            <a:picLocks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6742113" y="2462213"/>
            <a:ext cx="94456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96" name="Rectangle 27695"/>
          <p:cNvPicPr>
            <a:picLocks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6967539" y="1255713"/>
            <a:ext cx="957262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1658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Editing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most common page authoring tasks</a:t>
            </a:r>
          </a:p>
          <a:p>
            <a:pPr lvl="1"/>
            <a:r>
              <a:rPr lang="en-US" dirty="0" smtClean="0"/>
              <a:t>Creating / editing pages</a:t>
            </a:r>
          </a:p>
          <a:p>
            <a:pPr lvl="1"/>
            <a:r>
              <a:rPr lang="en-US" dirty="0" smtClean="0"/>
              <a:t>Checking in / out pages</a:t>
            </a:r>
          </a:p>
          <a:p>
            <a:pPr lvl="1"/>
            <a:r>
              <a:rPr lang="en-US" dirty="0" smtClean="0"/>
              <a:t>Starting &amp; interacting with workflows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Three main sections:</a:t>
            </a:r>
          </a:p>
          <a:p>
            <a:pPr lvl="1"/>
            <a:r>
              <a:rPr lang="en-US" dirty="0" smtClean="0"/>
              <a:t>Page Status Bar</a:t>
            </a:r>
          </a:p>
          <a:p>
            <a:pPr lvl="1"/>
            <a:r>
              <a:rPr lang="en-US" dirty="0" smtClean="0"/>
              <a:t>Page Editing Menu</a:t>
            </a:r>
          </a:p>
          <a:p>
            <a:pPr lvl="1"/>
            <a:r>
              <a:rPr lang="en-US" dirty="0" smtClean="0"/>
              <a:t>Quick Access Buttons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396063"/>
            <a:ext cx="8229600" cy="117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230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Office SharePoint Server 2007 components</a:t>
            </a:r>
          </a:p>
          <a:p>
            <a:pPr lvl="1"/>
            <a:r>
              <a:rPr lang="en-US" dirty="0" smtClean="0"/>
              <a:t>Shared Service Providers</a:t>
            </a:r>
          </a:p>
          <a:p>
            <a:pPr lvl="1"/>
            <a:r>
              <a:rPr lang="en-US" dirty="0" smtClean="0"/>
              <a:t>Forms Services</a:t>
            </a:r>
          </a:p>
          <a:p>
            <a:pPr lvl="1"/>
            <a:r>
              <a:rPr lang="en-US" dirty="0" smtClean="0"/>
              <a:t>Enterprise Content Management</a:t>
            </a:r>
          </a:p>
          <a:p>
            <a:r>
              <a:rPr lang="en-US" dirty="0" smtClean="0"/>
              <a:t>Overview of Web Content Management</a:t>
            </a:r>
          </a:p>
          <a:p>
            <a:r>
              <a:rPr lang="en-US" dirty="0" smtClean="0"/>
              <a:t>Web Content Management terminology</a:t>
            </a:r>
          </a:p>
          <a:p>
            <a:r>
              <a:rPr lang="en-US" dirty="0" smtClean="0"/>
              <a:t>Working with the 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Microsoft.SharePoint.Publishing</a:t>
            </a:r>
            <a:r>
              <a:rPr lang="en-US" dirty="0" smtClean="0"/>
              <a:t> namespace</a:t>
            </a:r>
          </a:p>
        </p:txBody>
      </p:sp>
    </p:spTree>
    <p:extLst>
      <p:ext uri="{BB962C8B-B14F-4D97-AF65-F5344CB8AC3E}">
        <p14:creationId xmlns:p14="http://schemas.microsoft.com/office/powerpoint/2010/main" val="221729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&amp; Site Owner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Content &amp; </a:t>
            </a:r>
            <a:r>
              <a:rPr lang="en-US" smtClean="0"/>
              <a:t>Structure Page</a:t>
            </a:r>
            <a:endParaRPr lang="en-US" dirty="0" smtClean="0"/>
          </a:p>
          <a:p>
            <a:pPr lvl="1"/>
            <a:r>
              <a:rPr lang="en-US" dirty="0" smtClean="0"/>
              <a:t>Site &amp; content owner accessible only</a:t>
            </a:r>
          </a:p>
          <a:p>
            <a:pPr lvl="1"/>
            <a:r>
              <a:rPr lang="en-US" dirty="0" smtClean="0"/>
              <a:t>Overhead view of entire site topology</a:t>
            </a:r>
          </a:p>
          <a:p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Saved CAML queries</a:t>
            </a:r>
          </a:p>
          <a:p>
            <a:r>
              <a:rPr lang="en-US" dirty="0" smtClean="0"/>
              <a:t>Reusable Content</a:t>
            </a:r>
          </a:p>
          <a:p>
            <a:pPr lvl="1"/>
            <a:r>
              <a:rPr lang="en-US" dirty="0" smtClean="0"/>
              <a:t>Content fragments for inclusion in pages</a:t>
            </a:r>
          </a:p>
          <a:p>
            <a:pPr lvl="1"/>
            <a:r>
              <a:rPr lang="en-US" dirty="0" smtClean="0"/>
              <a:t>Choice of inserting a copy or an </a:t>
            </a:r>
            <a:br>
              <a:rPr lang="en-US" dirty="0" smtClean="0"/>
            </a:br>
            <a:r>
              <a:rPr lang="en-US" dirty="0" smtClean="0"/>
              <a:t>auto-updating reference</a:t>
            </a:r>
          </a:p>
        </p:txBody>
      </p:sp>
    </p:spTree>
    <p:extLst>
      <p:ext uri="{BB962C8B-B14F-4D97-AF65-F5344CB8AC3E}">
        <p14:creationId xmlns:p14="http://schemas.microsoft.com/office/powerpoint/2010/main" val="131710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Creating A Publishing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Creating a Publishing Site</a:t>
            </a:r>
          </a:p>
          <a:p>
            <a:pPr lvl="1"/>
            <a:r>
              <a:rPr lang="en-US" dirty="0" smtClean="0"/>
              <a:t>Creating standard Publishing site and taking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smtClean="0"/>
              <a:t>look around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664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Microsoft.SharePoint.Publishing.dll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05323"/>
            <a:ext cx="3200400" cy="51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77000" y="18288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PublishingSite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6999" y="234315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PublishingWeb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048000" y="1676400"/>
            <a:ext cx="3352800" cy="838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7000" y="337185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1" y="38862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PublishingPage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200400" y="1905000"/>
            <a:ext cx="3200400" cy="6096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895600" y="2743200"/>
            <a:ext cx="3505200" cy="7620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505200" y="3048000"/>
            <a:ext cx="2895600" cy="457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4267200" y="3505200"/>
            <a:ext cx="2133600" cy="76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7000" y="2857500"/>
            <a:ext cx="2103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SPDocumentLibrary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200400" y="2209800"/>
            <a:ext cx="3200400" cy="8382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971800" y="2438400"/>
            <a:ext cx="3429000" cy="6096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9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MSFT.SharePoint.Publishing.dll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1" dirty="0" err="1" smtClean="0"/>
              <a:t>PublishingObjectModel</a:t>
            </a:r>
            <a:endParaRPr lang="en-US" b="1" dirty="0" smtClean="0"/>
          </a:p>
          <a:p>
            <a:pPr lvl="1"/>
            <a:r>
              <a:rPr lang="en-US" dirty="0" smtClean="0"/>
              <a:t>Displays information about a specified Publishing site</a:t>
            </a:r>
          </a:p>
          <a:p>
            <a:pPr lvl="1"/>
            <a:r>
              <a:rPr lang="en-US" dirty="0" smtClean="0"/>
              <a:t>Displays all Page Layouts within a specified Publishing site</a:t>
            </a:r>
          </a:p>
          <a:p>
            <a:pPr lvl="1"/>
            <a:r>
              <a:rPr lang="en-US" dirty="0" smtClean="0"/>
              <a:t>Displays all pages within a specified Publishing site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Office SharePoint Server 2007 components</a:t>
            </a:r>
          </a:p>
          <a:p>
            <a:pPr lvl="1"/>
            <a:r>
              <a:rPr lang="en-US" dirty="0" smtClean="0"/>
              <a:t>Shared Service Providers</a:t>
            </a:r>
          </a:p>
          <a:p>
            <a:pPr lvl="1"/>
            <a:r>
              <a:rPr lang="en-US" dirty="0" smtClean="0"/>
              <a:t>Forms Services</a:t>
            </a:r>
          </a:p>
          <a:p>
            <a:pPr lvl="1"/>
            <a:r>
              <a:rPr lang="en-US" dirty="0" smtClean="0"/>
              <a:t>Enterprise Content Management</a:t>
            </a:r>
          </a:p>
          <a:p>
            <a:r>
              <a:rPr lang="en-US" dirty="0" smtClean="0"/>
              <a:t>Overview of Web Content Management</a:t>
            </a:r>
          </a:p>
          <a:p>
            <a:r>
              <a:rPr lang="en-US" dirty="0" smtClean="0"/>
              <a:t>Web Content Management terminology</a:t>
            </a:r>
          </a:p>
          <a:p>
            <a:r>
              <a:rPr lang="en-US" dirty="0" smtClean="0"/>
              <a:t>Working with the 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Microsoft.SharePoint.Publishing</a:t>
            </a:r>
            <a:r>
              <a:rPr lang="en-US" dirty="0" smtClean="0"/>
              <a:t> namespace</a:t>
            </a:r>
          </a:p>
        </p:txBody>
      </p:sp>
    </p:spTree>
    <p:extLst>
      <p:ext uri="{BB962C8B-B14F-4D97-AF65-F5344CB8AC3E}">
        <p14:creationId xmlns:p14="http://schemas.microsoft.com/office/powerpoint/2010/main" val="32173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MOSS 2007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486400" cy="5181600"/>
          </a:xfrm>
        </p:spPr>
        <p:txBody>
          <a:bodyPr/>
          <a:lstStyle/>
          <a:p>
            <a:r>
              <a:rPr lang="en-US" dirty="0" smtClean="0"/>
              <a:t>Office SharePoint Server 2007</a:t>
            </a:r>
          </a:p>
          <a:p>
            <a:pPr lvl="1"/>
            <a:r>
              <a:rPr lang="en-US" dirty="0" smtClean="0"/>
              <a:t>Built on top of WSS 3.0</a:t>
            </a:r>
          </a:p>
          <a:p>
            <a:pPr lvl="1"/>
            <a:r>
              <a:rPr lang="en-US" dirty="0" smtClean="0"/>
              <a:t>Separate license from WSS 3.0</a:t>
            </a:r>
          </a:p>
          <a:p>
            <a:r>
              <a:rPr lang="en-US" dirty="0" smtClean="0"/>
              <a:t>MOSS Standard License</a:t>
            </a:r>
          </a:p>
          <a:p>
            <a:pPr lvl="1"/>
            <a:r>
              <a:rPr lang="en-US" dirty="0" smtClean="0"/>
              <a:t>SPS 2003 &amp; MCMS 2002</a:t>
            </a:r>
          </a:p>
          <a:p>
            <a:pPr lvl="1"/>
            <a:r>
              <a:rPr lang="en-US" dirty="0" smtClean="0"/>
              <a:t>Search, Social Networking</a:t>
            </a:r>
          </a:p>
          <a:p>
            <a:pPr lvl="1"/>
            <a:r>
              <a:rPr lang="en-US" dirty="0" smtClean="0"/>
              <a:t>Web Content Management</a:t>
            </a:r>
          </a:p>
          <a:p>
            <a:r>
              <a:rPr lang="en-US" dirty="0" smtClean="0"/>
              <a:t>MOSS Enterprise License</a:t>
            </a:r>
          </a:p>
          <a:p>
            <a:pPr lvl="1"/>
            <a:r>
              <a:rPr lang="en-US" dirty="0" smtClean="0"/>
              <a:t>Business Data Catalog</a:t>
            </a:r>
          </a:p>
          <a:p>
            <a:pPr lvl="1"/>
            <a:r>
              <a:rPr lang="en-US" dirty="0" smtClean="0"/>
              <a:t>Excel Services</a:t>
            </a:r>
          </a:p>
          <a:p>
            <a:pPr lvl="1"/>
            <a:r>
              <a:rPr lang="en-US" dirty="0" smtClean="0"/>
              <a:t>Forms Services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8815557"/>
              </p:ext>
            </p:extLst>
          </p:nvPr>
        </p:nvGraphicFramePr>
        <p:xfrm>
          <a:off x="4114800" y="3048000"/>
          <a:ext cx="4953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96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Social Networking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r>
              <a:rPr lang="en-US" dirty="0" smtClean="0"/>
              <a:t>Similar search capabilities as SharePoint </a:t>
            </a:r>
            <a:br>
              <a:rPr lang="en-US" dirty="0" smtClean="0"/>
            </a:br>
            <a:r>
              <a:rPr lang="en-US" dirty="0" smtClean="0"/>
              <a:t>Portal Server 2003</a:t>
            </a:r>
          </a:p>
          <a:p>
            <a:pPr lvl="1"/>
            <a:r>
              <a:rPr lang="en-US" dirty="0" smtClean="0"/>
              <a:t>My Sites</a:t>
            </a:r>
          </a:p>
          <a:p>
            <a:pPr lvl="1"/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Audience targeting</a:t>
            </a:r>
          </a:p>
          <a:p>
            <a:r>
              <a:rPr lang="en-US" dirty="0" smtClean="0"/>
              <a:t>Added customization &amp; configuration capabilities</a:t>
            </a:r>
          </a:p>
          <a:p>
            <a:pPr lvl="1"/>
            <a:r>
              <a:rPr lang="en-US" dirty="0" smtClean="0"/>
              <a:t>Search Web Parts</a:t>
            </a:r>
          </a:p>
          <a:p>
            <a:pPr lvl="1"/>
            <a:r>
              <a:rPr lang="en-US" dirty="0" smtClean="0"/>
              <a:t>Indexing of Business Data Catalog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Business Data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MOSS 2007</a:t>
            </a:r>
          </a:p>
          <a:p>
            <a:r>
              <a:rPr lang="en-US" dirty="0" smtClean="0"/>
              <a:t>Adds capability to make MOSS aware </a:t>
            </a:r>
            <a:br>
              <a:rPr lang="en-US" dirty="0" smtClean="0"/>
            </a:br>
            <a:r>
              <a:rPr lang="en-US" dirty="0" smtClean="0"/>
              <a:t>of LOB systems</a:t>
            </a:r>
          </a:p>
          <a:p>
            <a:pPr lvl="1"/>
            <a:r>
              <a:rPr lang="en-US" dirty="0" smtClean="0"/>
              <a:t>Like a connection point to LOB DB’s or Web services</a:t>
            </a:r>
          </a:p>
          <a:p>
            <a:r>
              <a:rPr lang="en-US" dirty="0" smtClean="0"/>
              <a:t>Content is not imported into MOSS</a:t>
            </a:r>
          </a:p>
          <a:p>
            <a:r>
              <a:rPr lang="en-US" dirty="0" smtClean="0"/>
              <a:t>BDC application connections can be…</a:t>
            </a:r>
          </a:p>
          <a:p>
            <a:pPr lvl="1"/>
            <a:r>
              <a:rPr lang="en-US" dirty="0" smtClean="0"/>
              <a:t>Indexed by MOSS search</a:t>
            </a:r>
          </a:p>
          <a:p>
            <a:pPr lvl="1"/>
            <a:r>
              <a:rPr lang="en-US" dirty="0" smtClean="0"/>
              <a:t>Displayed using provided Web Parts</a:t>
            </a:r>
          </a:p>
          <a:p>
            <a:pPr lvl="1"/>
            <a:r>
              <a:rPr lang="en-US" dirty="0" smtClean="0"/>
              <a:t>Used as lookup data within SharePoint lists</a:t>
            </a:r>
          </a:p>
          <a:p>
            <a:pPr lvl="1"/>
            <a:r>
              <a:rPr lang="en-US" dirty="0" smtClean="0"/>
              <a:t>Consumed by custom Web Parts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Excel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Business intelligence capabilities for MOSS</a:t>
            </a:r>
          </a:p>
          <a:p>
            <a:r>
              <a:rPr lang="en-US" dirty="0" smtClean="0"/>
              <a:t>Tight integration with SQL Server 2005’s and Excel 2007’s business intelligence capabilities</a:t>
            </a:r>
          </a:p>
          <a:p>
            <a:pPr lvl="1"/>
            <a:r>
              <a:rPr lang="en-US" dirty="0" smtClean="0"/>
              <a:t>Create KPI’s from SQL Server Analysis Services cubes</a:t>
            </a:r>
          </a:p>
          <a:p>
            <a:pPr lvl="1"/>
            <a:r>
              <a:rPr lang="en-US" dirty="0" smtClean="0"/>
              <a:t>Design complex spreadsheets with Excel 2007 &amp; upload for greater reach via the browser</a:t>
            </a:r>
          </a:p>
          <a:p>
            <a:r>
              <a:rPr lang="en-US" dirty="0" smtClean="0"/>
              <a:t>Business intelligence features</a:t>
            </a:r>
          </a:p>
          <a:p>
            <a:pPr lvl="1"/>
            <a:r>
              <a:rPr lang="en-US" dirty="0" smtClean="0"/>
              <a:t>Excel Services</a:t>
            </a:r>
          </a:p>
          <a:p>
            <a:pPr lvl="1"/>
            <a:r>
              <a:rPr lang="en-US" dirty="0" smtClean="0"/>
              <a:t>Report Center</a:t>
            </a:r>
          </a:p>
          <a:p>
            <a:pPr lvl="1"/>
            <a:r>
              <a:rPr lang="en-US" dirty="0" smtClean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40654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Forms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181600"/>
          </a:xfrm>
        </p:spPr>
        <p:txBody>
          <a:bodyPr/>
          <a:lstStyle/>
          <a:p>
            <a:r>
              <a:rPr lang="en-US" dirty="0" smtClean="0"/>
              <a:t>Biggest complaint of InfoPath 2003 – client install</a:t>
            </a:r>
          </a:p>
          <a:p>
            <a:r>
              <a:rPr lang="en-US" dirty="0" smtClean="0"/>
              <a:t>Introducing Forms Services</a:t>
            </a:r>
          </a:p>
          <a:p>
            <a:pPr lvl="1"/>
            <a:r>
              <a:rPr lang="en-US" dirty="0" smtClean="0"/>
              <a:t>Capability to host forms designed with InfoPath 2007 in the browser (cross browser: IE, Firefox, Safari, Opera)</a:t>
            </a:r>
          </a:p>
          <a:p>
            <a:r>
              <a:rPr lang="en-US" dirty="0" smtClean="0"/>
              <a:t>Smart rendering</a:t>
            </a:r>
          </a:p>
          <a:p>
            <a:pPr lvl="1"/>
            <a:r>
              <a:rPr lang="en-US" dirty="0" smtClean="0"/>
              <a:t>If the client has InfoPath 2007 installed, form </a:t>
            </a:r>
            <a:br>
              <a:rPr lang="en-US" dirty="0" smtClean="0"/>
            </a:br>
            <a:r>
              <a:rPr lang="en-US" dirty="0" smtClean="0"/>
              <a:t>loaded in the client</a:t>
            </a:r>
          </a:p>
          <a:p>
            <a:pPr lvl="1"/>
            <a:r>
              <a:rPr lang="en-US" dirty="0" smtClean="0"/>
              <a:t>Otherwise, form rendered in the browser (can be forced)</a:t>
            </a:r>
          </a:p>
          <a:p>
            <a:r>
              <a:rPr lang="en-US" dirty="0" smtClean="0"/>
              <a:t>Forms can be hosted in Windows forms and traditional ASP.NET 2.0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Content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Supporting the full lifecycle of content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Records Management</a:t>
            </a:r>
          </a:p>
          <a:p>
            <a:pPr lvl="1"/>
            <a:r>
              <a:rPr lang="en-US" dirty="0" smtClean="0"/>
              <a:t>Records Repository</a:t>
            </a:r>
          </a:p>
          <a:p>
            <a:pPr lvl="1"/>
            <a:r>
              <a:rPr lang="en-US" dirty="0" smtClean="0"/>
              <a:t>Hold actions</a:t>
            </a:r>
          </a:p>
          <a:p>
            <a:r>
              <a:rPr lang="en-US" dirty="0" smtClean="0"/>
              <a:t>Document Management</a:t>
            </a:r>
          </a:p>
          <a:p>
            <a:pPr lvl="1"/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Check in  / check out</a:t>
            </a:r>
          </a:p>
          <a:p>
            <a:pPr lvl="1"/>
            <a:r>
              <a:rPr lang="en-US" dirty="0" smtClean="0"/>
              <a:t>Workflow</a:t>
            </a:r>
          </a:p>
          <a:p>
            <a:r>
              <a:rPr lang="en-US" dirty="0" smtClean="0"/>
              <a:t>Web Content Management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838200" y="1828800"/>
            <a:ext cx="7410450" cy="1031875"/>
            <a:chOff x="346075" y="1891370"/>
            <a:chExt cx="8797925" cy="1318906"/>
          </a:xfrm>
        </p:grpSpPr>
        <p:pic>
          <p:nvPicPr>
            <p:cNvPr id="5" name="Rectangl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6075" y="1891370"/>
              <a:ext cx="8797925" cy="1154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6" name="Rectangl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9275" y="1967570"/>
              <a:ext cx="1665288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7" name="Rectangl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9775" y="1967570"/>
              <a:ext cx="1808163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8" name="Rectangl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55775" y="1967570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9" name="Rectangl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89275" y="1967570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0" name="Rectangl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29125" y="1967570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1" name="Rectangle 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59450" y="1967570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2" name="Rectangle 1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55775" y="1970745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3" name="Rectangle 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49275" y="1970745"/>
              <a:ext cx="1665288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4" name="Rectangle 2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89775" y="1970745"/>
              <a:ext cx="1808163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5" name="Rectangle 2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89275" y="1970745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" name="Rectangle 2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29125" y="1970745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7" name="Rectangle 2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59450" y="1970745"/>
              <a:ext cx="1790700" cy="996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10800000">
              <a:off x="7470359" y="2341827"/>
              <a:ext cx="1223191" cy="271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10800000" anchor="ctr">
              <a:spAutoFit/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x-none" sz="14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cs typeface="Arial"/>
                </a:rPr>
                <a:t>Dispose</a:t>
              </a: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149163" y="2347915"/>
              <a:ext cx="1166648" cy="271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x-none" sz="14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cs typeface="Arial"/>
                </a:rPr>
                <a:t>Archive</a:t>
              </a: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50692" y="2343857"/>
              <a:ext cx="1428626" cy="273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x-none" sz="14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cs typeface="Arial"/>
                </a:rPr>
                <a:t>Publish</a:t>
              </a: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7968" y="2329653"/>
              <a:ext cx="1157225" cy="35103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x-none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cs typeface="Arial"/>
                </a:rPr>
                <a:t>Manage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40339" y="2256606"/>
              <a:ext cx="1219422" cy="45857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x-none" sz="140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cs typeface="Arial"/>
                </a:rPr>
                <a:t>Review/ Approve</a:t>
              </a:r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930342" y="2349943"/>
              <a:ext cx="991369" cy="2718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 fontAlgn="auto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x-none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  <a:cs typeface="Arial"/>
                </a:rPr>
                <a:t>Author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603191" y="2901855"/>
              <a:ext cx="4968151" cy="3084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chemeClr val="tx2">
                    <a:alpha val="100000"/>
                  </a:schemeClr>
                </a:buClr>
                <a:buSzPct val="115000"/>
                <a:buFont typeface="Wingdings 2"/>
                <a:buNone/>
                <a:defRPr/>
              </a:pPr>
              <a:r>
                <a:rPr lang="en-US" altLang="x-none" sz="1400" dirty="0">
                  <a:solidFill>
                    <a:srgbClr xmlns:mc="http://schemas.openxmlformats.org/markup-compatibility/2006" xmlns:a14="http://schemas.microsoft.com/office/drawing/2010/main" val="FFC000" mc:Ignorable=""/>
                  </a:solidFill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10/main" val="000000" mc:Ignorable="">
                        <a:alpha val="43137"/>
                      </a:srgbClr>
                    </a:outerShdw>
                  </a:effectLst>
                </a:rPr>
                <a:t>Integrated solution to manage the complete content lifecycle</a:t>
              </a:r>
              <a:endParaRPr lang="en-US" sz="2800" dirty="0">
                <a:solidFill>
                  <a:srgbClr xmlns:mc="http://schemas.openxmlformats.org/markup-compatibility/2006" xmlns:a14="http://schemas.microsoft.com/office/drawing/2010/main" val="FFC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7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Web Content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MOSS WCM features bring capability to author, host, and maintain content-centric sites in MOSS</a:t>
            </a:r>
          </a:p>
          <a:p>
            <a:r>
              <a:rPr lang="en-US" dirty="0" smtClean="0"/>
              <a:t>Addresses challenges with content-centric sites</a:t>
            </a:r>
          </a:p>
          <a:p>
            <a:pPr lvl="1"/>
            <a:r>
              <a:rPr lang="en-US" dirty="0" smtClean="0"/>
              <a:t>Maintain complex interactions B/T content authors</a:t>
            </a:r>
          </a:p>
          <a:p>
            <a:pPr lvl="1"/>
            <a:r>
              <a:rPr lang="en-US" dirty="0" smtClean="0"/>
              <a:t>Enforcement of business rules</a:t>
            </a:r>
          </a:p>
          <a:p>
            <a:pPr lvl="1"/>
            <a:r>
              <a:rPr lang="en-US" dirty="0" smtClean="0"/>
              <a:t>Promotes content reuse (not duplication)</a:t>
            </a:r>
          </a:p>
          <a:p>
            <a:pPr lvl="1"/>
            <a:r>
              <a:rPr lang="en-US" dirty="0" smtClean="0"/>
              <a:t>Enforcing a common branding &amp; user experience</a:t>
            </a:r>
          </a:p>
          <a:p>
            <a:pPr lvl="1"/>
            <a:r>
              <a:rPr lang="en-US" dirty="0" smtClean="0"/>
              <a:t>Simplify content discovery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WCM = publishing technologies &amp; capabilities</a:t>
            </a:r>
          </a:p>
          <a:p>
            <a:pPr lvl="1"/>
            <a:r>
              <a:rPr lang="en-US" dirty="0" smtClean="0"/>
              <a:t>Publishing sites = SharePoint site that leverages WCM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03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1"/>
</p:tagLst>
</file>

<file path=ppt/theme/theme1.xml><?xml version="1.0" encoding="utf-8"?>
<a:theme xmlns:a="http://schemas.openxmlformats.org/drawingml/2006/main" name="CPT_Presentation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3CC2HQU7XWNV-82-3</_dlc_DocId>
    <_dlc_DocIdUrl xmlns="c83d3ea4-1015-4b4b-bfa9-09fbcd7aa64d">
      <Url>http://intranet.sharepointblackops.com/Courses/WCM401/_layouts/DocIdRedir.aspx?ID=3CC2HQU7XWNV-82-3</Url>
      <Description>3CC2HQU7XWNV-82-3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9FA80A3E7244D9D0133EBFCCFAFAB" ma:contentTypeVersion="1" ma:contentTypeDescription="Create a new document." ma:contentTypeScope="" ma:versionID="b91844c09baf1861880edfd6dd828067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865FC99-B6BD-4E98-8312-F4F432C217EA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E79803A5-F52A-411F-B64D-50462589D71B}"/>
</file>

<file path=customXml/itemProps5.xml><?xml version="1.0" encoding="utf-8"?>
<ds:datastoreItem xmlns:ds="http://schemas.openxmlformats.org/officeDocument/2006/customXml" ds:itemID="{9A06B91D-D415-43BC-896B-67D03AEBD634}"/>
</file>

<file path=docProps/app.xml><?xml version="1.0" encoding="utf-8"?>
<Properties xmlns="http://schemas.openxmlformats.org/officeDocument/2006/extended-properties" xmlns:vt="http://schemas.openxmlformats.org/officeDocument/2006/docPropsVTypes">
  <Template>CPT_PresentationTemplate</Template>
  <TotalTime>5</TotalTime>
  <Words>977</Words>
  <Application>Microsoft Office PowerPoint</Application>
  <PresentationFormat>On-screen Show (4:3)</PresentationFormat>
  <Paragraphs>256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CPT_PresentationTemplate</vt:lpstr>
      <vt:lpstr>Office SharePoint Server 2007 &amp; Web Content Management Overview</vt:lpstr>
      <vt:lpstr>Agenda</vt:lpstr>
      <vt:lpstr>Overview of MOSS 2007 Components</vt:lpstr>
      <vt:lpstr>MOSS Social Networking &amp; Search</vt:lpstr>
      <vt:lpstr>MOSS Business Data Catalog</vt:lpstr>
      <vt:lpstr>MOSS Excel Services</vt:lpstr>
      <vt:lpstr>MOSS Forms Services</vt:lpstr>
      <vt:lpstr>Enterprise Content Management</vt:lpstr>
      <vt:lpstr>MOSS Web Content Management</vt:lpstr>
      <vt:lpstr>Site Structure</vt:lpstr>
      <vt:lpstr>Architecture of a Publishing Site</vt:lpstr>
      <vt:lpstr>Page Rendering Process</vt:lpstr>
      <vt:lpstr>Architecture of a Publishing Site</vt:lpstr>
      <vt:lpstr>ABC’s of Web Content Management</vt:lpstr>
      <vt:lpstr>Authoring Content</vt:lpstr>
      <vt:lpstr>Branding: Implementing Consistent UX</vt:lpstr>
      <vt:lpstr>Controlled Publishing</vt:lpstr>
      <vt:lpstr>Single Infrastructure for Intranet, Internet, and Extranet Portals</vt:lpstr>
      <vt:lpstr>Page Editing Toolbar</vt:lpstr>
      <vt:lpstr>Content &amp; Site Owner Tools</vt:lpstr>
      <vt:lpstr>DEMO: Creating A Publishing Site</vt:lpstr>
      <vt:lpstr>Introducing Microsoft.SharePoint.Publishing.dll</vt:lpstr>
      <vt:lpstr>DEMO: MSFT.SharePoint.Publishing.dll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SharePoint Server 2007 &amp; Web Content Management Overview</dc:title>
  <dc:creator>Andrew Connell</dc:creator>
  <cp:lastModifiedBy>Andrew Connell</cp:lastModifiedBy>
  <cp:revision>1</cp:revision>
  <dcterms:created xsi:type="dcterms:W3CDTF">2009-10-30T20:01:19Z</dcterms:created>
  <dcterms:modified xsi:type="dcterms:W3CDTF">2009-10-30T20:06:32Z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0x0101002579FA80A3E7244D9D0133EBFCCFAFAB</vt:lpwstr>
  </property>
  <property fmtid="{D5CDD505-2E9C-101B-9397-08002B2CF9AE}" pid="4" name="_dlc_DocIdItemGuid">
    <vt:lpwstr>51e62fcb-0e2a-4abb-8e6f-87a1c40bf0fc</vt:lpwstr>
  </property>
</Properties>
</file>