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4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1.xml" ContentType="application/vnd.openxmlformats-officedocument.customXmlProperties+xml"/>
  <Override PartName="/customXml/itemProps5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5"/>
  </p:notesMasterIdLst>
  <p:handoutMasterIdLst>
    <p:handoutMasterId r:id="rId26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w Connell" initials="JA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xmlns:mc="http://schemas.openxmlformats.org/markup-compatibility/2006" xmlns:a14="http://schemas.microsoft.com/office/drawing/2010/main" val="FF0000" mc:Ignorable="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xmlns:mc="http://schemas.openxmlformats.org/markup-compatibility/2006" xmlns:a14="http://schemas.microsoft.com/office/drawing/2010/main" val="4C2710" mc:Ignorable=""/>
    <a:srgbClr xmlns:mc="http://schemas.openxmlformats.org/markup-compatibility/2006" xmlns:a14="http://schemas.microsoft.com/office/drawing/2010/main" val="87451D" mc:Ignorable=""/>
    <a:srgbClr xmlns:mc="http://schemas.openxmlformats.org/markup-compatibility/2006" xmlns:a14="http://schemas.microsoft.com/office/drawing/2010/main" val="1F100B" mc:Ignorable=""/>
    <a:srgbClr xmlns:mc="http://schemas.openxmlformats.org/markup-compatibility/2006" xmlns:a14="http://schemas.microsoft.com/office/drawing/2010/main" val="9F002D" mc:Ignorable=""/>
    <a:srgbClr xmlns:mc="http://schemas.openxmlformats.org/markup-compatibility/2006" xmlns:a14="http://schemas.microsoft.com/office/drawing/2010/main" val="002100" mc:Ignorable=""/>
    <a:srgbClr xmlns:mc="http://schemas.openxmlformats.org/markup-compatibility/2006" xmlns:a14="http://schemas.microsoft.com/office/drawing/2010/main" val="2E3917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946" autoAdjust="0"/>
    <p:restoredTop sz="90033" autoAdjust="0"/>
  </p:normalViewPr>
  <p:slideViewPr>
    <p:cSldViewPr>
      <p:cViewPr>
        <p:scale>
          <a:sx n="140" d="100"/>
          <a:sy n="140" d="100"/>
        </p:scale>
        <p:origin x="-80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3552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customXml" Target="../customXml/item5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8-03-15T01:46:22.202" idx="1">
    <p:pos x="10" y="10"/>
    <p:text>This slide may not be correct....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03 - Authentication &amp; Authorization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03-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18852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03 - Authentication &amp; Authorization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2675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03 - Authentication &amp; Authorization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03 - Authentication &amp; Authorization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03 - Authentication &amp; Authorization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03 - Authentication &amp; Authorization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03 - Authentication &amp; Authorization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03 - Authentication &amp; Authorization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1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 descr="http://intranet.sharepointblackops.com/CriticalPath/Logo%20Concepts/booth/booth_image_hi_res.jpg"/>
          <p:cNvPicPr>
            <a:picLocks noChangeAspect="1" noChangeArrowheads="1"/>
          </p:cNvPicPr>
          <p:nvPr userDrawn="1"/>
        </p:nvPicPr>
        <p:blipFill>
          <a:blip r:embed="rId3" cstate="print">
            <a:lum bright="30000" contrast="40000"/>
          </a:blip>
          <a:srcRect t="7500" b="7500"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 bwMode="gray">
          <a:xfrm>
            <a:off x="0" y="1402080"/>
            <a:ext cx="91440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304800" y="1600200"/>
            <a:ext cx="8534400" cy="1066800"/>
          </a:xfrm>
        </p:spPr>
        <p:txBody>
          <a:bodyPr anchor="b" anchorCtr="0"/>
          <a:lstStyle>
            <a:lvl1pPr algn="ctr">
              <a:defRPr sz="3200">
                <a:solidFill>
                  <a:srgbClr xmlns:mc="http://schemas.openxmlformats.org/markup-compatibility/2006" xmlns:a14="http://schemas.microsoft.com/office/drawing/2010/main" val="1F100B" mc:Ignorable="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gray">
          <a:xfrm>
            <a:off x="304800" y="2667000"/>
            <a:ext cx="85344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rgbClr xmlns:mc="http://schemas.openxmlformats.org/markup-compatibility/2006" xmlns:a14="http://schemas.microsoft.com/office/drawing/2010/main" val="4C2710" mc:Ignorable="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2333" y="152400"/>
            <a:ext cx="14592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7315200" y="0"/>
            <a:ext cx="45719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5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ndrew\Desktop\iStock_000006411881Larg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2338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0" y="1600200"/>
            <a:ext cx="8610600" cy="838200"/>
          </a:xfrm>
        </p:spPr>
        <p:txBody>
          <a:bodyPr>
            <a:scene3d>
              <a:camera prst="perspectiveRelaxedModerately"/>
              <a:lightRig rig="threePt" dir="t"/>
            </a:scene3d>
            <a:sp3d extrusionH="57150">
              <a:bevelT w="82550" h="38100" prst="coolSlant"/>
            </a:sp3d>
          </a:bodyPr>
          <a:lstStyle>
            <a:lvl1pPr algn="r">
              <a:defRPr sz="60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Copperplate Gothic Bold" pitchFamily="34" charset="0"/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886200"/>
            <a:ext cx="7010400" cy="1066800"/>
          </a:xfrm>
        </p:spPr>
        <p:txBody>
          <a:bodyPr/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enter demo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ndrew\Desktop\iStock_000006411881Larg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2338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886200"/>
            <a:ext cx="7772400" cy="1066800"/>
          </a:xfrm>
        </p:spPr>
        <p:txBody>
          <a:bodyPr/>
          <a:lstStyle>
            <a:lvl1pPr marL="0" indent="0">
              <a:buNone/>
              <a:defRPr lang="en-US" b="1" dirty="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Click To Enter Name Of New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0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7" r:id="rId5"/>
    <p:sldLayoutId id="2147483655" r:id="rId6"/>
    <p:sldLayoutId id="2147483659" r:id="rId7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Authentication &amp; Authorization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SharePoint </a:t>
            </a:r>
            <a:r>
              <a:rPr lang="en-US" smtClean="0"/>
              <a:t>Security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93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Groups &amp; Permission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SharePoint Groups &amp; Permission Levels can be created &amp; customized via the browser UX or API</a:t>
            </a:r>
          </a:p>
          <a:p>
            <a:r>
              <a:rPr lang="en-US" dirty="0" smtClean="0"/>
              <a:t>Important object model classes: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SPUser</a:t>
            </a:r>
            <a:r>
              <a:rPr lang="en-US" dirty="0" smtClean="0">
                <a:latin typeface="+mn-lt"/>
                <a:cs typeface="Courier New" pitchFamily="49" charset="0"/>
              </a:rPr>
              <a:t> = SharePoint user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SPGroup</a:t>
            </a:r>
            <a:r>
              <a:rPr lang="en-US" dirty="0" smtClean="0"/>
              <a:t> = SharePoint group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SPRoleDefinition</a:t>
            </a:r>
            <a:r>
              <a:rPr lang="en-US" dirty="0" smtClean="0">
                <a:latin typeface="+mn-lt"/>
                <a:cs typeface="Courier New" pitchFamily="49" charset="0"/>
              </a:rPr>
              <a:t> </a:t>
            </a:r>
            <a:r>
              <a:rPr lang="en-US" dirty="0" smtClean="0"/>
              <a:t>= Permission level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SPRoleAssignment</a:t>
            </a:r>
            <a:r>
              <a:rPr lang="en-US" dirty="0" smtClean="0">
                <a:cs typeface="Courier New" pitchFamily="49" charset="0"/>
              </a:rPr>
              <a:t> = used to associate a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user / group with a permission level (in conjunction with the following class…)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SPRoleDefinitionBindingCollection</a:t>
            </a:r>
            <a:r>
              <a:rPr lang="en-US" dirty="0" smtClean="0">
                <a:latin typeface="+mn-lt"/>
                <a:cs typeface="Courier New" pitchFamily="49" charset="0"/>
              </a:rPr>
              <a:t> = similar to a join table… used to associate users / groups with permission levels</a:t>
            </a:r>
          </a:p>
        </p:txBody>
      </p:sp>
    </p:spTree>
    <p:extLst>
      <p:ext uri="{BB962C8B-B14F-4D97-AF65-F5344CB8AC3E}">
        <p14:creationId xmlns:p14="http://schemas.microsoft.com/office/powerpoint/2010/main" val="671019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76300" y="1600200"/>
            <a:ext cx="7391400" cy="472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/>
              <a:t>SharePoint Site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i="1" dirty="0" err="1" smtClean="0"/>
              <a:t>SPWeb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181100" y="2667000"/>
            <a:ext cx="3124200" cy="1676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RoleAssignments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409700" y="3200400"/>
            <a:ext cx="23622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562100" y="3352800"/>
            <a:ext cx="23622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Security via the API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14500" y="3505200"/>
            <a:ext cx="23622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SPRoleAssignment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790700" y="4800600"/>
            <a:ext cx="21717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SharePoint Group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1828006" y="4457700"/>
            <a:ext cx="838994" cy="79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419600" y="4038600"/>
            <a:ext cx="3505200" cy="1981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RoleDefinitionBindings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876800" y="4648200"/>
            <a:ext cx="2209800" cy="762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029200" y="4800600"/>
            <a:ext cx="2209800" cy="762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181600" y="4953000"/>
            <a:ext cx="2209800" cy="762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334000" y="5105400"/>
            <a:ext cx="2209800" cy="762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Permission Level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i="1" dirty="0" err="1" smtClean="0"/>
              <a:t>SPRoleDefinition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16200000" flipH="1">
            <a:off x="3695700" y="4038600"/>
            <a:ext cx="914400" cy="9144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9102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Permission Levels To Groups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1" y="1328738"/>
            <a:ext cx="7162799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88367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DEMO: Working with Permissions via API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b="1" dirty="0" err="1" smtClean="0"/>
              <a:t>CustomPermissionLevelFeature</a:t>
            </a:r>
            <a:endParaRPr lang="en-US" b="1" dirty="0" smtClean="0"/>
          </a:p>
          <a:p>
            <a:pPr lvl="1"/>
            <a:r>
              <a:rPr lang="en-US" dirty="0" smtClean="0"/>
              <a:t>Create a custom permission level with a Feature</a:t>
            </a:r>
          </a:p>
          <a:p>
            <a:pPr lvl="1"/>
            <a:r>
              <a:rPr lang="en-US" dirty="0" smtClean="0"/>
              <a:t>Custom permission levels can be used as application 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31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“Lockdown Feature”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default, all users in a SharePoint site can access the SharePoint-y pages</a:t>
            </a:r>
          </a:p>
          <a:p>
            <a:pPr lvl="1"/>
            <a:r>
              <a:rPr lang="en-US" dirty="0" smtClean="0">
                <a:hlinkClick r:id=""/>
              </a:rPr>
              <a:t>http://wcm.litwareinc.com/pages/forms/allitems.aspx</a:t>
            </a:r>
            <a:endParaRPr lang="en-US" dirty="0" smtClean="0"/>
          </a:p>
          <a:p>
            <a:r>
              <a:rPr lang="en-US" dirty="0" smtClean="0"/>
              <a:t>Not desirable in Publishing sites</a:t>
            </a:r>
          </a:p>
          <a:p>
            <a:r>
              <a:rPr lang="en-US" dirty="0" smtClean="0"/>
              <a:t>Controlled by the “View Application Pages” right granted by “Limited Access”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SPBasePermissions.ViewFormPages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Feature </a:t>
            </a:r>
            <a:r>
              <a:rPr lang="en-US" dirty="0" err="1" smtClean="0"/>
              <a:t>ViewFormPagesLockdown</a:t>
            </a:r>
            <a:r>
              <a:rPr lang="en-US" dirty="0" smtClean="0"/>
              <a:t> removes this right from Limited Access</a:t>
            </a:r>
          </a:p>
          <a:p>
            <a:pPr lvl="1"/>
            <a:r>
              <a:rPr lang="en-US" dirty="0" smtClean="0"/>
              <a:t>Automatically activated by Publishing Portal template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183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for Web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farm administrators to specify which users have global rights to all sites in site collections within a Web application</a:t>
            </a:r>
          </a:p>
          <a:p>
            <a:r>
              <a:rPr lang="en-US" dirty="0" smtClean="0"/>
              <a:t>Options:</a:t>
            </a:r>
          </a:p>
          <a:p>
            <a:pPr lvl="1"/>
            <a:r>
              <a:rPr lang="en-US" dirty="0" smtClean="0"/>
              <a:t>Full Control</a:t>
            </a:r>
          </a:p>
          <a:p>
            <a:pPr lvl="1"/>
            <a:r>
              <a:rPr lang="en-US" dirty="0" smtClean="0"/>
              <a:t>Full Read</a:t>
            </a:r>
          </a:p>
          <a:p>
            <a:pPr lvl="1"/>
            <a:r>
              <a:rPr lang="en-US" dirty="0" smtClean="0"/>
              <a:t>Deny Read</a:t>
            </a:r>
          </a:p>
          <a:p>
            <a:pPr lvl="1"/>
            <a:r>
              <a:rPr lang="en-US" dirty="0" smtClean="0"/>
              <a:t>Deny Write</a:t>
            </a:r>
          </a:p>
          <a:p>
            <a:r>
              <a:rPr lang="en-US" dirty="0" smtClean="0"/>
              <a:t>Overrules any permissions set at a lower level</a:t>
            </a:r>
          </a:p>
          <a:p>
            <a:r>
              <a:rPr lang="en-US" dirty="0" smtClean="0"/>
              <a:t>Example use: company facing litigation can deny an employee write access </a:t>
            </a:r>
            <a:r>
              <a:rPr lang="en-US" smtClean="0"/>
              <a:t>to a site </a:t>
            </a:r>
            <a:r>
              <a:rPr lang="en-US" dirty="0" smtClean="0"/>
              <a:t>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42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Pluggable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2.0’s membership provider model available to all SharePoint sites!</a:t>
            </a:r>
          </a:p>
          <a:p>
            <a:r>
              <a:rPr lang="en-US" dirty="0" smtClean="0"/>
              <a:t>Not restricted to Active Directory</a:t>
            </a:r>
          </a:p>
          <a:p>
            <a:r>
              <a:rPr lang="en-US" dirty="0" smtClean="0"/>
              <a:t>Forms Based Authentication (FBA)</a:t>
            </a:r>
          </a:p>
          <a:p>
            <a:pPr lvl="1"/>
            <a:r>
              <a:rPr lang="en-US" dirty="0" smtClean="0"/>
              <a:t>Including custom authentication providers</a:t>
            </a:r>
          </a:p>
          <a:p>
            <a:r>
              <a:rPr lang="en-US" dirty="0" smtClean="0"/>
              <a:t>Anonymous Access</a:t>
            </a:r>
          </a:p>
        </p:txBody>
      </p:sp>
    </p:spTree>
    <p:extLst>
      <p:ext uri="{BB962C8B-B14F-4D97-AF65-F5344CB8AC3E}">
        <p14:creationId xmlns:p14="http://schemas.microsoft.com/office/powerpoint/2010/main" val="3666690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Access Mappings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multiple paths into a site collection</a:t>
            </a:r>
          </a:p>
          <a:p>
            <a:pPr lvl="1"/>
            <a:r>
              <a:rPr lang="en-US" dirty="0" smtClean="0"/>
              <a:t>Up to 5 unique paths (one for each zone)</a:t>
            </a:r>
          </a:p>
          <a:p>
            <a:r>
              <a:rPr lang="en-US" dirty="0" smtClean="0"/>
              <a:t>Possible uses:</a:t>
            </a:r>
          </a:p>
          <a:p>
            <a:pPr lvl="1"/>
            <a:r>
              <a:rPr lang="en-US" dirty="0" smtClean="0"/>
              <a:t>Limit external access</a:t>
            </a:r>
          </a:p>
          <a:p>
            <a:pPr lvl="1"/>
            <a:r>
              <a:rPr lang="en-US" dirty="0" smtClean="0"/>
              <a:t>Leverage existing internal authentication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http://internet.litwareinc.com</a:t>
            </a:r>
          </a:p>
          <a:p>
            <a:pPr lvl="2"/>
            <a:r>
              <a:rPr lang="en-US" dirty="0" smtClean="0"/>
              <a:t>Anonymous Access + FBA against custom user store</a:t>
            </a:r>
          </a:p>
          <a:p>
            <a:pPr lvl="1"/>
            <a:r>
              <a:rPr lang="en-US" dirty="0" smtClean="0"/>
              <a:t>http://extranet.litwareinc.com</a:t>
            </a:r>
          </a:p>
          <a:p>
            <a:pPr lvl="2"/>
            <a:r>
              <a:rPr lang="en-US" dirty="0" smtClean="0"/>
              <a:t>Non-anonymous access + AD against </a:t>
            </a:r>
            <a:r>
              <a:rPr lang="en-US" dirty="0" err="1" smtClean="0"/>
              <a:t>corp</a:t>
            </a:r>
            <a:r>
              <a:rPr lang="en-US" dirty="0" smtClean="0"/>
              <a:t> AD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1133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Up Arrow 26"/>
          <p:cNvSpPr/>
          <p:nvPr/>
        </p:nvSpPr>
        <p:spPr bwMode="blackGray">
          <a:xfrm>
            <a:off x="3429000" y="2362200"/>
            <a:ext cx="381000" cy="685800"/>
          </a:xfrm>
          <a:prstGeom prst="upArrow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endParaRPr>
          </a:p>
        </p:txBody>
      </p:sp>
      <p:pic>
        <p:nvPicPr>
          <p:cNvPr id="29" name="Picture 6" descr="C:\Development\Image Resources\Set1\image16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6553200" y="4114800"/>
            <a:ext cx="1267106" cy="1573213"/>
          </a:xfrm>
          <a:prstGeom prst="rect">
            <a:avLst/>
          </a:prstGeom>
          <a:noFill/>
        </p:spPr>
      </p:pic>
      <p:pic>
        <p:nvPicPr>
          <p:cNvPr id="2054" name="Picture 6" descr="C:\Development\Image Resources\Set1\image16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 flipV="1">
            <a:off x="1447800" y="4114796"/>
            <a:ext cx="1267106" cy="157321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Access Mappings (Part 2)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3047999"/>
            <a:ext cx="3813048" cy="685800"/>
            <a:chOff x="883767" y="2715844"/>
            <a:chExt cx="7601865" cy="933450"/>
          </a:xfrm>
        </p:grpSpPr>
        <p:pic>
          <p:nvPicPr>
            <p:cNvPr id="10" name="Picture 2" descr="C:\Development\Image Resources\Set1\image229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83767" y="2715844"/>
              <a:ext cx="7601865" cy="933450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943662" y="2715844"/>
              <a:ext cx="7293255" cy="79594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600" b="1" dirty="0" smtClean="0"/>
                <a:t>Web Application</a:t>
              </a:r>
            </a:p>
            <a:p>
              <a:pPr algn="ctr"/>
              <a:r>
                <a:rPr lang="en-US" sz="1600" dirty="0" smtClean="0"/>
                <a:t>http://extranet.litwareinc.com</a:t>
              </a:r>
              <a:endParaRPr lang="en-US" sz="1600" dirty="0"/>
            </a:p>
          </p:txBody>
        </p:sp>
      </p:grpSp>
      <p:sp>
        <p:nvSpPr>
          <p:cNvPr id="13" name="Up Arrow 12"/>
          <p:cNvSpPr/>
          <p:nvPr/>
        </p:nvSpPr>
        <p:spPr bwMode="blackGray">
          <a:xfrm>
            <a:off x="5334000" y="2362200"/>
            <a:ext cx="381000" cy="685800"/>
          </a:xfrm>
          <a:prstGeom prst="upArrow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819400" y="1447800"/>
            <a:ext cx="3505200" cy="914400"/>
            <a:chOff x="609600" y="2743200"/>
            <a:chExt cx="2778060" cy="3972153"/>
          </a:xfrm>
        </p:grpSpPr>
        <p:pic>
          <p:nvPicPr>
            <p:cNvPr id="12" name="Picture 3" descr="C:\Development\Image Resources\Set1\image233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9600" y="2743200"/>
              <a:ext cx="2778060" cy="3972153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65151" y="3405221"/>
              <a:ext cx="2611526" cy="28076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 smtClean="0"/>
                <a:t>Site Collection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err="1" smtClean="0"/>
                <a:t>Litware</a:t>
              </a:r>
              <a:r>
                <a:rPr lang="en-US" dirty="0" smtClean="0"/>
                <a:t> Corp. Publishing Site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76800" y="3047998"/>
            <a:ext cx="3810000" cy="685800"/>
            <a:chOff x="883767" y="2715844"/>
            <a:chExt cx="7601865" cy="933450"/>
          </a:xfrm>
        </p:grpSpPr>
        <p:pic>
          <p:nvPicPr>
            <p:cNvPr id="17" name="Picture 2" descr="C:\Development\Image Resources\Set1\image229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83767" y="2715844"/>
              <a:ext cx="7601865" cy="93345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943662" y="2715845"/>
              <a:ext cx="7293255" cy="8136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600" b="1" dirty="0" smtClean="0"/>
                <a:t>Web Application</a:t>
              </a:r>
            </a:p>
            <a:p>
              <a:pPr algn="ctr"/>
              <a:r>
                <a:rPr lang="en-US" sz="1600" smtClean="0"/>
                <a:t>http://internet.litwareinc.com</a:t>
              </a:r>
              <a:endParaRPr lang="en-US" sz="16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396337" y="3733800"/>
            <a:ext cx="2087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Windows Authentication</a:t>
            </a:r>
          </a:p>
          <a:p>
            <a:pPr algn="ctr"/>
            <a:r>
              <a:rPr lang="en-US" sz="1400" i="1" dirty="0" smtClean="0"/>
              <a:t>No anonymous access</a:t>
            </a:r>
            <a:endParaRPr lang="en-US" sz="14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5568295" y="3733800"/>
            <a:ext cx="2427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Forms Based Authentication</a:t>
            </a:r>
          </a:p>
          <a:p>
            <a:pPr algn="ctr"/>
            <a:r>
              <a:rPr lang="en-US" sz="1400" i="1" dirty="0" smtClean="0"/>
              <a:t>Anonymous access</a:t>
            </a:r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696974" y="5029200"/>
            <a:ext cx="1485900" cy="1468755"/>
            <a:chOff x="-228600" y="4038600"/>
            <a:chExt cx="2476500" cy="2447925"/>
          </a:xfrm>
        </p:grpSpPr>
        <p:pic>
          <p:nvPicPr>
            <p:cNvPr id="2053" name="Picture 5" descr="C:\Development\Image Resources\Set1\image35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-228600" y="4038600"/>
              <a:ext cx="2438400" cy="2438400"/>
            </a:xfrm>
            <a:prstGeom prst="rect">
              <a:avLst/>
            </a:prstGeom>
            <a:noFill/>
          </p:spPr>
        </p:pic>
        <p:pic>
          <p:nvPicPr>
            <p:cNvPr id="2050" name="Picture 2" descr="C:\Development\Image Resources\Set1\image239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295400" y="5181600"/>
              <a:ext cx="952500" cy="1304925"/>
            </a:xfrm>
            <a:prstGeom prst="rect">
              <a:avLst/>
            </a:prstGeom>
            <a:noFill/>
          </p:spPr>
        </p:pic>
      </p:grpSp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6030278" y="5029200"/>
            <a:ext cx="1503045" cy="1468755"/>
            <a:chOff x="4953000" y="3810000"/>
            <a:chExt cx="2505075" cy="2447925"/>
          </a:xfrm>
        </p:grpSpPr>
        <p:pic>
          <p:nvPicPr>
            <p:cNvPr id="2052" name="Picture 4" descr="C:\Development\Image Resources\Set1\image35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953000" y="3810000"/>
              <a:ext cx="2438400" cy="2438400"/>
            </a:xfrm>
            <a:prstGeom prst="rect">
              <a:avLst/>
            </a:prstGeom>
            <a:noFill/>
          </p:spPr>
        </p:pic>
        <p:pic>
          <p:nvPicPr>
            <p:cNvPr id="2051" name="Picture 3" descr="C:\Development\Image Resources\Set1\image237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477000" y="4953000"/>
              <a:ext cx="981075" cy="130492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137092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SharePoint Services security groups</a:t>
            </a:r>
          </a:p>
          <a:p>
            <a:r>
              <a:rPr lang="en-US" dirty="0" smtClean="0"/>
              <a:t>Web Content Management security groups</a:t>
            </a:r>
          </a:p>
          <a:p>
            <a:r>
              <a:rPr lang="en-US" dirty="0" smtClean="0"/>
              <a:t>Permission management &amp; inheritance</a:t>
            </a:r>
          </a:p>
          <a:p>
            <a:r>
              <a:rPr lang="en-US" dirty="0" smtClean="0"/>
              <a:t>Creating custom permission levels</a:t>
            </a:r>
          </a:p>
          <a:p>
            <a:r>
              <a:rPr lang="en-US" dirty="0" smtClean="0"/>
              <a:t>WSS security architecture</a:t>
            </a:r>
          </a:p>
          <a:p>
            <a:pPr lvl="1"/>
            <a:r>
              <a:rPr lang="en-US" dirty="0" smtClean="0"/>
              <a:t>Pluggable authentication</a:t>
            </a:r>
          </a:p>
          <a:p>
            <a:pPr lvl="1"/>
            <a:r>
              <a:rPr lang="en-US" smtClean="0"/>
              <a:t>Alternate access mappings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7569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SharePoint Services security groups</a:t>
            </a:r>
          </a:p>
          <a:p>
            <a:r>
              <a:rPr lang="en-US" dirty="0" smtClean="0"/>
              <a:t>Web Content Management security groups</a:t>
            </a:r>
          </a:p>
          <a:p>
            <a:r>
              <a:rPr lang="en-US" dirty="0" smtClean="0"/>
              <a:t>Permission management &amp; inheritance</a:t>
            </a:r>
          </a:p>
          <a:p>
            <a:r>
              <a:rPr lang="en-US" dirty="0" smtClean="0"/>
              <a:t>Creating custom permission levels</a:t>
            </a:r>
          </a:p>
          <a:p>
            <a:r>
              <a:rPr lang="en-US" dirty="0" smtClean="0"/>
              <a:t>WSS security architecture</a:t>
            </a:r>
          </a:p>
          <a:p>
            <a:pPr lvl="1"/>
            <a:r>
              <a:rPr lang="en-US" dirty="0" smtClean="0"/>
              <a:t>Pluggable authentication</a:t>
            </a:r>
          </a:p>
          <a:p>
            <a:pPr lvl="1"/>
            <a:r>
              <a:rPr lang="en-US" dirty="0" smtClean="0"/>
              <a:t>Alternate access mappings</a:t>
            </a:r>
          </a:p>
        </p:txBody>
      </p:sp>
    </p:spTree>
    <p:extLst>
      <p:ext uri="{BB962C8B-B14F-4D97-AF65-F5344CB8AC3E}">
        <p14:creationId xmlns:p14="http://schemas.microsoft.com/office/powerpoint/2010/main" val="3124590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Security &amp;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Securable objects can be assigned permissions</a:t>
            </a:r>
          </a:p>
          <a:p>
            <a:pPr lvl="1"/>
            <a:r>
              <a:rPr lang="en-US" dirty="0" smtClean="0"/>
              <a:t>Site collections</a:t>
            </a:r>
          </a:p>
          <a:p>
            <a:pPr lvl="1"/>
            <a:r>
              <a:rPr lang="en-US" dirty="0" smtClean="0"/>
              <a:t>Sites</a:t>
            </a:r>
          </a:p>
          <a:p>
            <a:pPr lvl="1"/>
            <a:r>
              <a:rPr lang="en-US" dirty="0" smtClean="0"/>
              <a:t>Lists &amp; libraries</a:t>
            </a:r>
          </a:p>
          <a:p>
            <a:pPr lvl="1"/>
            <a:r>
              <a:rPr lang="en-US" dirty="0" smtClean="0"/>
              <a:t>List items &amp; documents</a:t>
            </a:r>
          </a:p>
          <a:p>
            <a:r>
              <a:rPr lang="en-US" dirty="0" smtClean="0"/>
              <a:t>Use permission levels to group </a:t>
            </a:r>
            <a:br>
              <a:rPr lang="en-US" dirty="0" smtClean="0"/>
            </a:br>
            <a:r>
              <a:rPr lang="en-US" dirty="0" smtClean="0"/>
              <a:t>permission types</a:t>
            </a:r>
          </a:p>
          <a:p>
            <a:r>
              <a:rPr lang="en-US" dirty="0" smtClean="0"/>
              <a:t>Assign permission levels to SharePoint groups</a:t>
            </a:r>
          </a:p>
          <a:p>
            <a:r>
              <a:rPr lang="en-US" dirty="0" smtClean="0"/>
              <a:t>Use SharePoint groups to grant people rights</a:t>
            </a:r>
          </a:p>
          <a:p>
            <a:r>
              <a:rPr lang="en-US" dirty="0" smtClean="0"/>
              <a:t>Assign users and groups to SharePoint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3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WSS 3.0 Permissions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" y="1447800"/>
            <a:ext cx="3475201" cy="361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1219200"/>
            <a:ext cx="3475201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9245" y="5307672"/>
            <a:ext cx="3456910" cy="114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25548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WSS 3.0 Permission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Limited Access:</a:t>
            </a:r>
          </a:p>
          <a:p>
            <a:pPr lvl="1"/>
            <a:r>
              <a:rPr lang="en-US" dirty="0" smtClean="0"/>
              <a:t>Can view specific lists &amp; libraries, list items, and folders when given permissions</a:t>
            </a:r>
          </a:p>
          <a:p>
            <a:pPr lvl="1"/>
            <a:r>
              <a:rPr lang="en-US" dirty="0" smtClean="0"/>
              <a:t>Can’t be removed</a:t>
            </a:r>
          </a:p>
          <a:p>
            <a:r>
              <a:rPr lang="en-US" dirty="0" smtClean="0"/>
              <a:t>Read:</a:t>
            </a:r>
          </a:p>
          <a:p>
            <a:pPr lvl="1"/>
            <a:r>
              <a:rPr lang="en-US" dirty="0" smtClean="0"/>
              <a:t>Read only access… no edit rights</a:t>
            </a:r>
          </a:p>
          <a:p>
            <a:r>
              <a:rPr lang="en-US" dirty="0" smtClean="0"/>
              <a:t>Contribute:</a:t>
            </a:r>
          </a:p>
          <a:p>
            <a:pPr lvl="1"/>
            <a:r>
              <a:rPr lang="en-US" dirty="0" smtClean="0"/>
              <a:t>Can view, add, update &amp; delete items in lists &amp; libraries</a:t>
            </a:r>
          </a:p>
          <a:p>
            <a:r>
              <a:rPr lang="en-US" dirty="0" smtClean="0"/>
              <a:t>Design:</a:t>
            </a:r>
          </a:p>
          <a:p>
            <a:pPr lvl="1"/>
            <a:r>
              <a:rPr lang="en-US" dirty="0" smtClean="0"/>
              <a:t>Contribute rights + approve &amp; customize</a:t>
            </a:r>
          </a:p>
          <a:p>
            <a:r>
              <a:rPr lang="en-US" dirty="0" smtClean="0"/>
              <a:t>Full Control:</a:t>
            </a:r>
          </a:p>
          <a:p>
            <a:pPr lvl="1"/>
            <a:r>
              <a:rPr lang="en-US" dirty="0" smtClean="0"/>
              <a:t>Unrestricted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5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WSS 3.0 SharePoint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Visitors</a:t>
            </a:r>
          </a:p>
          <a:p>
            <a:pPr lvl="1"/>
            <a:r>
              <a:rPr lang="en-US" dirty="0" smtClean="0"/>
              <a:t>Granted permission level Read</a:t>
            </a:r>
          </a:p>
          <a:p>
            <a:r>
              <a:rPr lang="en-US" dirty="0" smtClean="0"/>
              <a:t>Members</a:t>
            </a:r>
          </a:p>
          <a:p>
            <a:pPr lvl="1"/>
            <a:r>
              <a:rPr lang="en-US" dirty="0" smtClean="0"/>
              <a:t>Granted permission level Contribute</a:t>
            </a:r>
          </a:p>
          <a:p>
            <a:r>
              <a:rPr lang="en-US" dirty="0" smtClean="0"/>
              <a:t>Owners</a:t>
            </a:r>
          </a:p>
          <a:p>
            <a:pPr lvl="1"/>
            <a:r>
              <a:rPr lang="en-US" dirty="0" smtClean="0"/>
              <a:t>Granted permission level Full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35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WCM Permission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Same permission levels as WSS sites </a:t>
            </a:r>
            <a:br>
              <a:rPr lang="en-US" i="1" dirty="0" smtClean="0"/>
            </a:br>
            <a:r>
              <a:rPr lang="en-US" i="1" dirty="0" smtClean="0"/>
              <a:t>plus the following…</a:t>
            </a:r>
          </a:p>
          <a:p>
            <a:r>
              <a:rPr lang="en-US" dirty="0" smtClean="0"/>
              <a:t>Approve:</a:t>
            </a:r>
          </a:p>
          <a:p>
            <a:pPr lvl="1"/>
            <a:r>
              <a:rPr lang="en-US" dirty="0" smtClean="0"/>
              <a:t>Can edit &amp; approve pages, list items &amp; documents submitted for approval</a:t>
            </a:r>
          </a:p>
          <a:p>
            <a:r>
              <a:rPr lang="en-US" dirty="0" smtClean="0"/>
              <a:t>Manage Hierarchy:</a:t>
            </a:r>
          </a:p>
          <a:p>
            <a:pPr lvl="1"/>
            <a:r>
              <a:rPr lang="en-US" dirty="0" smtClean="0"/>
              <a:t>Can create &amp; manage sites, pages, list </a:t>
            </a:r>
            <a:br>
              <a:rPr lang="en-US" dirty="0" smtClean="0"/>
            </a:br>
            <a:r>
              <a:rPr lang="en-US" dirty="0" smtClean="0"/>
              <a:t>items and documents</a:t>
            </a:r>
          </a:p>
          <a:p>
            <a:r>
              <a:rPr lang="en-US" dirty="0" smtClean="0"/>
              <a:t>Restricted Read:</a:t>
            </a:r>
          </a:p>
          <a:p>
            <a:pPr lvl="1"/>
            <a:r>
              <a:rPr lang="en-US" dirty="0" smtClean="0"/>
              <a:t>Can read pages &amp; documents, but not previous versions or rights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14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WCM SharePoint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/>
              <a:t>Same SharePoint groups as WSS sites plus the following…</a:t>
            </a:r>
          </a:p>
          <a:p>
            <a:r>
              <a:rPr lang="en-US" dirty="0" smtClean="0"/>
              <a:t>Approvers</a:t>
            </a:r>
          </a:p>
          <a:p>
            <a:pPr lvl="1"/>
            <a:r>
              <a:rPr lang="en-US" dirty="0" smtClean="0"/>
              <a:t>Granted Approve &amp; Limited Access permission levels</a:t>
            </a:r>
          </a:p>
          <a:p>
            <a:r>
              <a:rPr lang="en-US" dirty="0" smtClean="0"/>
              <a:t>Designers</a:t>
            </a:r>
          </a:p>
          <a:p>
            <a:pPr lvl="1"/>
            <a:r>
              <a:rPr lang="en-US" dirty="0" smtClean="0"/>
              <a:t>Granted Design &amp; Limited Access permission levels</a:t>
            </a:r>
          </a:p>
          <a:p>
            <a:r>
              <a:rPr lang="en-US" dirty="0" smtClean="0"/>
              <a:t>Hierarchy Managers</a:t>
            </a:r>
          </a:p>
          <a:p>
            <a:pPr lvl="1"/>
            <a:r>
              <a:rPr lang="en-US" dirty="0" smtClean="0"/>
              <a:t>Granted Limited Access &amp; Manage Hierarchy permission levels</a:t>
            </a:r>
          </a:p>
          <a:p>
            <a:r>
              <a:rPr lang="en-US" dirty="0" smtClean="0"/>
              <a:t>Quick Deploy Users</a:t>
            </a:r>
          </a:p>
          <a:p>
            <a:pPr lvl="1"/>
            <a:r>
              <a:rPr lang="en-US" dirty="0" smtClean="0"/>
              <a:t>Granted Limited Access permission level</a:t>
            </a:r>
          </a:p>
          <a:p>
            <a:r>
              <a:rPr lang="en-US" dirty="0" smtClean="0"/>
              <a:t>Restricted Readers</a:t>
            </a:r>
          </a:p>
          <a:p>
            <a:pPr lvl="1"/>
            <a:r>
              <a:rPr lang="en-US" dirty="0" smtClean="0"/>
              <a:t>Granted Limited Access &amp; Restricted Read </a:t>
            </a:r>
            <a:br>
              <a:rPr lang="en-US" dirty="0" smtClean="0"/>
            </a:br>
            <a:r>
              <a:rPr lang="en-US" dirty="0" smtClean="0"/>
              <a:t>permission levels</a:t>
            </a:r>
          </a:p>
          <a:p>
            <a:r>
              <a:rPr lang="en-US" dirty="0" smtClean="0"/>
              <a:t>Style Resource Readers</a:t>
            </a:r>
          </a:p>
          <a:p>
            <a:pPr lvl="1"/>
            <a:r>
              <a:rPr lang="en-US" dirty="0" smtClean="0"/>
              <a:t>Granted Read permission to Master Page Gallery &amp; Restricted Read </a:t>
            </a:r>
            <a:br>
              <a:rPr lang="en-US" dirty="0" smtClean="0"/>
            </a:br>
            <a:r>
              <a:rPr lang="en-US" dirty="0" smtClean="0"/>
              <a:t>to Style Library</a:t>
            </a:r>
          </a:p>
          <a:p>
            <a:pPr lvl="1"/>
            <a:r>
              <a:rPr lang="en-US" dirty="0" smtClean="0"/>
              <a:t>All authenticated users are members of this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7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 Mgmt &amp;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default, all SharePoint securable objects inherit permissions of their parent object</a:t>
            </a:r>
          </a:p>
          <a:p>
            <a:r>
              <a:rPr lang="en-US" dirty="0" smtClean="0"/>
              <a:t>Administrators can:</a:t>
            </a:r>
          </a:p>
          <a:p>
            <a:pPr lvl="1"/>
            <a:r>
              <a:rPr lang="en-US" dirty="0" smtClean="0"/>
              <a:t>Break inheritance &amp; assign unique permissions to any securable object</a:t>
            </a:r>
          </a:p>
          <a:p>
            <a:pPr lvl="1"/>
            <a:r>
              <a:rPr lang="en-US" dirty="0" smtClean="0"/>
              <a:t>Re-establish permission inheritances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51234"/>
      </p:ext>
    </p:extLst>
  </p:cSld>
  <p:clrMapOvr>
    <a:masterClrMapping/>
  </p:clrMapOvr>
</p:sld>
</file>

<file path=ppt/theme/theme1.xml><?xml version="1.0" encoding="utf-8"?>
<a:theme xmlns:a="http://schemas.openxmlformats.org/drawingml/2006/main" name="CPT_PresentationTemplate">
  <a:themeElements>
    <a:clrScheme name="Custom 4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60001B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9F002D" mc:Ignorable=""/>
      </a:accent1>
      <a:accent2>
        <a:srgbClr xmlns:mc="http://schemas.openxmlformats.org/markup-compatibility/2006" xmlns:a14="http://schemas.microsoft.com/office/drawing/2010/main" val="FFBF05" mc:Ignorable=""/>
      </a:accent2>
      <a:accent3>
        <a:srgbClr xmlns:mc="http://schemas.openxmlformats.org/markup-compatibility/2006" xmlns:a14="http://schemas.microsoft.com/office/drawing/2010/main" val="198CFF" mc:Ignorable=""/>
      </a:accent3>
      <a:accent4>
        <a:srgbClr xmlns:mc="http://schemas.openxmlformats.org/markup-compatibility/2006" xmlns:a14="http://schemas.microsoft.com/office/drawing/2010/main" val="826000" mc:Ignorable=""/>
      </a:accent4>
      <a:accent5>
        <a:srgbClr xmlns:mc="http://schemas.openxmlformats.org/markup-compatibility/2006" xmlns:a14="http://schemas.microsoft.com/office/drawing/2010/main" val="339933" mc:Ignorable=""/>
      </a:accent5>
      <a:accent6>
        <a:srgbClr xmlns:mc="http://schemas.openxmlformats.org/markup-compatibility/2006" xmlns:a14="http://schemas.microsoft.com/office/drawing/2010/main" val="CC3300" mc:Ignorable=""/>
      </a:accent6>
      <a:hlink>
        <a:srgbClr xmlns:mc="http://schemas.openxmlformats.org/markup-compatibility/2006" xmlns:a14="http://schemas.microsoft.com/office/drawing/2010/main" val="9F002D" mc:Ignorable=""/>
      </a:hlink>
      <a:folHlink>
        <a:srgbClr xmlns:mc="http://schemas.openxmlformats.org/markup-compatibility/2006" xmlns:a14="http://schemas.microsoft.com/office/drawing/2010/main" val="9F002D" mc:Ignorable="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xmlns:mc="http://schemas.openxmlformats.org/markup-compatibility/2006" xmlns:a14="http://schemas.microsoft.com/office/drawing/2010/main" val="4E3B30" mc:Ignorable="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xmlns:mc="http://schemas.openxmlformats.org/markup-compatibility/2006" xmlns:a14="http://schemas.microsoft.com/office/drawing/2010/main" val="4E3B30" mc:Ignorable="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xmlns:mc="http://schemas.openxmlformats.org/markup-compatibility/2006" xmlns:a14="http://schemas.microsoft.com/office/drawing/2010/main" val="4E3B30" mc:Ignorable="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dlc_DocId xmlns="c83d3ea4-1015-4b4b-bfa9-09fbcd7aa64d">3CC2HQU7XWNV-82-4</_dlc_DocId>
    <_dlc_DocIdUrl xmlns="c83d3ea4-1015-4b4b-bfa9-09fbcd7aa64d">
      <Url>http://intranet.sharepointblackops.com/Courses/WCM401/_layouts/DocIdRedir.aspx?ID=3CC2HQU7XWNV-82-4</Url>
      <Description>3CC2HQU7XWNV-82-4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79FA80A3E7244D9D0133EBFCCFAFAB" ma:contentTypeVersion="1" ma:contentTypeDescription="Create a new document." ma:contentTypeScope="" ma:versionID="b91844c09baf1861880edfd6dd828067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865FC99-B6BD-4E98-8312-F4F432C217EA}"/>
</file>

<file path=customXml/itemProps2.xml><?xml version="1.0" encoding="utf-8"?>
<ds:datastoreItem xmlns:ds="http://schemas.openxmlformats.org/officeDocument/2006/customXml" ds:itemID="{6034B84F-8F8E-48B7-9EFF-C7DE1A66BD73}"/>
</file>

<file path=customXml/itemProps3.xml><?xml version="1.0" encoding="utf-8"?>
<ds:datastoreItem xmlns:ds="http://schemas.openxmlformats.org/officeDocument/2006/customXml" ds:itemID="{A5547237-B119-45CA-BEFC-A2DA2BDB03E7}"/>
</file>

<file path=customXml/itemProps4.xml><?xml version="1.0" encoding="utf-8"?>
<ds:datastoreItem xmlns:ds="http://schemas.openxmlformats.org/officeDocument/2006/customXml" ds:itemID="{7813F7AB-A93F-49EF-97AE-6E0E55CE7C74}"/>
</file>

<file path=customXml/itemProps5.xml><?xml version="1.0" encoding="utf-8"?>
<ds:datastoreItem xmlns:ds="http://schemas.openxmlformats.org/officeDocument/2006/customXml" ds:itemID="{025FC42F-FED4-4A2F-9D0B-1AEFE3906F09}"/>
</file>

<file path=docProps/app.xml><?xml version="1.0" encoding="utf-8"?>
<Properties xmlns="http://schemas.openxmlformats.org/officeDocument/2006/extended-properties" xmlns:vt="http://schemas.openxmlformats.org/officeDocument/2006/docPropsVTypes">
  <Template>CPT_PresentationTemplate</Template>
  <TotalTime>2</TotalTime>
  <Words>694</Words>
  <Application>Microsoft Office PowerPoint</Application>
  <PresentationFormat>On-screen Show (4:3)</PresentationFormat>
  <Paragraphs>164</Paragraphs>
  <Slides>19</Slides>
  <Notes>6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CPT_PresentationTemplate</vt:lpstr>
      <vt:lpstr>Authentication &amp; Authorization</vt:lpstr>
      <vt:lpstr>Agenda</vt:lpstr>
      <vt:lpstr>Overview of Security &amp; Permissions</vt:lpstr>
      <vt:lpstr>WSS 3.0 Permissions</vt:lpstr>
      <vt:lpstr>WSS 3.0 Permission Levels</vt:lpstr>
      <vt:lpstr>WSS 3.0 SharePoint Groups</vt:lpstr>
      <vt:lpstr>WCM Permission Levels</vt:lpstr>
      <vt:lpstr>WCM SharePoint Groups</vt:lpstr>
      <vt:lpstr>Permission Mgmt &amp; Inheritance</vt:lpstr>
      <vt:lpstr>Customizing Groups &amp; Permission Levels</vt:lpstr>
      <vt:lpstr>SharePoint Security via the API</vt:lpstr>
      <vt:lpstr>Adding Permission Levels To Groups</vt:lpstr>
      <vt:lpstr>DEMO: Working with Permissions via API</vt:lpstr>
      <vt:lpstr>The “Lockdown Feature”</vt:lpstr>
      <vt:lpstr>Policy for Web Applications</vt:lpstr>
      <vt:lpstr>Pluggable Authentication</vt:lpstr>
      <vt:lpstr>Alternate Access Mappings</vt:lpstr>
      <vt:lpstr>Alternate Access Mappings (Part 2)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Authentication &amp; Authorization</dc:title>
  <dc:creator>Andrew Connell</dc:creator>
  <cp:lastModifiedBy>Andrew Connell</cp:lastModifiedBy>
  <cp:revision>1</cp:revision>
  <dcterms:created xsi:type="dcterms:W3CDTF">2009-10-30T20:07:19Z</dcterms:created>
  <dcterms:modified xsi:type="dcterms:W3CDTF">2009-10-30T20:09:28Z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0x0101002579FA80A3E7244D9D0133EBFCCFAFAB</vt:lpwstr>
  </property>
  <property fmtid="{D5CDD505-2E9C-101B-9397-08002B2CF9AE}" pid="4" name="_dlc_DocIdItemGuid">
    <vt:lpwstr>36aba4c5-46da-4e10-b1db-abdbe34fff53</vt:lpwstr>
  </property>
</Properties>
</file>