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9"/>
  </p:notesMasterIdLst>
  <p:handoutMasterIdLst>
    <p:handoutMasterId r:id="rId30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xmlns:mc="http://schemas.openxmlformats.org/markup-compatibility/2006" xmlns:a14="http://schemas.microsoft.com/office/drawing/2010/main" val="4C2710" mc:Ignorable=""/>
    <a:srgbClr xmlns:mc="http://schemas.openxmlformats.org/markup-compatibility/2006" xmlns:a14="http://schemas.microsoft.com/office/drawing/2010/main" val="87451D" mc:Ignorable=""/>
    <a:srgbClr xmlns:mc="http://schemas.openxmlformats.org/markup-compatibility/2006" xmlns:a14="http://schemas.microsoft.com/office/drawing/2010/main" val="1F100B" mc:Ignorable=""/>
    <a:srgbClr xmlns:mc="http://schemas.openxmlformats.org/markup-compatibility/2006" xmlns:a14="http://schemas.microsoft.com/office/drawing/2010/main" val="9F002D" mc:Ignorable=""/>
    <a:srgbClr xmlns:mc="http://schemas.openxmlformats.org/markup-compatibility/2006" xmlns:a14="http://schemas.microsoft.com/office/drawing/2010/main" val="002100" mc:Ignorable=""/>
    <a:srgbClr xmlns:mc="http://schemas.openxmlformats.org/markup-compatibility/2006" xmlns:a14="http://schemas.microsoft.com/office/drawing/2010/main" val="2E3917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140" d="100"/>
          <a:sy n="140" d="100"/>
        </p:scale>
        <p:origin x="-80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5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5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04 - Creating Master Pages &amp; Configuring Navigation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04-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8852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04 - Creating Master Pages &amp; Configuring Navigation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267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04 - Creating Master Pages &amp; Configuring Navigation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04 - Creating Master Pages &amp; Configuring Navigation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StartFromCurrentNode</a:t>
            </a:r>
            <a:r>
              <a:rPr lang="en-US" dirty="0" smtClean="0"/>
              <a:t> affects where the data source starts but things get a little bit interesting here. This property is set to "true" and the current node (i.e. the node representing the item currently being visited) is Web Site - 2. It seems to follow that the data source should start with Web Site - 2 and display the items beneath. However, we've noticed that the menu starts at the root Web site, </a:t>
            </a:r>
            <a:r>
              <a:rPr lang="en-US" dirty="0" err="1" smtClean="0"/>
              <a:t>NavigationExample</a:t>
            </a:r>
            <a:r>
              <a:rPr lang="en-US" dirty="0" smtClean="0"/>
              <a:t>. So what gives? This is where MOSS navigation starts handling things a little bit differently. By specifying </a:t>
            </a:r>
            <a:r>
              <a:rPr lang="en-US" dirty="0" err="1" smtClean="0"/>
              <a:t>StartFromCurrentNode</a:t>
            </a:r>
            <a:r>
              <a:rPr lang="en-US" dirty="0" smtClean="0"/>
              <a:t>="true", this is essentially a flag that tells the </a:t>
            </a:r>
            <a:r>
              <a:rPr lang="en-US" dirty="0" err="1" smtClean="0"/>
              <a:t>PortalSiteMapDataSource</a:t>
            </a:r>
            <a:r>
              <a:rPr lang="en-US" dirty="0" smtClean="0"/>
              <a:t> to apply its own concepts to determine where it should be starting. I'm going to wait until I get to the </a:t>
            </a:r>
            <a:r>
              <a:rPr lang="en-US" dirty="0" err="1" smtClean="0"/>
              <a:t>PortalSiteMapProvider</a:t>
            </a:r>
            <a:r>
              <a:rPr lang="en-US" dirty="0" smtClean="0"/>
              <a:t> before explaining how this process works, but for now suffice it to say that you should always specify </a:t>
            </a:r>
            <a:r>
              <a:rPr lang="en-US" dirty="0" err="1" smtClean="0"/>
              <a:t>StartFromCurrentNode</a:t>
            </a:r>
            <a:r>
              <a:rPr lang="en-US" dirty="0" smtClean="0"/>
              <a:t>="true" when using the </a:t>
            </a:r>
            <a:r>
              <a:rPr lang="en-US" dirty="0" err="1" smtClean="0"/>
              <a:t>PortalSiteMapDataSource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Master Pages &amp; Configuring Navigation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Master Pages &amp; Configuring Navigation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04 - Creating Master Pages &amp; Configuring Navigation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xmlns:mc="http://schemas.openxmlformats.org/markup-compatibility/2006" xmlns:a14="http://schemas.microsoft.com/office/drawing/2010/main" val="1F100B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xmlns:mc="http://schemas.openxmlformats.org/markup-compatibility/2006" xmlns:a14="http://schemas.microsoft.com/office/drawing/2010/main" val="4C2710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1600200"/>
            <a:ext cx="8610600" cy="838200"/>
          </a:xfrm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>
              <a:defRPr sz="60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pperplate Gothic Bold" pitchFamily="34" charset="0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010400" cy="1066800"/>
          </a:xfrm>
        </p:spPr>
        <p:txBody>
          <a:bodyPr/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772400" cy="1066800"/>
          </a:xfrm>
        </p:spPr>
        <p:txBody>
          <a:bodyPr/>
          <a:lstStyle>
            <a:lvl1pPr marL="0" indent="0">
              <a:buNone/>
              <a:defRPr lang="en-US" b="1" dirty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Click To Enter Name Of New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7" r:id="rId5"/>
    <p:sldLayoutId id="2147483655" r:id="rId6"/>
    <p:sldLayoutId id="2147483659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Master Pages &amp; </a:t>
            </a:r>
            <a:br>
              <a:rPr lang="en-US" dirty="0" smtClean="0"/>
            </a:br>
            <a:r>
              <a:rPr lang="en-US" dirty="0" smtClean="0"/>
              <a:t>Configuring Navigation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Consistent User Experiences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1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Master Page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SharePoint uses tokens with the MasterUrl &amp; CustomMasterUrl attribute in a page declaration to dynamically inject the appropriate master page URL</a:t>
            </a:r>
          </a:p>
          <a:p>
            <a:r>
              <a:rPr lang="en-US" smtClean="0"/>
              <a:t>Dynamic tokens (whole string is the token):</a:t>
            </a:r>
          </a:p>
          <a:p>
            <a:pPr lvl="1"/>
            <a:r>
              <a:rPr lang="en-US" smtClean="0"/>
              <a:t>~masterurl/default.master – replaced at runtime with the value in SPWeb.MasterUrl property</a:t>
            </a:r>
          </a:p>
          <a:p>
            <a:pPr lvl="1"/>
            <a:r>
              <a:rPr lang="en-US" smtClean="0"/>
              <a:t>~masterurl/custom.master – replaced at runtime with the value in SPWeb.CustomMasterUrl property</a:t>
            </a:r>
          </a:p>
          <a:p>
            <a:r>
              <a:rPr lang="en-US" smtClean="0"/>
              <a:t>Static tokens:</a:t>
            </a:r>
          </a:p>
          <a:p>
            <a:pPr lvl="1"/>
            <a:r>
              <a:rPr lang="en-US" smtClean="0"/>
              <a:t>~sitecollection/[x].master &amp; ~site/[x].master – replaced at runtime with the site-relative or site collection-relative master page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11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SharePoint Delegate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Areas carved out on master pages or site pages, designated for dynamic content injection</a:t>
            </a:r>
          </a:p>
          <a:p>
            <a:r>
              <a:rPr lang="en-US" smtClean="0"/>
              <a:t>Content registered for a specific delegate control done using Features</a:t>
            </a:r>
          </a:p>
          <a:p>
            <a:r>
              <a:rPr lang="en-US" smtClean="0"/>
              <a:t>Content can be any type of control (including server control)</a:t>
            </a:r>
          </a:p>
          <a:p>
            <a:r>
              <a:rPr lang="en-US" smtClean="0"/>
              <a:t>Sequences specified at registration time dictate priority over other registered controls</a:t>
            </a:r>
          </a:p>
          <a:p>
            <a:r>
              <a:rPr lang="en-US" smtClean="0"/>
              <a:t>Developers can add delegate controls… no special registration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7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SharePoint Navigation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SharePoint leverages ASP.NET 2.0’s navigation provider model</a:t>
            </a:r>
          </a:p>
          <a:p>
            <a:pPr lvl="1"/>
            <a:r>
              <a:rPr lang="en-US" smtClean="0"/>
              <a:t>Navigation data source</a:t>
            </a:r>
          </a:p>
          <a:p>
            <a:pPr lvl="1"/>
            <a:r>
              <a:rPr lang="en-US" smtClean="0"/>
              <a:t>Navigation [rendering] control</a:t>
            </a:r>
          </a:p>
          <a:p>
            <a:r>
              <a:rPr lang="en-US" smtClean="0"/>
              <a:t>ASP.NET 2.0 navigation provider model separates navigation data from rendering</a:t>
            </a:r>
          </a:p>
          <a:p>
            <a:r>
              <a:rPr lang="en-US" smtClean="0"/>
              <a:t>Enables easy modification of rendering</a:t>
            </a:r>
          </a:p>
          <a:p>
            <a:r>
              <a:rPr lang="en-US" smtClean="0"/>
              <a:t>SharePoint includes modified ASP.NET 2.0 menu navigation control: &lt;sharepoint:aspmenu&gt;</a:t>
            </a:r>
          </a:p>
          <a:p>
            <a:r>
              <a:rPr lang="en-US" smtClean="0"/>
              <a:t>Like permissions, can optionally inherit </a:t>
            </a:r>
            <a:br>
              <a:rPr lang="en-US" smtClean="0"/>
            </a:br>
            <a:r>
              <a:rPr lang="en-US" smtClean="0"/>
              <a:t>from parent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0092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Publishing Site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navigation modifications via Site Settings</a:t>
            </a:r>
          </a:p>
          <a:p>
            <a:pPr lvl="1"/>
            <a:r>
              <a:rPr lang="en-US" smtClean="0"/>
              <a:t>Change sorting (manual &amp; automatic)</a:t>
            </a:r>
          </a:p>
          <a:p>
            <a:pPr lvl="1"/>
            <a:r>
              <a:rPr lang="en-US" smtClean="0"/>
              <a:t>Add headings &amp; pages</a:t>
            </a:r>
          </a:p>
          <a:p>
            <a:pPr lvl="1"/>
            <a:r>
              <a:rPr lang="en-US" smtClean="0"/>
              <a:t>Include / exclude subsites &amp; pages</a:t>
            </a:r>
          </a:p>
          <a:p>
            <a:r>
              <a:rPr lang="en-US" smtClean="0"/>
              <a:t>Additional customization via properties on core navigation components</a:t>
            </a:r>
          </a:p>
          <a:p>
            <a:r>
              <a:rPr lang="en-US" smtClean="0"/>
              <a:t>Three core components:</a:t>
            </a:r>
          </a:p>
          <a:p>
            <a:pPr lvl="1"/>
            <a:r>
              <a:rPr lang="en-US" smtClean="0"/>
              <a:t>Navigation control: &lt;SharePoint:AspMenu&gt;</a:t>
            </a:r>
          </a:p>
          <a:p>
            <a:pPr lvl="1"/>
            <a:r>
              <a:rPr lang="en-US" smtClean="0"/>
              <a:t>Data source properties: PortalSiteMapDataSource</a:t>
            </a:r>
          </a:p>
          <a:p>
            <a:pPr lvl="1"/>
            <a:r>
              <a:rPr lang="en-US" smtClean="0"/>
              <a:t>Site map provider: PortalSiteMapProvider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1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DEMO: Examining Navigation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Demo: Touring the primary navigation components within a Publishing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8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SharePoint:AspMenu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DataSourceID</a:t>
            </a:r>
          </a:p>
          <a:p>
            <a:pPr lvl="1"/>
            <a:r>
              <a:rPr lang="en-US" smtClean="0"/>
              <a:t>ID of the data source providing nav hierarchy</a:t>
            </a:r>
          </a:p>
          <a:p>
            <a:r>
              <a:rPr lang="en-US" smtClean="0"/>
              <a:t>Orientation</a:t>
            </a:r>
          </a:p>
          <a:p>
            <a:pPr lvl="1"/>
            <a:r>
              <a:rPr lang="en-US" smtClean="0"/>
              <a:t>Horizontal | Vertical</a:t>
            </a:r>
          </a:p>
          <a:p>
            <a:r>
              <a:rPr lang="en-US" smtClean="0"/>
              <a:t>StaticDisplayLevels</a:t>
            </a:r>
          </a:p>
          <a:p>
            <a:pPr lvl="1"/>
            <a:r>
              <a:rPr lang="en-US" smtClean="0"/>
              <a:t>Number of hierarchy navigation levels to display</a:t>
            </a:r>
          </a:p>
          <a:p>
            <a:r>
              <a:rPr lang="en-US" smtClean="0"/>
              <a:t>MaximumDynamicDisplayLevels</a:t>
            </a:r>
          </a:p>
          <a:p>
            <a:pPr lvl="1"/>
            <a:r>
              <a:rPr lang="en-US" smtClean="0"/>
              <a:t>Maximum number of hierarchy navigation levels to display</a:t>
            </a:r>
          </a:p>
          <a:p>
            <a:pPr lvl="1"/>
            <a:r>
              <a:rPr lang="en-US" smtClean="0"/>
              <a:t>DHTML flyouts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9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PortalSiteMapDataSource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ShowStartingNode</a:t>
            </a:r>
          </a:p>
          <a:p>
            <a:pPr lvl="1"/>
            <a:r>
              <a:rPr lang="en-US" smtClean="0"/>
              <a:t>Include starting node in navigation data or not</a:t>
            </a:r>
          </a:p>
          <a:p>
            <a:r>
              <a:rPr lang="en-US" smtClean="0"/>
              <a:t>StartFromCurrentNode</a:t>
            </a:r>
          </a:p>
          <a:p>
            <a:pPr lvl="1"/>
            <a:r>
              <a:rPr lang="en-US" smtClean="0"/>
              <a:t>When true, data source uses own logic to determine where to start (leave set to true)</a:t>
            </a:r>
          </a:p>
          <a:p>
            <a:r>
              <a:rPr lang="en-US" smtClean="0"/>
              <a:t>TreatStartingNodeAsCurrent</a:t>
            </a:r>
          </a:p>
          <a:p>
            <a:pPr lvl="1"/>
            <a:r>
              <a:rPr lang="en-US" smtClean="0"/>
              <a:t>Which node is treated as the current node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390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PortalSiteMapDataSource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TrimNonCurrentTypes</a:t>
            </a:r>
          </a:p>
          <a:p>
            <a:pPr lvl="1"/>
            <a:r>
              <a:rPr lang="en-US" smtClean="0"/>
              <a:t>Remove nodes directly in current node</a:t>
            </a:r>
          </a:p>
          <a:p>
            <a:r>
              <a:rPr lang="en-US" smtClean="0"/>
              <a:t>TrimNonAncestorTypes</a:t>
            </a:r>
          </a:p>
          <a:p>
            <a:pPr lvl="1"/>
            <a:r>
              <a:rPr lang="en-US" smtClean="0"/>
              <a:t>Remove nodes directly above or below current node</a:t>
            </a:r>
          </a:p>
          <a:p>
            <a:r>
              <a:rPr lang="en-US" smtClean="0"/>
              <a:t>TrimNonAncestorDescentent</a:t>
            </a:r>
          </a:p>
          <a:p>
            <a:pPr lvl="1"/>
            <a:r>
              <a:rPr lang="en-US" smtClean="0"/>
              <a:t>Remove nodes above or below current node</a:t>
            </a:r>
          </a:p>
          <a:p>
            <a:r>
              <a:rPr lang="en-US" smtClean="0"/>
              <a:t>Possible Types: </a:t>
            </a:r>
          </a:p>
          <a:p>
            <a:pPr lvl="1"/>
            <a:r>
              <a:rPr lang="en-US" smtClean="0"/>
              <a:t>Heading</a:t>
            </a:r>
          </a:p>
          <a:p>
            <a:pPr lvl="1"/>
            <a:r>
              <a:rPr lang="en-US" smtClean="0"/>
              <a:t>Page</a:t>
            </a:r>
          </a:p>
          <a:p>
            <a:pPr lvl="1"/>
            <a:r>
              <a:rPr lang="en-US" smtClean="0"/>
              <a:t>AuthoredLink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05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PortalSiteMapProvider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NavigationType</a:t>
            </a:r>
          </a:p>
          <a:p>
            <a:pPr lvl="1"/>
            <a:r>
              <a:rPr lang="en-US" smtClean="0"/>
              <a:t>Global: includes links from TopNavigationBar collection</a:t>
            </a:r>
          </a:p>
          <a:p>
            <a:pPr lvl="1"/>
            <a:r>
              <a:rPr lang="en-US" smtClean="0"/>
              <a:t>Current: includes links from QuickLaunch collection</a:t>
            </a:r>
          </a:p>
          <a:p>
            <a:pPr lvl="1"/>
            <a:r>
              <a:rPr lang="en-US" smtClean="0"/>
              <a:t>Combined: acts like Global when site not set to inherit; acts like Current when site set to inherit</a:t>
            </a:r>
          </a:p>
          <a:p>
            <a:r>
              <a:rPr lang="en-US" smtClean="0"/>
              <a:t>EncodeOutput</a:t>
            </a:r>
          </a:p>
          <a:p>
            <a:pPr lvl="1"/>
            <a:r>
              <a:rPr lang="en-US" smtClean="0"/>
              <a:t>HTML encodes the navigation node title</a:t>
            </a:r>
          </a:p>
          <a:p>
            <a:r>
              <a:rPr lang="en-US" smtClean="0"/>
              <a:t>DynamicChildLimit</a:t>
            </a:r>
          </a:p>
          <a:p>
            <a:pPr lvl="1"/>
            <a:r>
              <a:rPr lang="en-US" smtClean="0"/>
              <a:t>Number of navigation nodes to include for flyouts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38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PortalSiteMapProvider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RequireUniqueKeysForNodes</a:t>
            </a:r>
          </a:p>
          <a:p>
            <a:r>
              <a:rPr lang="en-US" smtClean="0"/>
              <a:t>IncludeSubSites &amp; IncludePages</a:t>
            </a:r>
          </a:p>
          <a:p>
            <a:pPr lvl="1"/>
            <a:r>
              <a:rPr lang="en-US" smtClean="0"/>
              <a:t>Always: ignore SPWeb’s settings, always include these types of navigation items</a:t>
            </a:r>
          </a:p>
          <a:p>
            <a:pPr lvl="1"/>
            <a:r>
              <a:rPr lang="en-US" smtClean="0"/>
              <a:t>PerWeb: respects each SPWeb’s settings</a:t>
            </a:r>
          </a:p>
          <a:p>
            <a:pPr lvl="1"/>
            <a:r>
              <a:rPr lang="en-US" smtClean="0"/>
              <a:t>Never: ignore SPWeb’s settings, never include these types of navigation items</a:t>
            </a:r>
          </a:p>
          <a:p>
            <a:r>
              <a:rPr lang="en-US" smtClean="0"/>
              <a:t>IncludeHeadings &amp; IncludeAuthoredLinks</a:t>
            </a:r>
          </a:p>
          <a:p>
            <a:pPr lvl="1"/>
            <a:r>
              <a:rPr lang="en-US" smtClean="0"/>
              <a:t>Boolean flags to include / not include types of links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150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Master pages in Windows SharePoint Services 3.0</a:t>
            </a:r>
          </a:p>
          <a:p>
            <a:pPr lvl="1"/>
            <a:r>
              <a:rPr lang="en-US" smtClean="0"/>
              <a:t>Page templates vs. page instances</a:t>
            </a:r>
          </a:p>
          <a:p>
            <a:r>
              <a:rPr lang="en-US" smtClean="0"/>
              <a:t>Creating, editing &amp; managing master pages</a:t>
            </a:r>
          </a:p>
          <a:p>
            <a:pPr lvl="1"/>
            <a:r>
              <a:rPr lang="en-US" smtClean="0"/>
              <a:t>Office SharePoint Designer 2007</a:t>
            </a:r>
          </a:p>
          <a:p>
            <a:pPr lvl="1"/>
            <a:r>
              <a:rPr lang="en-US" smtClean="0"/>
              <a:t>Visual Studio (Features &amp; solutions)</a:t>
            </a:r>
          </a:p>
          <a:p>
            <a:r>
              <a:rPr lang="en-US" smtClean="0"/>
              <a:t>WSS 3.0 &amp; MOSS 2007 navigation</a:t>
            </a:r>
          </a:p>
          <a:p>
            <a:r>
              <a:rPr lang="en-US" smtClean="0"/>
              <a:t>Managing &amp; customizing navigation </a:t>
            </a:r>
            <a:br>
              <a:rPr lang="en-US" smtClean="0"/>
            </a:br>
            <a:r>
              <a:rPr lang="en-US" smtClean="0"/>
              <a:t>in Publishing sites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98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DEMO: Customizing the OOTB Nav.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Demo: Customizing the out-of-the-box </a:t>
            </a:r>
            <a:br>
              <a:rPr lang="en-US" smtClean="0"/>
            </a:br>
            <a:r>
              <a:rPr lang="en-US" smtClean="0"/>
              <a:t>navigation components</a:t>
            </a:r>
          </a:p>
          <a:p>
            <a:pPr lvl="1"/>
            <a:r>
              <a:rPr lang="en-US" smtClean="0"/>
              <a:t>Navigation control (&lt;SharePoint:AspMenu&gt;)</a:t>
            </a:r>
          </a:p>
          <a:p>
            <a:pPr lvl="1"/>
            <a:r>
              <a:rPr lang="en-US" smtClean="0"/>
              <a:t>Site map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98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Customizing Navigation via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if PortalSiteMapProvider is </a:t>
            </a:r>
            <a:br>
              <a:rPr lang="en-US" smtClean="0"/>
            </a:br>
            <a:r>
              <a:rPr lang="en-US" smtClean="0"/>
              <a:t>not suitable?</a:t>
            </a:r>
          </a:p>
          <a:p>
            <a:pPr lvl="1"/>
            <a:r>
              <a:rPr lang="en-US" smtClean="0"/>
              <a:t>Do not recreate a brand new site map provider</a:t>
            </a:r>
          </a:p>
          <a:p>
            <a:pPr lvl="1"/>
            <a:r>
              <a:rPr lang="en-US" smtClean="0"/>
              <a:t>Subclass SharePoint PortalSiteMapProvider</a:t>
            </a:r>
          </a:p>
          <a:p>
            <a:pPr lvl="1"/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r="13466"/>
          <a:stretch>
            <a:fillRect/>
          </a:stretch>
        </p:blipFill>
        <p:spPr bwMode="auto">
          <a:xfrm>
            <a:off x="1209112" y="3276600"/>
            <a:ext cx="6725776" cy="3456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7121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Customizing Navigation via API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Manipulate navigation via SharePoint API</a:t>
            </a:r>
          </a:p>
          <a:p>
            <a:pPr lvl="1"/>
            <a:r>
              <a:rPr lang="en-US" smtClean="0"/>
              <a:t>SPWeb.Navigation.QuickLaunchBar – </a:t>
            </a:r>
            <a:br>
              <a:rPr lang="en-US" smtClean="0"/>
            </a:br>
            <a:r>
              <a:rPr lang="en-US" smtClean="0"/>
              <a:t>provides a reference to the site’s Quick Launch navigation</a:t>
            </a:r>
          </a:p>
          <a:p>
            <a:pPr lvl="1"/>
            <a:r>
              <a:rPr lang="en-US" smtClean="0"/>
              <a:t>SPWeb.Navigation.TopNavigationNode – provides a reference to the site’s Global Navigation (tabbed, horizontal navigation)</a:t>
            </a:r>
          </a:p>
          <a:p>
            <a:pPr lvl="1"/>
            <a:r>
              <a:rPr lang="en-US" smtClean="0"/>
              <a:t>SPNavigationNode &amp; SPNavigationNodeCollection – </a:t>
            </a:r>
            <a:br>
              <a:rPr lang="en-US" smtClean="0"/>
            </a:br>
            <a:r>
              <a:rPr lang="en-US" smtClean="0"/>
              <a:t>used to create navigation items (menu items)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860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Master pages in Windows SharePoint </a:t>
            </a:r>
            <a:br>
              <a:rPr lang="en-US" smtClean="0"/>
            </a:br>
            <a:r>
              <a:rPr lang="en-US" smtClean="0"/>
              <a:t>Services 3.0</a:t>
            </a:r>
          </a:p>
          <a:p>
            <a:pPr lvl="1"/>
            <a:r>
              <a:rPr lang="en-US" smtClean="0"/>
              <a:t>Page templates vs. page instances</a:t>
            </a:r>
          </a:p>
          <a:p>
            <a:r>
              <a:rPr lang="en-US" smtClean="0"/>
              <a:t>Creating, editing &amp; managing master pages</a:t>
            </a:r>
          </a:p>
          <a:p>
            <a:pPr lvl="1"/>
            <a:r>
              <a:rPr lang="en-US" smtClean="0"/>
              <a:t>Office SharePoint Designer 2007</a:t>
            </a:r>
          </a:p>
          <a:p>
            <a:pPr lvl="1"/>
            <a:r>
              <a:rPr lang="en-US" smtClean="0"/>
              <a:t>Visual Studio (Features &amp; solutions)</a:t>
            </a:r>
          </a:p>
          <a:p>
            <a:r>
              <a:rPr lang="en-US" smtClean="0"/>
              <a:t>WSS 3.0 &amp; MOSS 2007 navigation</a:t>
            </a:r>
          </a:p>
          <a:p>
            <a:r>
              <a:rPr lang="en-US" smtClean="0"/>
              <a:t>Managing &amp; customizing navigation </a:t>
            </a:r>
            <a:br>
              <a:rPr lang="en-US" smtClean="0"/>
            </a:br>
            <a:r>
              <a:rPr lang="en-US" smtClean="0"/>
              <a:t>in Publishing sites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821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Pages in WSS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Recall two previous concepts:</a:t>
            </a:r>
          </a:p>
          <a:p>
            <a:pPr lvl="1"/>
            <a:r>
              <a:rPr lang="en-US" smtClean="0"/>
              <a:t>Page templates vs. instances</a:t>
            </a:r>
          </a:p>
          <a:p>
            <a:pPr lvl="1"/>
            <a:r>
              <a:rPr lang="en-US" smtClean="0"/>
              <a:t>Content pages vs. application pages</a:t>
            </a:r>
          </a:p>
          <a:p>
            <a:r>
              <a:rPr lang="en-US" smtClean="0"/>
              <a:t>Master pages live within the Master Page Gallery</a:t>
            </a:r>
          </a:p>
          <a:p>
            <a:pPr lvl="1"/>
            <a:r>
              <a:rPr lang="en-US" smtClean="0">
                <a:hlinkClick r:id=""/>
              </a:rPr>
              <a:t>http://www.litwareinc.com/_catalogs/masterpage</a:t>
            </a:r>
            <a:endParaRPr lang="en-US" smtClean="0"/>
          </a:p>
          <a:p>
            <a:pPr lvl="1"/>
            <a:r>
              <a:rPr lang="en-US" smtClean="0"/>
              <a:t>Exists only in the top-level site within a site collection</a:t>
            </a:r>
          </a:p>
          <a:p>
            <a:r>
              <a:rPr lang="en-US" smtClean="0"/>
              <a:t>Upon site provisioning, default.master added to Master Page Gallery as GhostableInLibrary</a:t>
            </a:r>
          </a:p>
          <a:p>
            <a:pPr lvl="1"/>
            <a:r>
              <a:rPr lang="en-US" smtClean="0"/>
              <a:t>While living in the Master Page Gallery as uncustomized, the default.master on the file system is used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58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Pages in Publishing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Publishing Portal site template provisions 8 additional master pages, specific to publishing sites</a:t>
            </a:r>
          </a:p>
          <a:p>
            <a:r>
              <a:rPr lang="en-US" smtClean="0"/>
              <a:t>Provisioned using the </a:t>
            </a:r>
            <a:br>
              <a:rPr lang="en-US" smtClean="0"/>
            </a:br>
            <a:r>
              <a:rPr lang="en-US" smtClean="0"/>
              <a:t>PublishingLayouts Feature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850640"/>
          <a:ext cx="6096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BlueBand.master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BlueGlassBand.master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BlackSingleLevel.master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BlueTabs.master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BlackVertical.master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BlueVertical.master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BlackBand.master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OrangeSingleLevel.master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40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&amp; Editing Master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Create &amp; edit using: </a:t>
            </a:r>
          </a:p>
          <a:p>
            <a:pPr lvl="1"/>
            <a:r>
              <a:rPr lang="en-US" smtClean="0"/>
              <a:t>Office SharePoint Designer 2007</a:t>
            </a:r>
          </a:p>
          <a:p>
            <a:pPr lvl="1"/>
            <a:r>
              <a:rPr lang="en-US" smtClean="0"/>
              <a:t>Any text editor</a:t>
            </a:r>
          </a:p>
          <a:p>
            <a:r>
              <a:rPr lang="en-US" smtClean="0"/>
              <a:t>All master pages in SharePoint must contain a minimum number of content placeholders</a:t>
            </a:r>
          </a:p>
          <a:p>
            <a:pPr lvl="1"/>
            <a:r>
              <a:rPr lang="en-US" smtClean="0"/>
              <a:t>Can hide unused ones with </a:t>
            </a:r>
            <a:br>
              <a:rPr lang="en-US" smtClean="0"/>
            </a:br>
            <a:r>
              <a:rPr lang="en-US" smtClean="0"/>
              <a:t>&lt;asp:panel visible=“false” runat=“server”&gt;</a:t>
            </a:r>
          </a:p>
          <a:p>
            <a:r>
              <a:rPr lang="en-US" smtClean="0"/>
              <a:t>Add master pages to Master Page Gallery using:</a:t>
            </a:r>
          </a:p>
          <a:p>
            <a:pPr lvl="1"/>
            <a:r>
              <a:rPr lang="en-US" smtClean="0"/>
              <a:t>Office SharePoint Designer 2007</a:t>
            </a:r>
          </a:p>
          <a:p>
            <a:pPr lvl="2"/>
            <a:r>
              <a:rPr lang="en-US" smtClean="0"/>
              <a:t>Initially added as customized</a:t>
            </a:r>
          </a:p>
          <a:p>
            <a:pPr lvl="1"/>
            <a:r>
              <a:rPr lang="en-US" smtClean="0"/>
              <a:t>Features using &lt;module&gt; elements</a:t>
            </a:r>
          </a:p>
          <a:p>
            <a:pPr lvl="2"/>
            <a:r>
              <a:rPr lang="en-US" smtClean="0"/>
              <a:t>Initially added as uncustomized instances based off file templates</a:t>
            </a:r>
          </a:p>
          <a:p>
            <a:pPr lvl="1"/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3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Master Pages with SPD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In order for others to see and use it:</a:t>
            </a:r>
          </a:p>
          <a:p>
            <a:pPr lvl="1"/>
            <a:r>
              <a:rPr lang="en-US" smtClean="0"/>
              <a:t>Check in</a:t>
            </a:r>
          </a:p>
          <a:p>
            <a:pPr lvl="1"/>
            <a:r>
              <a:rPr lang="en-US" smtClean="0"/>
              <a:t>Publish a major version</a:t>
            </a:r>
          </a:p>
          <a:p>
            <a:pPr lvl="1"/>
            <a:r>
              <a:rPr lang="en-US" smtClean="0"/>
              <a:t>Approve Publishing request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32194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590800"/>
            <a:ext cx="262512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600200"/>
            <a:ext cx="3733800" cy="171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1676400" y="2133600"/>
            <a:ext cx="2209800" cy="9906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4800" y="1676400"/>
            <a:ext cx="243348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Create new ASP.NET </a:t>
            </a:r>
            <a:br>
              <a:rPr lang="en-US" dirty="0" smtClean="0"/>
            </a:br>
            <a:r>
              <a:rPr lang="en-US" dirty="0" smtClean="0"/>
              <a:t>master page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43400" y="2895600"/>
            <a:ext cx="1600200" cy="9144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29200" y="3572470"/>
            <a:ext cx="3736921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Save master page into</a:t>
            </a:r>
          </a:p>
          <a:p>
            <a:pPr algn="ctr"/>
            <a:r>
              <a:rPr lang="en-US" dirty="0" smtClean="0"/>
              <a:t>the Master Page Gallery</a:t>
            </a:r>
          </a:p>
          <a:p>
            <a:pPr algn="ctr"/>
            <a:r>
              <a:rPr lang="en-US" dirty="0" smtClean="0"/>
              <a:t>(</a:t>
            </a:r>
            <a:r>
              <a:rPr lang="en-US" i="1" dirty="0" smtClean="0"/>
              <a:t>http://[site]/_catalogs/masterpage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2514600"/>
            <a:ext cx="35052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all necessary SharePoint content placeholders &amp; branding markup to the master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7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Master Pages with Features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545637"/>
            <a:ext cx="8382000" cy="4985925"/>
          </a:xfrm>
        </p:spPr>
      </p:pic>
    </p:spTree>
    <p:extLst>
      <p:ext uri="{BB962C8B-B14F-4D97-AF65-F5344CB8AC3E}">
        <p14:creationId xmlns:p14="http://schemas.microsoft.com/office/powerpoint/2010/main" val="1761919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DEMO: Minimal Master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Demo: Minimal.master</a:t>
            </a:r>
          </a:p>
          <a:p>
            <a:pPr lvl="1"/>
            <a:r>
              <a:rPr lang="en-US" smtClean="0"/>
              <a:t>Creating a “minimal master”, or a master page with no branding using Office SharePoint Designer 2007</a:t>
            </a:r>
          </a:p>
          <a:p>
            <a:r>
              <a:rPr lang="en-US" smtClean="0"/>
              <a:t>Demo: MinimalMasterFeature</a:t>
            </a:r>
          </a:p>
          <a:p>
            <a:pPr lvl="1"/>
            <a:r>
              <a:rPr lang="en-US" smtClean="0"/>
              <a:t>Create &amp; provision a minimal master page template &amp; using a Feature</a:t>
            </a:r>
          </a:p>
          <a:p>
            <a:pPr lvl="1"/>
            <a:r>
              <a:rPr lang="en-US" smtClean="0"/>
              <a:t>Create a Feature that adds the minimal master to all newly created sites via “Feature stapling”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781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Types of Master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MasterUrl</a:t>
            </a:r>
          </a:p>
          <a:p>
            <a:pPr lvl="1"/>
            <a:r>
              <a:rPr lang="en-US" smtClean="0"/>
              <a:t>In Publishing sites, used in all “SharePoint-y pages”</a:t>
            </a:r>
          </a:p>
          <a:p>
            <a:pPr lvl="1"/>
            <a:r>
              <a:rPr lang="en-US" smtClean="0"/>
              <a:t>List pages: new / edit / display</a:t>
            </a:r>
          </a:p>
          <a:p>
            <a:pPr lvl="1"/>
            <a:r>
              <a:rPr lang="en-US" smtClean="0"/>
              <a:t>On the Site Settings / Master Page configuration page, this is the System Master Page (the 2nd one)</a:t>
            </a:r>
          </a:p>
          <a:p>
            <a:r>
              <a:rPr lang="en-US" smtClean="0"/>
              <a:t>CustomMasterUrl</a:t>
            </a:r>
          </a:p>
          <a:p>
            <a:pPr lvl="1"/>
            <a:r>
              <a:rPr lang="en-US" smtClean="0"/>
              <a:t>In Publishing sites, used by all Page Layouts</a:t>
            </a:r>
          </a:p>
          <a:p>
            <a:pPr lvl="1"/>
            <a:r>
              <a:rPr lang="en-US" smtClean="0"/>
              <a:t>On the Site Settings / Master Page configuration page, this is the Site Master Page (the 1st one)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0071203"/>
      </p:ext>
    </p:extLst>
  </p:cSld>
  <p:clrMapOvr>
    <a:masterClrMapping/>
  </p:clrMapOvr>
</p:sld>
</file>

<file path=ppt/theme/theme1.xml><?xml version="1.0" encoding="utf-8"?>
<a:theme xmlns:a="http://schemas.openxmlformats.org/drawingml/2006/main" name="CPT_PresentationTemplate">
  <a:themeElements>
    <a:clrScheme name="Custom 4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60001B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9F002D" mc:Ignorable=""/>
      </a:accent1>
      <a:accent2>
        <a:srgbClr xmlns:mc="http://schemas.openxmlformats.org/markup-compatibility/2006" xmlns:a14="http://schemas.microsoft.com/office/drawing/2010/main" val="FFBF05" mc:Ignorable=""/>
      </a:accent2>
      <a:accent3>
        <a:srgbClr xmlns:mc="http://schemas.openxmlformats.org/markup-compatibility/2006" xmlns:a14="http://schemas.microsoft.com/office/drawing/2010/main" val="198CFF" mc:Ignorable=""/>
      </a:accent3>
      <a:accent4>
        <a:srgbClr xmlns:mc="http://schemas.openxmlformats.org/markup-compatibility/2006" xmlns:a14="http://schemas.microsoft.com/office/drawing/2010/main" val="826000" mc:Ignorable=""/>
      </a:accent4>
      <a:accent5>
        <a:srgbClr xmlns:mc="http://schemas.openxmlformats.org/markup-compatibility/2006" xmlns:a14="http://schemas.microsoft.com/office/drawing/2010/main" val="339933" mc:Ignorable=""/>
      </a:accent5>
      <a:accent6>
        <a:srgbClr xmlns:mc="http://schemas.openxmlformats.org/markup-compatibility/2006" xmlns:a14="http://schemas.microsoft.com/office/drawing/2010/main" val="CC3300" mc:Ignorable=""/>
      </a:accent6>
      <a:hlink>
        <a:srgbClr xmlns:mc="http://schemas.openxmlformats.org/markup-compatibility/2006" xmlns:a14="http://schemas.microsoft.com/office/drawing/2010/main" val="9F002D" mc:Ignorable=""/>
      </a:hlink>
      <a:folHlink>
        <a:srgbClr xmlns:mc="http://schemas.openxmlformats.org/markup-compatibility/2006" xmlns:a14="http://schemas.microsoft.com/office/drawing/2010/main" val="9F002D" mc:Ignorable="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3CC2HQU7XWNV-82-5</_dlc_DocId>
    <_dlc_DocIdUrl xmlns="c83d3ea4-1015-4b4b-bfa9-09fbcd7aa64d">
      <Url>http://intranet.sharepointblackops.com/Courses/WCM401/_layouts/DocIdRedir.aspx?ID=3CC2HQU7XWNV-82-5</Url>
      <Description>3CC2HQU7XWNV-82-5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79FA80A3E7244D9D0133EBFCCFAFAB" ma:contentTypeVersion="1" ma:contentTypeDescription="Create a new document." ma:contentTypeScope="" ma:versionID="b91844c09baf1861880edfd6dd828067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865FC99-B6BD-4E98-8312-F4F432C217EA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3F3A50C1-2158-480B-8DD7-F346284DEEC9}"/>
</file>

<file path=customXml/itemProps5.xml><?xml version="1.0" encoding="utf-8"?>
<ds:datastoreItem xmlns:ds="http://schemas.openxmlformats.org/officeDocument/2006/customXml" ds:itemID="{57095F0F-6D1F-4274-9441-849CF279D17A}"/>
</file>

<file path=docProps/app.xml><?xml version="1.0" encoding="utf-8"?>
<Properties xmlns="http://schemas.openxmlformats.org/officeDocument/2006/extended-properties" xmlns:vt="http://schemas.openxmlformats.org/officeDocument/2006/docPropsVTypes">
  <Template>CPT_PresentationTemplate</Template>
  <TotalTime>1</TotalTime>
  <Words>1178</Words>
  <Application>Microsoft Office PowerPoint</Application>
  <PresentationFormat>On-screen Show (4:3)</PresentationFormat>
  <Paragraphs>193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CPT_PresentationTemplate</vt:lpstr>
      <vt:lpstr>Creating Master Pages &amp;  Configuring Navigation</vt:lpstr>
      <vt:lpstr>Agenda</vt:lpstr>
      <vt:lpstr>Master Pages in WSS 3.0</vt:lpstr>
      <vt:lpstr>Master Pages in Publishing Sites</vt:lpstr>
      <vt:lpstr>Creating &amp; Editing Master Pages</vt:lpstr>
      <vt:lpstr>Creating Master Pages with SPD</vt:lpstr>
      <vt:lpstr>Creating Master Pages with Features</vt:lpstr>
      <vt:lpstr>DEMO: Minimal Master Pages</vt:lpstr>
      <vt:lpstr>Two Types of Master Pages</vt:lpstr>
      <vt:lpstr>Special Master Page Tokens</vt:lpstr>
      <vt:lpstr>SharePoint Delegate Controls</vt:lpstr>
      <vt:lpstr>SharePoint Navigation Basics</vt:lpstr>
      <vt:lpstr>Publishing Site Navigation</vt:lpstr>
      <vt:lpstr>DEMO: Examining Navigation Components</vt:lpstr>
      <vt:lpstr>SharePoint:AspMenu</vt:lpstr>
      <vt:lpstr>PortalSiteMapDataSource</vt:lpstr>
      <vt:lpstr>PortalSiteMapDataSource (Part 2)</vt:lpstr>
      <vt:lpstr>PortalSiteMapProvider</vt:lpstr>
      <vt:lpstr>PortalSiteMapProvider (Part 2)</vt:lpstr>
      <vt:lpstr>DEMO: Customizing the OOTB Nav.</vt:lpstr>
      <vt:lpstr>Customizing Navigation via API</vt:lpstr>
      <vt:lpstr>Customizing Navigation via API (Part 2)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Master Pages &amp;  Configuring Navigation</dc:title>
  <dc:creator>Andrew Connell</dc:creator>
  <cp:lastModifiedBy>Andrew Connell</cp:lastModifiedBy>
  <cp:revision>1</cp:revision>
  <dcterms:created xsi:type="dcterms:W3CDTF">2009-10-30T20:10:22Z</dcterms:created>
  <dcterms:modified xsi:type="dcterms:W3CDTF">2009-10-30T20:12:19Z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0x0101002579FA80A3E7244D9D0133EBFCCFAFAB</vt:lpwstr>
  </property>
  <property fmtid="{D5CDD505-2E9C-101B-9397-08002B2CF9AE}" pid="4" name="_dlc_DocIdItemGuid">
    <vt:lpwstr>38b65949-a260-443e-b469-40f22ed23e62</vt:lpwstr>
  </property>
</Properties>
</file>