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slides/slide19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presentation.xml" ContentType="application/vnd.openxmlformats-officedocument.presentationml.presentation.main+xml"/>
  <Override PartName="/ppt/slides/slide1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5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customXml/itemProps4.xml" ContentType="application/vnd.openxmlformats-officedocument.customXmlProperties+xml"/>
  <Override PartName="/docProps/custom.xml" ContentType="application/vnd.openxmlformats-officedocument.custom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1.xml" ContentType="application/vnd.openxmlformats-officedocument.customXmlProperties+xml"/>
  <Override PartName="/customXml/itemProps5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notesMasterIdLst>
    <p:notesMasterId r:id="rId27"/>
  </p:notesMasterIdLst>
  <p:handoutMasterIdLst>
    <p:handoutMasterId r:id="rId28"/>
  </p:handout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clrMode="bw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xmlns:mc="http://schemas.openxmlformats.org/markup-compatibility/2006" xmlns:a14="http://schemas.microsoft.com/office/drawing/2010/main" val="FF0000" mc:Ignorable="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xmlns:mc="http://schemas.openxmlformats.org/markup-compatibility/2006" xmlns:a14="http://schemas.microsoft.com/office/drawing/2010/main" val="4C2710" mc:Ignorable=""/>
    <a:srgbClr xmlns:mc="http://schemas.openxmlformats.org/markup-compatibility/2006" xmlns:a14="http://schemas.microsoft.com/office/drawing/2010/main" val="87451D" mc:Ignorable=""/>
    <a:srgbClr xmlns:mc="http://schemas.openxmlformats.org/markup-compatibility/2006" xmlns:a14="http://schemas.microsoft.com/office/drawing/2010/main" val="1F100B" mc:Ignorable=""/>
    <a:srgbClr xmlns:mc="http://schemas.openxmlformats.org/markup-compatibility/2006" xmlns:a14="http://schemas.microsoft.com/office/drawing/2010/main" val="9F002D" mc:Ignorable=""/>
    <a:srgbClr xmlns:mc="http://schemas.openxmlformats.org/markup-compatibility/2006" xmlns:a14="http://schemas.microsoft.com/office/drawing/2010/main" val="002100" mc:Ignorable=""/>
    <a:srgbClr xmlns:mc="http://schemas.openxmlformats.org/markup-compatibility/2006" xmlns:a14="http://schemas.microsoft.com/office/drawing/2010/main" val="2E3917" mc:Ignorable="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6946" autoAdjust="0"/>
    <p:restoredTop sz="90033" autoAdjust="0"/>
  </p:normalViewPr>
  <p:slideViewPr>
    <p:cSldViewPr>
      <p:cViewPr>
        <p:scale>
          <a:sx n="140" d="100"/>
          <a:sy n="140" d="100"/>
        </p:scale>
        <p:origin x="-804" y="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6" d="100"/>
          <a:sy n="96" d="100"/>
        </p:scale>
        <p:origin x="-3552" y="-102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customXml" Target="../customXml/item5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8" Type="http://schemas.openxmlformats.org/officeDocument/2006/relationships/slide" Target="slides/slide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632960" cy="32004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r>
              <a:rPr lang="en-US" smtClean="0"/>
              <a:t>05 - Creating Custom Page Layouts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714240" y="0"/>
            <a:ext cx="2599267" cy="32004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r>
              <a:rPr lang="en-US" smtClean="0"/>
              <a:t>v3.0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281160"/>
            <a:ext cx="3901440" cy="31837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r>
              <a:rPr lang="en-US" smtClean="0"/>
              <a:t>© 2009 Critical Path Training, LLC - All Rights Reserved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281160"/>
            <a:ext cx="3169920" cy="31837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r>
              <a:rPr lang="en-US" dirty="0" smtClean="0"/>
              <a:t>05-</a:t>
            </a:r>
            <a:fld id="{E8376170-4F0A-4BF6-8C2A-9A4A0182561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188525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26560" cy="32004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r>
              <a:rPr lang="en-US" smtClean="0"/>
              <a:t>05 - Creating Custom Page Layouts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32004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r>
              <a:rPr lang="en-US" smtClean="0"/>
              <a:t>v3.0</a:t>
            </a:r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96963" y="479425"/>
            <a:ext cx="5121275" cy="384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281160"/>
            <a:ext cx="4145280" cy="31837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r>
              <a:rPr lang="en-US" smtClean="0"/>
              <a:t>© 2009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281159"/>
            <a:ext cx="3169920" cy="31837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073E6628-0705-4E34-90AA-D61A964D0AF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226757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v3.0</a:t>
            </a:r>
            <a:endParaRPr lang="en-US"/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05 - Creating Custom Page Layouts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© 2009 Ted Pattison Group, Inc - All Rights Reserved</a:t>
            </a:r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v3.0</a:t>
            </a:r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05 - Creating Custom Page Layouts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© 2009 Ted Pattison Group, Inc - All Rights Reserved</a:t>
            </a:r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05 - Creating Custom Page Layouts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v3.0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2009 Ted Pattison Group, Inc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05 - Creating Custom Page Layouts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v3.0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2009 Ted Pattison Group, Inc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05 - Creating Custom Page Layouts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v3.0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2009 Ted Pattison Group, Inc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05 - Creating Custom Page Layouts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v3.0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2009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6244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05 - Creating Custom Page Layouts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v3.0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2009 Ted Pattison Group, Inc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v3.0</a:t>
            </a:r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05 - Creating Custom Page Layouts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© 2009 Ted Pattison Group, Inc - All Rights Reserved</a:t>
            </a:r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73152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42" name="Picture 2" descr="http://intranet.sharepointblackops.com/CriticalPath/Logo%20Concepts/booth/booth_image_hi_res.jpg"/>
          <p:cNvPicPr>
            <a:picLocks noChangeAspect="1" noChangeArrowheads="1"/>
          </p:cNvPicPr>
          <p:nvPr userDrawn="1"/>
        </p:nvPicPr>
        <p:blipFill>
          <a:blip r:embed="rId3" cstate="print">
            <a:lum bright="30000" contrast="40000"/>
          </a:blip>
          <a:srcRect t="7500" b="7500"/>
          <a:stretch>
            <a:fillRect/>
          </a:stretch>
        </p:blipFill>
        <p:spPr bwMode="auto">
          <a:xfrm>
            <a:off x="0" y="1447800"/>
            <a:ext cx="9144000" cy="5410200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 userDrawn="1"/>
        </p:nvSpPr>
        <p:spPr bwMode="gray">
          <a:xfrm>
            <a:off x="0" y="1402080"/>
            <a:ext cx="91440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 bwMode="gray">
          <a:xfrm>
            <a:off x="304800" y="1600200"/>
            <a:ext cx="8534400" cy="1066800"/>
          </a:xfrm>
        </p:spPr>
        <p:txBody>
          <a:bodyPr anchor="b" anchorCtr="0"/>
          <a:lstStyle>
            <a:lvl1pPr algn="ctr">
              <a:defRPr sz="3200">
                <a:solidFill>
                  <a:srgbClr xmlns:mc="http://schemas.openxmlformats.org/markup-compatibility/2006" xmlns:a14="http://schemas.microsoft.com/office/drawing/2010/main" val="1F100B" mc:Ignorable="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 bwMode="gray">
          <a:xfrm>
            <a:off x="304800" y="2667000"/>
            <a:ext cx="8534400" cy="114300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2400">
                <a:solidFill>
                  <a:srgbClr xmlns:mc="http://schemas.openxmlformats.org/markup-compatibility/2006" xmlns:a14="http://schemas.microsoft.com/office/drawing/2010/main" val="4C2710" mc:Ignorable="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32333" y="152400"/>
            <a:ext cx="145926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8"/>
          <p:cNvSpPr/>
          <p:nvPr userDrawn="1"/>
        </p:nvSpPr>
        <p:spPr bwMode="black">
          <a:xfrm>
            <a:off x="0" y="0"/>
            <a:ext cx="9144000" cy="6858000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 bwMode="gray">
          <a:xfrm>
            <a:off x="7315200" y="0"/>
            <a:ext cx="45719" cy="1447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6106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382000" cy="5181600"/>
          </a:xfrm>
        </p:spPr>
        <p:txBody>
          <a:bodyPr/>
          <a:lstStyle>
            <a:lvl1pPr>
              <a:spcBef>
                <a:spcPts val="600"/>
              </a:spcBef>
              <a:spcAft>
                <a:spcPts val="200"/>
              </a:spcAft>
              <a:defRPr/>
            </a:lvl1pPr>
            <a:lvl2pPr>
              <a:spcBef>
                <a:spcPts val="300"/>
              </a:spcBef>
              <a:spcAft>
                <a:spcPts val="300"/>
              </a:spcAft>
              <a:defRPr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Table Placeholder 5"/>
          <p:cNvSpPr>
            <a:spLocks noGrp="1"/>
          </p:cNvSpPr>
          <p:nvPr>
            <p:ph type="tbl" sz="quarter" idx="1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453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381000" y="1447800"/>
            <a:ext cx="83058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andrew\Desktop\iStock_000006411881Large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2338" cy="6858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304800" y="1600200"/>
            <a:ext cx="8610600" cy="838200"/>
          </a:xfrm>
        </p:spPr>
        <p:txBody>
          <a:bodyPr>
            <a:scene3d>
              <a:camera prst="perspectiveRelaxedModerately"/>
              <a:lightRig rig="threePt" dir="t"/>
            </a:scene3d>
            <a:sp3d extrusionH="57150">
              <a:bevelT w="82550" h="38100" prst="coolSlant"/>
            </a:sp3d>
          </a:bodyPr>
          <a:lstStyle>
            <a:lvl1pPr algn="r">
              <a:defRPr sz="6000" b="1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reflection blurRad="6350" stA="50000" endA="300" endPos="50000" dist="29997" dir="5400000" sy="-100000" algn="bl" rotWithShape="0"/>
                </a:effectLst>
                <a:latin typeface="Copperplate Gothic Bold" pitchFamily="34" charset="0"/>
              </a:defRPr>
            </a:lvl1pPr>
          </a:lstStyle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3886200"/>
            <a:ext cx="7010400" cy="1066800"/>
          </a:xfrm>
        </p:spPr>
        <p:txBody>
          <a:bodyPr/>
          <a:lstStyle>
            <a:lvl1pPr marL="0" indent="0">
              <a:buNone/>
              <a:defRPr 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enter demo title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andrew\Desktop\iStock_000006411881Large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2338" cy="6858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</a:extLst>
        </p:spPr>
      </p:pic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3886200"/>
            <a:ext cx="7772400" cy="1066800"/>
          </a:xfrm>
        </p:spPr>
        <p:txBody>
          <a:bodyPr/>
          <a:lstStyle>
            <a:lvl1pPr marL="0" indent="0">
              <a:buNone/>
              <a:defRPr lang="en-US" b="1" dirty="0">
                <a:solidFill>
                  <a:schemeClr val="bg1"/>
                </a:solidFill>
                <a:latin typeface="Arial Black" pitchFamily="34" charset="0"/>
              </a:defRPr>
            </a:lvl1pPr>
          </a:lstStyle>
          <a:p>
            <a:pPr lvl="0"/>
            <a:r>
              <a:rPr lang="en-US" dirty="0" smtClean="0"/>
              <a:t>Click To Enter Name Of New Section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406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black">
          <a:xfrm>
            <a:off x="0" y="0"/>
            <a:ext cx="9144000" cy="9906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152400" y="76200"/>
            <a:ext cx="8610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447800"/>
            <a:ext cx="83820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 bwMode="hidden">
          <a:xfrm>
            <a:off x="0" y="990600"/>
            <a:ext cx="9144000" cy="45719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9F002D" mc:Ignorable="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hidden">
          <a:xfrm>
            <a:off x="0" y="6812280"/>
            <a:ext cx="9144000" cy="45720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9F002D" mc:Ignorable="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 bwMode="hidden">
          <a:xfrm>
            <a:off x="9098281" y="990600"/>
            <a:ext cx="45719" cy="5867400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9F002D" mc:Ignorable="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 bwMode="hidden">
          <a:xfrm>
            <a:off x="0" y="990600"/>
            <a:ext cx="45719" cy="5867400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9F002D" mc:Ignorable="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8615362" y="6379369"/>
            <a:ext cx="353784" cy="328514"/>
            <a:chOff x="8615362" y="6379369"/>
            <a:chExt cx="353784" cy="328514"/>
          </a:xfrm>
        </p:grpSpPr>
        <p:pic>
          <p:nvPicPr>
            <p:cNvPr id="17" name="Picture 16" descr="CPT_Arrows_Trans.gif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658627" y="6397618"/>
              <a:ext cx="291352" cy="287450"/>
            </a:xfrm>
            <a:prstGeom prst="rect">
              <a:avLst/>
            </a:prstGeom>
            <a:ln w="38100" cap="sq">
              <a:noFill/>
              <a:prstDash val="solid"/>
              <a:miter lim="800000"/>
            </a:ln>
            <a:effectLst/>
            <a:scene3d>
              <a:camera prst="perspectiveFront"/>
              <a:lightRig rig="threePt" dir="t"/>
            </a:scene3d>
          </p:spPr>
        </p:pic>
        <p:sp>
          <p:nvSpPr>
            <p:cNvPr id="19" name="Rectangle 18"/>
            <p:cNvSpPr/>
            <p:nvPr userDrawn="1"/>
          </p:nvSpPr>
          <p:spPr bwMode="hidden">
            <a:xfrm>
              <a:off x="8615362" y="6379369"/>
              <a:ext cx="353784" cy="328514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8" r:id="rId4"/>
    <p:sldLayoutId id="2147483657" r:id="rId5"/>
    <p:sldLayoutId id="2147483655" r:id="rId6"/>
    <p:sldLayoutId id="2147483659" r:id="rId7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7663" indent="-347663" algn="l" defTabSz="914400" rtl="0" eaLnBrk="1" latinLnBrk="0" hangingPunct="1">
        <a:spcBef>
          <a:spcPct val="20000"/>
        </a:spcBef>
        <a:buClr>
          <a:schemeClr val="tx2"/>
        </a:buClr>
        <a:buSzPct val="100000"/>
        <a:buFont typeface="Wingdings" pitchFamily="2" charset="2"/>
        <a:buChar char="§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682625" indent="-334963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679450" indent="3175" algn="l" defTabSz="914400" rtl="0" eaLnBrk="1" latinLnBrk="0" hangingPunct="1">
        <a:spcBef>
          <a:spcPct val="20000"/>
        </a:spcBef>
        <a:buFontTx/>
        <a:buNone/>
        <a:defRPr sz="2000" b="1" kern="1200">
          <a:solidFill>
            <a:schemeClr val="tx1"/>
          </a:solidFill>
          <a:latin typeface="Lucida Console" pitchFamily="49" charset="0"/>
          <a:ea typeface="+mn-ea"/>
          <a:cs typeface="+mn-cs"/>
        </a:defRPr>
      </a:lvl3pPr>
      <a:lvl4pPr marL="682625" indent="0" algn="l" defTabSz="914400" rtl="0" eaLnBrk="1" latinLnBrk="0" hangingPunct="1">
        <a:spcBef>
          <a:spcPct val="20000"/>
        </a:spcBef>
        <a:buFontTx/>
        <a:buNone/>
        <a:defRPr sz="1800" b="1" kern="1200">
          <a:solidFill>
            <a:schemeClr val="accent1">
              <a:lumMod val="75000"/>
            </a:schemeClr>
          </a:solidFill>
          <a:latin typeface="Lucida Console" pitchFamily="49" charset="0"/>
          <a:ea typeface="+mn-ea"/>
          <a:cs typeface="+mn-cs"/>
        </a:defRPr>
      </a:lvl4pPr>
      <a:lvl5pPr marL="679450" indent="3175" algn="l" defTabSz="914400" rtl="0" eaLnBrk="1" latinLnBrk="0" hangingPunct="1">
        <a:spcBef>
          <a:spcPct val="20000"/>
        </a:spcBef>
        <a:buFontTx/>
        <a:buNone/>
        <a:defRPr sz="1600" b="1" i="0" kern="1200">
          <a:solidFill>
            <a:schemeClr val="tx1"/>
          </a:solidFill>
          <a:latin typeface="Lucida Console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Creating Custom </a:t>
            </a:r>
            <a:br>
              <a:rPr lang="en-US" dirty="0" smtClean="0"/>
            </a:br>
            <a:r>
              <a:rPr lang="en-US" dirty="0" smtClean="0"/>
              <a:t>Page Layouts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Working </a:t>
            </a:r>
            <a:r>
              <a:rPr lang="en-US" smtClean="0"/>
              <a:t>with Page Templates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4254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Creating Content Types with Features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7715" y="1371600"/>
            <a:ext cx="8328570" cy="3276600"/>
          </a:xfrm>
        </p:spPr>
      </p:pic>
    </p:spTree>
    <p:extLst>
      <p:ext uri="{BB962C8B-B14F-4D97-AF65-F5344CB8AC3E}">
        <p14:creationId xmlns:p14="http://schemas.microsoft.com/office/powerpoint/2010/main" val="24242311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Creating Content Types via API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447800"/>
            <a:ext cx="7848600" cy="52227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2641437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Site Columns &amp; Content Types In Publishing Sites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Site columns &amp; content types play a key role in Publishing sites</a:t>
            </a:r>
          </a:p>
          <a:p>
            <a:r>
              <a:rPr lang="en-US" smtClean="0"/>
              <a:t>Both are used to define schema for </a:t>
            </a:r>
            <a:br>
              <a:rPr lang="en-US" smtClean="0"/>
            </a:br>
            <a:r>
              <a:rPr lang="en-US" smtClean="0"/>
              <a:t>content pages</a:t>
            </a:r>
          </a:p>
          <a:p>
            <a:r>
              <a:rPr lang="en-US" smtClean="0"/>
              <a:t>Content types must inherit from the Page content type (which inherits from System Page)</a:t>
            </a:r>
          </a:p>
          <a:p>
            <a:pPr lvl="1"/>
            <a:r>
              <a:rPr lang="en-US" smtClean="0"/>
              <a:t>[..]\FEATURES\PublishingResources\PublishingContentTypes.xml</a:t>
            </a:r>
          </a:p>
          <a:p>
            <a:pPr lvl="1"/>
            <a:r>
              <a:rPr lang="en-US" smtClean="0"/>
              <a:t>0x010100C568DB52D9D0A14D9B2FDCC96666E9F2007948130EC3DB064584E219954237AF39</a:t>
            </a:r>
          </a:p>
          <a:p>
            <a:r>
              <a:rPr lang="en-US" smtClean="0"/>
              <a:t>Page layouts must be associated with </a:t>
            </a:r>
            <a:br>
              <a:rPr lang="en-US" smtClean="0"/>
            </a:br>
            <a:r>
              <a:rPr lang="en-US" smtClean="0"/>
              <a:t>content 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1960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Overview of Page Layouts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Combined with master page to define </a:t>
            </a:r>
            <a:br>
              <a:rPr lang="en-US" smtClean="0"/>
            </a:br>
            <a:r>
              <a:rPr lang="en-US" smtClean="0"/>
              <a:t>the rendering of a content page</a:t>
            </a:r>
          </a:p>
          <a:p>
            <a:pPr lvl="1"/>
            <a:r>
              <a:rPr lang="en-US" smtClean="0"/>
              <a:t>Obtains master page from SPWeb.CustomMasterUrl</a:t>
            </a:r>
          </a:p>
          <a:p>
            <a:r>
              <a:rPr lang="en-US" smtClean="0"/>
              <a:t>Hosts field controls and Web Part zones</a:t>
            </a:r>
          </a:p>
          <a:p>
            <a:r>
              <a:rPr lang="en-US" smtClean="0"/>
              <a:t>Complies to the Page Layout content type</a:t>
            </a:r>
          </a:p>
          <a:p>
            <a:r>
              <a:rPr lang="en-US" smtClean="0"/>
              <a:t>Has an associated content type</a:t>
            </a:r>
          </a:p>
          <a:p>
            <a:pPr lvl="1"/>
            <a:r>
              <a:rPr lang="en-US" smtClean="0"/>
              <a:t>Dictates which content type the page layout </a:t>
            </a:r>
            <a:br>
              <a:rPr lang="en-US" smtClean="0"/>
            </a:br>
            <a:r>
              <a:rPr lang="en-US" smtClean="0"/>
              <a:t>is used for rendering</a:t>
            </a:r>
          </a:p>
          <a:p>
            <a:r>
              <a:rPr lang="en-US" smtClean="0"/>
              <a:t>Can bind multiple page layouts to content type</a:t>
            </a:r>
          </a:p>
          <a:p>
            <a:r>
              <a:rPr lang="en-US" smtClean="0"/>
              <a:t>Associated with exactly one content type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8505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Page Layouts in Publishing Sites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Recall previous concept:</a:t>
            </a:r>
          </a:p>
          <a:p>
            <a:pPr lvl="1"/>
            <a:r>
              <a:rPr lang="en-US" smtClean="0"/>
              <a:t>Page templates vs. instances</a:t>
            </a:r>
          </a:p>
          <a:p>
            <a:r>
              <a:rPr lang="en-US" smtClean="0"/>
              <a:t>Page layouts live within the Master Page Gallery</a:t>
            </a:r>
          </a:p>
          <a:p>
            <a:pPr lvl="1"/>
            <a:r>
              <a:rPr lang="en-US" smtClean="0">
                <a:hlinkClick r:id=""/>
              </a:rPr>
              <a:t>http://www.Litwareinc.com/_catalogs/masterpage</a:t>
            </a:r>
            <a:endParaRPr lang="en-US" smtClean="0"/>
          </a:p>
          <a:p>
            <a:pPr lvl="1"/>
            <a:r>
              <a:rPr lang="en-US" smtClean="0"/>
              <a:t>Exists only in the top-level site within a site collection</a:t>
            </a:r>
          </a:p>
          <a:p>
            <a:r>
              <a:rPr lang="en-US" smtClean="0"/>
              <a:t>Upon site provisioning, page layout added to Master Page Gallery as GhostableInLibrary</a:t>
            </a:r>
          </a:p>
          <a:p>
            <a:pPr lvl="1"/>
            <a:r>
              <a:rPr lang="en-US" smtClean="0"/>
              <a:t>While living in the Master Page Gallery as uncustomized, the page layout on the file system is used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660863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Components of Page Layouts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Field Controls (Module 8)</a:t>
            </a:r>
          </a:p>
          <a:p>
            <a:pPr lvl="1"/>
            <a:r>
              <a:rPr lang="en-US" smtClean="0"/>
              <a:t>Field controls are bound fields within pages list item</a:t>
            </a:r>
          </a:p>
          <a:p>
            <a:pPr lvl="1"/>
            <a:r>
              <a:rPr lang="en-US" smtClean="0"/>
              <a:t>Used to statically place content on a page</a:t>
            </a:r>
          </a:p>
          <a:p>
            <a:pPr lvl="1"/>
            <a:r>
              <a:rPr lang="en-US" smtClean="0"/>
              <a:t>Content owners can NOT move or modify field controls</a:t>
            </a:r>
          </a:p>
          <a:p>
            <a:pPr lvl="1"/>
            <a:r>
              <a:rPr lang="en-US" smtClean="0"/>
              <a:t>Developers can create custom field controls</a:t>
            </a:r>
          </a:p>
          <a:p>
            <a:r>
              <a:rPr lang="en-US" smtClean="0"/>
              <a:t>Web Parts (Module 7)</a:t>
            </a:r>
          </a:p>
          <a:p>
            <a:pPr lvl="1"/>
            <a:r>
              <a:rPr lang="en-US" smtClean="0"/>
              <a:t>Designers &amp; developers place Web Part zones </a:t>
            </a:r>
            <a:br>
              <a:rPr lang="en-US" smtClean="0"/>
            </a:br>
            <a:r>
              <a:rPr lang="en-US" smtClean="0"/>
              <a:t>on page layouts</a:t>
            </a:r>
          </a:p>
          <a:p>
            <a:pPr lvl="1"/>
            <a:r>
              <a:rPr lang="en-US" smtClean="0"/>
              <a:t>Allow content owners more control over content</a:t>
            </a:r>
          </a:p>
          <a:p>
            <a:r>
              <a:rPr lang="en-US" smtClean="0"/>
              <a:t>Edit Mode Panel (Module 6)</a:t>
            </a:r>
          </a:p>
          <a:p>
            <a:pPr lvl="1"/>
            <a:r>
              <a:rPr lang="en-US" smtClean="0"/>
              <a:t>Used to show / hide renderings in display / edit mode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2287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Field Controls &amp; Web Parts Compared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81000" y="1447800"/>
          <a:ext cx="8382000" cy="5222240"/>
        </p:xfrm>
        <a:graphic>
          <a:graphicData uri="http://schemas.openxmlformats.org/drawingml/2006/table">
            <a:tbl>
              <a:tblPr firstRow="1" firstCol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286000"/>
                <a:gridCol w="2895600"/>
                <a:gridCol w="32004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Field Controls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Web Parts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Content Storage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 a field (column) in the page’s underlying </a:t>
                      </a:r>
                      <a:r>
                        <a:rPr lang="en-US" dirty="0" err="1" smtClean="0">
                          <a:latin typeface="Courier New" pitchFamily="49" charset="0"/>
                          <a:cs typeface="Courier New" pitchFamily="49" charset="0"/>
                        </a:rPr>
                        <a:t>SPListItem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Within the Web Part</a:t>
                      </a:r>
                      <a:r>
                        <a:rPr lang="en-US" baseline="0" dirty="0" smtClean="0"/>
                        <a:t> data of the page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Personalization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Versioning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Versioning tied to page with complete history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Versioning tied to page </a:t>
                      </a:r>
                      <a:r>
                        <a:rPr lang="en-US" i="1" dirty="0" smtClean="0"/>
                        <a:t>without</a:t>
                      </a:r>
                      <a:r>
                        <a:rPr lang="en-US" baseline="0" dirty="0" smtClean="0"/>
                        <a:t> history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Who</a:t>
                      </a:r>
                      <a:r>
                        <a:rPr lang="en-US" baseline="0" dirty="0" smtClean="0"/>
                        <a:t> has ultimate control?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Page designer / developer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Page designer (in placement of Web</a:t>
                      </a:r>
                      <a:r>
                        <a:rPr lang="en-US" baseline="0" dirty="0" smtClean="0"/>
                        <a:t> Part zones); content owner in managing of zone’s contents (add/edit Web Parts within Web Part zone)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When to use?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Specific types of</a:t>
                      </a:r>
                      <a:r>
                        <a:rPr lang="en-US" baseline="0" dirty="0" smtClean="0"/>
                        <a:t> content must appear in specified places of a page; structured formatting / branding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Structure of content on</a:t>
                      </a:r>
                      <a:r>
                        <a:rPr lang="en-US" baseline="0" dirty="0" smtClean="0"/>
                        <a:t> page (in part of a page) isn’t important; let content owners have full control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97950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Customizing Rich HTML Editor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mtClean="0"/>
              <a:t>Rich HTML editor control used by default with fields of type Publishing HTML</a:t>
            </a:r>
          </a:p>
          <a:p>
            <a:r>
              <a:rPr lang="en-US" smtClean="0"/>
              <a:t>Developers can specify if the following are / aren’t allowed within the field:</a:t>
            </a:r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Specify using attributes in markup </a:t>
            </a:r>
            <a:br>
              <a:rPr lang="en-US" smtClean="0"/>
            </a:br>
            <a:r>
              <a:rPr lang="en-US" smtClean="0"/>
              <a:t>(or with SharePoint Designer’s tool window)</a:t>
            </a:r>
          </a:p>
          <a:p>
            <a:r>
              <a:rPr lang="en-US" smtClean="0"/>
              <a:t>Extensible – add custom buttons to floating toolbar</a:t>
            </a:r>
          </a:p>
          <a:p>
            <a:pPr lvl="1"/>
            <a:r>
              <a:rPr lang="en-US" smtClean="0"/>
              <a:t>Module 6</a:t>
            </a:r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600200" y="3098800"/>
          <a:ext cx="6096000" cy="1854200"/>
        </p:xfrm>
        <a:graphic>
          <a:graphicData uri="http://schemas.openxmlformats.org/drawingml/2006/table">
            <a:tbl>
              <a:tblPr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362200"/>
                <a:gridCol w="3733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HTML Tables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Formatting (bold, italic, etc.)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Hyperlinks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Access to raw</a:t>
                      </a:r>
                      <a:r>
                        <a:rPr lang="en-US" baseline="0" dirty="0" smtClean="0"/>
                        <a:t> markup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Images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Which</a:t>
                      </a:r>
                      <a:r>
                        <a:rPr lang="en-US" baseline="0" dirty="0" smtClean="0"/>
                        <a:t> CSS Classes Are Available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Font</a:t>
                      </a:r>
                      <a:r>
                        <a:rPr lang="en-US" baseline="0" dirty="0" smtClean="0"/>
                        <a:t> Family</a:t>
                      </a:r>
                      <a:r>
                        <a:rPr lang="en-US" dirty="0" smtClean="0"/>
                        <a:t> or Sizes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Reusable Content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Font Colors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37654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Creating Page Layouts with SPD 2007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In order for others to see and use it:</a:t>
            </a:r>
          </a:p>
          <a:p>
            <a:pPr lvl="1"/>
            <a:r>
              <a:rPr lang="en-US" smtClean="0"/>
              <a:t>Check in</a:t>
            </a:r>
          </a:p>
          <a:p>
            <a:pPr lvl="1"/>
            <a:r>
              <a:rPr lang="en-US" smtClean="0"/>
              <a:t>Publish a major version</a:t>
            </a:r>
          </a:p>
          <a:p>
            <a:pPr lvl="1"/>
            <a:r>
              <a:rPr lang="en-US" smtClean="0"/>
              <a:t>Approve publishing request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1524000"/>
            <a:ext cx="3219450" cy="138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95600" y="1828800"/>
            <a:ext cx="396712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5" name="Straight Arrow Connector 4"/>
          <p:cNvCxnSpPr/>
          <p:nvPr/>
        </p:nvCxnSpPr>
        <p:spPr>
          <a:xfrm>
            <a:off x="1676400" y="2133600"/>
            <a:ext cx="1676400" cy="381000"/>
          </a:xfrm>
          <a:prstGeom prst="straightConnector1">
            <a:avLst/>
          </a:prstGeom>
          <a:ln>
            <a:solidFill>
              <a:srgbClr xmlns:mc="http://schemas.openxmlformats.org/markup-compatibility/2006" xmlns:a14="http://schemas.microsoft.com/office/drawing/2010/main" val="C00000" mc:Ignorable="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876800" y="1447800"/>
            <a:ext cx="3724275" cy="1869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1" name="Straight Arrow Connector 10"/>
          <p:cNvCxnSpPr/>
          <p:nvPr/>
        </p:nvCxnSpPr>
        <p:spPr>
          <a:xfrm rot="5400000" flipH="1" flipV="1">
            <a:off x="5257800" y="3657600"/>
            <a:ext cx="1524000" cy="152400"/>
          </a:xfrm>
          <a:prstGeom prst="straightConnector1">
            <a:avLst/>
          </a:prstGeom>
          <a:ln>
            <a:solidFill>
              <a:srgbClr xmlns:mc="http://schemas.openxmlformats.org/markup-compatibility/2006" xmlns:a14="http://schemas.microsoft.com/office/drawing/2010/main" val="C00000" mc:Ignorable="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834290" y="1676400"/>
            <a:ext cx="2557110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Create new Publishing </a:t>
            </a:r>
            <a:br>
              <a:rPr lang="en-US" dirty="0" smtClean="0"/>
            </a:br>
            <a:r>
              <a:rPr lang="en-US" dirty="0" smtClean="0"/>
              <a:t>Page Layout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905000" y="3657600"/>
            <a:ext cx="3736921" cy="92333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Save page layout into</a:t>
            </a:r>
          </a:p>
          <a:p>
            <a:pPr algn="ctr"/>
            <a:r>
              <a:rPr lang="en-US" dirty="0" smtClean="0"/>
              <a:t>the Master Page Gallery</a:t>
            </a:r>
          </a:p>
          <a:p>
            <a:pPr algn="ctr"/>
            <a:r>
              <a:rPr lang="en-US" dirty="0" smtClean="0"/>
              <a:t>(</a:t>
            </a:r>
            <a:r>
              <a:rPr lang="en-US" i="1" dirty="0" smtClean="0"/>
              <a:t>http://[site]/_catalogs/masterpage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876800" y="2819400"/>
            <a:ext cx="3505200" cy="120032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Add all necessary SharePoint field controls, Web Part zones </a:t>
            </a:r>
            <a:br>
              <a:rPr lang="en-US" dirty="0" smtClean="0"/>
            </a:br>
            <a:r>
              <a:rPr lang="en-US" dirty="0" smtClean="0"/>
              <a:t>&amp; branding markup to the </a:t>
            </a:r>
            <a:br>
              <a:rPr lang="en-US" dirty="0" smtClean="0"/>
            </a:br>
            <a:r>
              <a:rPr lang="en-US" dirty="0" smtClean="0"/>
              <a:t>page layout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7212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18" grpId="0" animBg="1"/>
      <p:bldP spid="19" grpId="0" animBg="1"/>
      <p:bldP spid="19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Creating Page Layouts with Features</a:t>
            </a:r>
            <a:endParaRPr lang="en-US" dirty="0"/>
          </a:p>
        </p:txBody>
      </p:sp>
      <p:pic>
        <p:nvPicPr>
          <p:cNvPr id="307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000" y="1726972"/>
            <a:ext cx="8382000" cy="4623255"/>
          </a:xfrm>
        </p:spPr>
      </p:pic>
    </p:spTree>
    <p:extLst>
      <p:ext uri="{BB962C8B-B14F-4D97-AF65-F5344CB8AC3E}">
        <p14:creationId xmlns:p14="http://schemas.microsoft.com/office/powerpoint/2010/main" val="12921565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Role of site columns &amp; content types </a:t>
            </a:r>
            <a:br>
              <a:rPr lang="en-US" smtClean="0"/>
            </a:br>
            <a:r>
              <a:rPr lang="en-US" smtClean="0"/>
              <a:t>in Publishing sites</a:t>
            </a:r>
          </a:p>
          <a:p>
            <a:r>
              <a:rPr lang="en-US" smtClean="0"/>
              <a:t>Creating, editing &amp; managing page layouts</a:t>
            </a:r>
          </a:p>
          <a:p>
            <a:pPr lvl="1"/>
            <a:r>
              <a:rPr lang="en-US" smtClean="0"/>
              <a:t>Office SharePoint Designer 2007</a:t>
            </a:r>
          </a:p>
          <a:p>
            <a:pPr lvl="1"/>
            <a:r>
              <a:rPr lang="en-US" smtClean="0"/>
              <a:t>Visual Studio (Features &amp; solutions)</a:t>
            </a:r>
          </a:p>
          <a:p>
            <a:r>
              <a:rPr lang="en-US" smtClean="0"/>
              <a:t>Field controls &amp; Web Parts</a:t>
            </a:r>
          </a:p>
          <a:p>
            <a:r>
              <a:rPr lang="en-US" smtClean="0"/>
              <a:t>Customizing Rich HTML Editor control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434758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DEMO: Creating Page Layouts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Demo: Creating content types &amp; page layouts with the browser &amp; SharePoint Designer interface</a:t>
            </a:r>
          </a:p>
          <a:p>
            <a:pPr lvl="1"/>
            <a:r>
              <a:rPr lang="en-US" smtClean="0"/>
              <a:t>Create a new content type</a:t>
            </a:r>
          </a:p>
          <a:p>
            <a:pPr lvl="1"/>
            <a:r>
              <a:rPr lang="en-US" smtClean="0"/>
              <a:t>Create a new page layout using SharePoint Designer</a:t>
            </a:r>
          </a:p>
          <a:p>
            <a:pPr lvl="1"/>
            <a:r>
              <a:rPr lang="en-US" smtClean="0"/>
              <a:t>Add field controls, Web Part zones &amp; Web Parts</a:t>
            </a:r>
          </a:p>
          <a:p>
            <a:pPr lvl="1"/>
            <a:r>
              <a:rPr lang="en-US" smtClean="0"/>
              <a:t>Create new content page based on new page layout</a:t>
            </a:r>
          </a:p>
          <a:p>
            <a:r>
              <a:rPr lang="en-US" smtClean="0"/>
              <a:t>Demo: PageLayoutFeature</a:t>
            </a:r>
          </a:p>
          <a:p>
            <a:pPr lvl="1"/>
            <a:r>
              <a:rPr lang="en-US" smtClean="0"/>
              <a:t>Create new site columns, content type and page layout using a Feature instead of SharePoint Designer</a:t>
            </a:r>
          </a:p>
          <a:p>
            <a:r>
              <a:rPr lang="en-US" smtClean="0"/>
              <a:t>Demo:</a:t>
            </a:r>
          </a:p>
          <a:p>
            <a:pPr lvl="1"/>
            <a:r>
              <a:rPr lang="en-US" smtClean="0"/>
              <a:t>Modify which page layouts can be used within a subsite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7642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Role of site columns &amp; content types </a:t>
            </a:r>
            <a:br>
              <a:rPr lang="en-US" smtClean="0"/>
            </a:br>
            <a:r>
              <a:rPr lang="en-US" smtClean="0"/>
              <a:t>in Publishing sites</a:t>
            </a:r>
          </a:p>
          <a:p>
            <a:r>
              <a:rPr lang="en-US" smtClean="0"/>
              <a:t>Creating, editing &amp; managing page layouts</a:t>
            </a:r>
          </a:p>
          <a:p>
            <a:pPr lvl="1"/>
            <a:r>
              <a:rPr lang="en-US" smtClean="0"/>
              <a:t>Office SharePoint Designer 2007</a:t>
            </a:r>
          </a:p>
          <a:p>
            <a:pPr lvl="1"/>
            <a:r>
              <a:rPr lang="en-US" smtClean="0"/>
              <a:t>Visual Studio (Features &amp; solutions)</a:t>
            </a:r>
          </a:p>
          <a:p>
            <a:r>
              <a:rPr lang="en-US" smtClean="0"/>
              <a:t>Field controls &amp; Web Parts</a:t>
            </a:r>
          </a:p>
          <a:p>
            <a:r>
              <a:rPr lang="en-US" smtClean="0"/>
              <a:t>Customizing Rich HTML Editor control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039217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Site Columns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Reusable column template for use within </a:t>
            </a:r>
            <a:br>
              <a:rPr lang="en-US" smtClean="0"/>
            </a:br>
            <a:r>
              <a:rPr lang="en-US" smtClean="0"/>
              <a:t>lists and content types</a:t>
            </a:r>
          </a:p>
          <a:p>
            <a:r>
              <a:rPr lang="en-US" smtClean="0"/>
              <a:t>Specify:</a:t>
            </a:r>
          </a:p>
          <a:p>
            <a:pPr lvl="1"/>
            <a:r>
              <a:rPr lang="en-US" smtClean="0"/>
              <a:t>Name &amp; description</a:t>
            </a:r>
          </a:p>
          <a:p>
            <a:pPr lvl="1"/>
            <a:r>
              <a:rPr lang="en-US" smtClean="0"/>
              <a:t>Data type</a:t>
            </a:r>
          </a:p>
          <a:p>
            <a:pPr lvl="1"/>
            <a:r>
              <a:rPr lang="en-US" smtClean="0"/>
              <a:t>Site column group</a:t>
            </a:r>
          </a:p>
          <a:p>
            <a:r>
              <a:rPr lang="en-US" smtClean="0"/>
              <a:t>Scoped at the site level</a:t>
            </a:r>
          </a:p>
          <a:p>
            <a:pPr lvl="1"/>
            <a:r>
              <a:rPr lang="en-US" smtClean="0"/>
              <a:t>Available to child sites</a:t>
            </a:r>
          </a:p>
          <a:p>
            <a:r>
              <a:rPr lang="en-US" smtClean="0"/>
              <a:t>Adding to a list / content type creates a copy</a:t>
            </a:r>
          </a:p>
          <a:p>
            <a:r>
              <a:rPr lang="en-US" smtClean="0"/>
              <a:t>To manage, must have Web designer rights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620673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Creating &amp; Managing Site Columns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Create / manage many ways:</a:t>
            </a:r>
          </a:p>
          <a:p>
            <a:pPr lvl="1"/>
            <a:r>
              <a:rPr lang="en-US" smtClean="0"/>
              <a:t>Browser-based user interface</a:t>
            </a:r>
          </a:p>
          <a:p>
            <a:pPr lvl="1"/>
            <a:r>
              <a:rPr lang="en-US" smtClean="0"/>
              <a:t>SharePoint object model</a:t>
            </a:r>
          </a:p>
          <a:p>
            <a:pPr lvl="1"/>
            <a:r>
              <a:rPr lang="en-US" smtClean="0"/>
              <a:t>Feature XML &lt;Field&gt;</a:t>
            </a:r>
          </a:p>
          <a:p>
            <a:r>
              <a:rPr lang="en-US" smtClean="0"/>
              <a:t>Features &amp; object model provide most control</a:t>
            </a:r>
          </a:p>
          <a:p>
            <a:pPr lvl="1"/>
            <a:r>
              <a:rPr lang="en-US" smtClean="0"/>
              <a:t>Easy to version in virtually all source control systems</a:t>
            </a:r>
          </a:p>
          <a:p>
            <a:pPr lvl="1"/>
            <a:r>
              <a:rPr lang="en-US" smtClean="0"/>
              <a:t>Highest level of reuse</a:t>
            </a:r>
          </a:p>
          <a:p>
            <a:r>
              <a:rPr lang="en-US" smtClean="0"/>
              <a:t>Avoiding dreaded company_x0020_name </a:t>
            </a:r>
            <a:br>
              <a:rPr lang="en-US" smtClean="0"/>
            </a:br>
            <a:r>
              <a:rPr lang="en-US" smtClean="0"/>
              <a:t>in CAML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44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Feared &amp; Dreaded _x0020_ !!!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447800"/>
            <a:ext cx="8583279" cy="3705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905000" y="5334000"/>
            <a:ext cx="2676758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URL Encoded version of</a:t>
            </a:r>
            <a:br>
              <a:rPr lang="en-US" dirty="0" smtClean="0"/>
            </a:br>
            <a:r>
              <a:rPr lang="en-US" dirty="0" smtClean="0"/>
              <a:t>Company_x0020_Name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rot="5400000" flipH="1" flipV="1">
            <a:off x="2667000" y="2743200"/>
            <a:ext cx="3048000" cy="1981200"/>
          </a:xfrm>
          <a:prstGeom prst="straightConnector1">
            <a:avLst/>
          </a:prstGeom>
          <a:ln>
            <a:solidFill>
              <a:srgbClr xmlns:mc="http://schemas.openxmlformats.org/markup-compatibility/2006" xmlns:a14="http://schemas.microsoft.com/office/drawing/2010/main" val="C00000" mc:Ignorable="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08026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Creating Site Columns with Features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2053" y="1447800"/>
            <a:ext cx="8699894" cy="364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7426109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1390" y="2743200"/>
            <a:ext cx="8073010" cy="3981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Creating Site Columns via API</a:t>
            </a:r>
            <a:endParaRPr lang="en-US" dirty="0"/>
          </a:p>
        </p:txBody>
      </p:sp>
      <p:sp>
        <p:nvSpPr>
          <p:cNvPr id="1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Need a workaround to avoid the _x0020_ issue</a:t>
            </a:r>
          </a:p>
          <a:p>
            <a:pPr lvl="1"/>
            <a:r>
              <a:rPr lang="en-US" smtClean="0"/>
              <a:t>Create field using the internal name &amp; immediately update display name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867400" y="4724400"/>
            <a:ext cx="1620957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Display Name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781800" y="5562600"/>
            <a:ext cx="1244956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Field Type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620000" y="6324600"/>
            <a:ext cx="1120820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Required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rot="16200000" flipV="1">
            <a:off x="5715000" y="3733800"/>
            <a:ext cx="1066800" cy="762000"/>
          </a:xfrm>
          <a:prstGeom prst="straightConnector1">
            <a:avLst/>
          </a:prstGeom>
          <a:ln>
            <a:solidFill>
              <a:srgbClr xmlns:mc="http://schemas.openxmlformats.org/markup-compatibility/2006" xmlns:a14="http://schemas.microsoft.com/office/drawing/2010/main" val="C00000" mc:Ignorable="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16200000" flipV="1">
            <a:off x="6667500" y="4381500"/>
            <a:ext cx="1828800" cy="381000"/>
          </a:xfrm>
          <a:prstGeom prst="straightConnector1">
            <a:avLst/>
          </a:prstGeom>
          <a:ln>
            <a:solidFill>
              <a:srgbClr xmlns:mc="http://schemas.openxmlformats.org/markup-compatibility/2006" xmlns:a14="http://schemas.microsoft.com/office/drawing/2010/main" val="C00000" mc:Ignorable="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16200000" flipV="1">
            <a:off x="7124700" y="4914900"/>
            <a:ext cx="2590800" cy="76200"/>
          </a:xfrm>
          <a:prstGeom prst="straightConnector1">
            <a:avLst/>
          </a:prstGeom>
          <a:ln>
            <a:solidFill>
              <a:srgbClr xmlns:mc="http://schemas.openxmlformats.org/markup-compatibility/2006" xmlns:a14="http://schemas.microsoft.com/office/drawing/2010/main" val="C00000" mc:Ignorable="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68107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Content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Used to define a type of data</a:t>
            </a:r>
          </a:p>
          <a:p>
            <a:r>
              <a:rPr lang="en-US" smtClean="0"/>
              <a:t>Enable storage of different types of content in same list or library</a:t>
            </a:r>
          </a:p>
          <a:p>
            <a:r>
              <a:rPr lang="en-US" smtClean="0"/>
              <a:t>Specify:</a:t>
            </a:r>
          </a:p>
          <a:p>
            <a:pPr lvl="1"/>
            <a:r>
              <a:rPr lang="en-US" smtClean="0"/>
              <a:t>Name &amp; description</a:t>
            </a:r>
          </a:p>
          <a:p>
            <a:pPr lvl="1"/>
            <a:r>
              <a:rPr lang="en-US" smtClean="0"/>
              <a:t>Site columns, workflows, event receivers, policies, etc.</a:t>
            </a:r>
          </a:p>
          <a:p>
            <a:pPr lvl="1"/>
            <a:r>
              <a:rPr lang="en-US" smtClean="0"/>
              <a:t>Content type group</a:t>
            </a:r>
          </a:p>
          <a:p>
            <a:r>
              <a:rPr lang="en-US" smtClean="0"/>
              <a:t>Scoped at the site level</a:t>
            </a:r>
          </a:p>
          <a:p>
            <a:pPr lvl="1"/>
            <a:r>
              <a:rPr lang="en-US" smtClean="0"/>
              <a:t>Available to child sites</a:t>
            </a:r>
          </a:p>
          <a:p>
            <a:r>
              <a:rPr lang="en-US" smtClean="0"/>
              <a:t>Adding to a list creates a copy</a:t>
            </a:r>
          </a:p>
          <a:p>
            <a:r>
              <a:rPr lang="en-US" smtClean="0"/>
              <a:t>To manage, must have Web designer rights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029646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Creating &amp; Managing Content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Create / manage many ways:</a:t>
            </a:r>
          </a:p>
          <a:p>
            <a:pPr lvl="1"/>
            <a:r>
              <a:rPr lang="en-US" smtClean="0"/>
              <a:t>Browser-based user interface</a:t>
            </a:r>
          </a:p>
          <a:p>
            <a:pPr lvl="1"/>
            <a:r>
              <a:rPr lang="en-US" smtClean="0"/>
              <a:t>SharePoint object model</a:t>
            </a:r>
          </a:p>
          <a:p>
            <a:pPr lvl="1"/>
            <a:r>
              <a:rPr lang="en-US" smtClean="0"/>
              <a:t>Feature XML &lt;ContentType&gt;</a:t>
            </a:r>
          </a:p>
          <a:p>
            <a:r>
              <a:rPr lang="en-US" smtClean="0"/>
              <a:t>Features &amp; object model provide most control</a:t>
            </a:r>
          </a:p>
          <a:p>
            <a:pPr lvl="1"/>
            <a:r>
              <a:rPr lang="en-US" smtClean="0"/>
              <a:t>Easy to version in virtually all systems</a:t>
            </a:r>
          </a:p>
          <a:p>
            <a:pPr lvl="1"/>
            <a:r>
              <a:rPr lang="en-US" smtClean="0"/>
              <a:t>Highest level of reuse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208844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PT_PresentationTemplate">
  <a:themeElements>
    <a:clrScheme name="Custom 4">
      <a:dk1>
        <a:sysClr val="windowText" lastClr="000000"/>
      </a:dk1>
      <a:lt1>
        <a:sysClr val="window" lastClr="FFFFFF"/>
      </a:lt1>
      <a:dk2>
        <a:srgbClr xmlns:mc="http://schemas.openxmlformats.org/markup-compatibility/2006" xmlns:a14="http://schemas.microsoft.com/office/drawing/2010/main" val="60001B" mc:Ignorable=""/>
      </a:dk2>
      <a:lt2>
        <a:srgbClr xmlns:mc="http://schemas.openxmlformats.org/markup-compatibility/2006" xmlns:a14="http://schemas.microsoft.com/office/drawing/2010/main" val="EEECE1" mc:Ignorable=""/>
      </a:lt2>
      <a:accent1>
        <a:srgbClr xmlns:mc="http://schemas.openxmlformats.org/markup-compatibility/2006" xmlns:a14="http://schemas.microsoft.com/office/drawing/2010/main" val="9F002D" mc:Ignorable=""/>
      </a:accent1>
      <a:accent2>
        <a:srgbClr xmlns:mc="http://schemas.openxmlformats.org/markup-compatibility/2006" xmlns:a14="http://schemas.microsoft.com/office/drawing/2010/main" val="FFBF05" mc:Ignorable=""/>
      </a:accent2>
      <a:accent3>
        <a:srgbClr xmlns:mc="http://schemas.openxmlformats.org/markup-compatibility/2006" xmlns:a14="http://schemas.microsoft.com/office/drawing/2010/main" val="198CFF" mc:Ignorable=""/>
      </a:accent3>
      <a:accent4>
        <a:srgbClr xmlns:mc="http://schemas.openxmlformats.org/markup-compatibility/2006" xmlns:a14="http://schemas.microsoft.com/office/drawing/2010/main" val="826000" mc:Ignorable=""/>
      </a:accent4>
      <a:accent5>
        <a:srgbClr xmlns:mc="http://schemas.openxmlformats.org/markup-compatibility/2006" xmlns:a14="http://schemas.microsoft.com/office/drawing/2010/main" val="339933" mc:Ignorable=""/>
      </a:accent5>
      <a:accent6>
        <a:srgbClr xmlns:mc="http://schemas.openxmlformats.org/markup-compatibility/2006" xmlns:a14="http://schemas.microsoft.com/office/drawing/2010/main" val="CC3300" mc:Ignorable=""/>
      </a:accent6>
      <a:hlink>
        <a:srgbClr xmlns:mc="http://schemas.openxmlformats.org/markup-compatibility/2006" xmlns:a14="http://schemas.microsoft.com/office/drawing/2010/main" val="9F002D" mc:Ignorable=""/>
      </a:hlink>
      <a:folHlink>
        <a:srgbClr xmlns:mc="http://schemas.openxmlformats.org/markup-compatibility/2006" xmlns:a14="http://schemas.microsoft.com/office/drawing/2010/main" val="9F002D" mc:Ignorable=""/>
      </a:folHlink>
    </a:clrScheme>
    <a:fontScheme name="TPG Font Theme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xmlns:mc="http://schemas.openxmlformats.org/markup-compatibility/2006" xmlns:a14="http://schemas.microsoft.com/office/drawing/2010/main" val="4E3B30" mc:Ignorable="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xmlns:mc="http://schemas.openxmlformats.org/markup-compatibility/2006" xmlns:a14="http://schemas.microsoft.com/office/drawing/2010/main" val="4E3B30" mc:Ignorable="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xmlns:mc="http://schemas.openxmlformats.org/markup-compatibility/2006" xmlns:a14="http://schemas.microsoft.com/office/drawing/2010/main" val="4E3B30" mc:Ignorable="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xmlns:mc="http://schemas.openxmlformats.org/markup-compatibility/2006" xmlns:a14="http://schemas.microsoft.com/office/drawing/2010/main" val="1F497D" mc:Ignorable=""/>
      </a:dk2>
      <a:lt2>
        <a:srgbClr xmlns:mc="http://schemas.openxmlformats.org/markup-compatibility/2006" xmlns:a14="http://schemas.microsoft.com/office/drawing/2010/main" val="EEECE1" mc:Ignorable=""/>
      </a:lt2>
      <a:accent1>
        <a:srgbClr xmlns:mc="http://schemas.openxmlformats.org/markup-compatibility/2006" xmlns:a14="http://schemas.microsoft.com/office/drawing/2010/main" val="4F81BD" mc:Ignorable=""/>
      </a:accent1>
      <a:accent2>
        <a:srgbClr xmlns:mc="http://schemas.openxmlformats.org/markup-compatibility/2006" xmlns:a14="http://schemas.microsoft.com/office/drawing/2010/main" val="C0504D" mc:Ignorable=""/>
      </a:accent2>
      <a:accent3>
        <a:srgbClr xmlns:mc="http://schemas.openxmlformats.org/markup-compatibility/2006" xmlns:a14="http://schemas.microsoft.com/office/drawing/2010/main" val="9BBB59" mc:Ignorable=""/>
      </a:accent3>
      <a:accent4>
        <a:srgbClr xmlns:mc="http://schemas.openxmlformats.org/markup-compatibility/2006" xmlns:a14="http://schemas.microsoft.com/office/drawing/2010/main" val="8064A2" mc:Ignorable=""/>
      </a:accent4>
      <a:accent5>
        <a:srgbClr xmlns:mc="http://schemas.openxmlformats.org/markup-compatibility/2006" xmlns:a14="http://schemas.microsoft.com/office/drawing/2010/main" val="4BACC6" mc:Ignorable=""/>
      </a:accent5>
      <a:accent6>
        <a:srgbClr xmlns:mc="http://schemas.openxmlformats.org/markup-compatibility/2006" xmlns:a14="http://schemas.microsoft.com/office/drawing/2010/main" val="F79646" mc:Ignorable=""/>
      </a:accent6>
      <a:hlink>
        <a:srgbClr xmlns:mc="http://schemas.openxmlformats.org/markup-compatibility/2006" xmlns:a14="http://schemas.microsoft.com/office/drawing/2010/main" val="0000FF" mc:Ignorable=""/>
      </a:hlink>
      <a:folHlink>
        <a:srgbClr xmlns:mc="http://schemas.openxmlformats.org/markup-compatibility/2006" xmlns:a14="http://schemas.microsoft.com/office/drawing/2010/main" val="800080" mc:Ignorable="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xmlns:mc="http://schemas.openxmlformats.org/markup-compatibility/2006" xmlns:a14="http://schemas.microsoft.com/office/drawing/2010/main" val="000000" mc:Ignorable="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xmlns:mc="http://schemas.openxmlformats.org/markup-compatibility/2006" xmlns:a14="http://schemas.microsoft.com/office/drawing/2010/main" val="1F497D" mc:Ignorable=""/>
      </a:dk2>
      <a:lt2>
        <a:srgbClr xmlns:mc="http://schemas.openxmlformats.org/markup-compatibility/2006" xmlns:a14="http://schemas.microsoft.com/office/drawing/2010/main" val="EEECE1" mc:Ignorable=""/>
      </a:lt2>
      <a:accent1>
        <a:srgbClr xmlns:mc="http://schemas.openxmlformats.org/markup-compatibility/2006" xmlns:a14="http://schemas.microsoft.com/office/drawing/2010/main" val="4F81BD" mc:Ignorable=""/>
      </a:accent1>
      <a:accent2>
        <a:srgbClr xmlns:mc="http://schemas.openxmlformats.org/markup-compatibility/2006" xmlns:a14="http://schemas.microsoft.com/office/drawing/2010/main" val="C0504D" mc:Ignorable=""/>
      </a:accent2>
      <a:accent3>
        <a:srgbClr xmlns:mc="http://schemas.openxmlformats.org/markup-compatibility/2006" xmlns:a14="http://schemas.microsoft.com/office/drawing/2010/main" val="9BBB59" mc:Ignorable=""/>
      </a:accent3>
      <a:accent4>
        <a:srgbClr xmlns:mc="http://schemas.openxmlformats.org/markup-compatibility/2006" xmlns:a14="http://schemas.microsoft.com/office/drawing/2010/main" val="8064A2" mc:Ignorable=""/>
      </a:accent4>
      <a:accent5>
        <a:srgbClr xmlns:mc="http://schemas.openxmlformats.org/markup-compatibility/2006" xmlns:a14="http://schemas.microsoft.com/office/drawing/2010/main" val="4BACC6" mc:Ignorable=""/>
      </a:accent5>
      <a:accent6>
        <a:srgbClr xmlns:mc="http://schemas.openxmlformats.org/markup-compatibility/2006" xmlns:a14="http://schemas.microsoft.com/office/drawing/2010/main" val="F79646" mc:Ignorable=""/>
      </a:accent6>
      <a:hlink>
        <a:srgbClr xmlns:mc="http://schemas.openxmlformats.org/markup-compatibility/2006" xmlns:a14="http://schemas.microsoft.com/office/drawing/2010/main" val="0000FF" mc:Ignorable=""/>
      </a:hlink>
      <a:folHlink>
        <a:srgbClr xmlns:mc="http://schemas.openxmlformats.org/markup-compatibility/2006" xmlns:a14="http://schemas.microsoft.com/office/drawing/2010/main" val="800080" mc:Ignorable="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xmlns:mc="http://schemas.openxmlformats.org/markup-compatibility/2006" xmlns:a14="http://schemas.microsoft.com/office/drawing/2010/main" val="000000" mc:Ignorable="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outs:outSpaceData xmlns:outs="http://schemas.microsoft.com/office/2009/outspace/metadata">
  <outs:relatedDates>
    <outs:relatedDate>
      <outs:type>3</outs:type>
      <outs:displayName>Last Modified</outs:displayName>
      <outs:dateTime>2009-06-02T14:56:26Z</outs:dateTime>
      <outs:isPinned>true</outs:isPinned>
    </outs:relatedDate>
    <outs:relatedDate>
      <outs:type>2</outs:type>
      <outs:displayName>Created</outs:displayName>
      <outs:dateTime>2009-09-04T10:04:24Z</outs:dateTime>
      <outs:isPinned>true</outs:isPinned>
    </outs:relatedDate>
    <outs:relatedDate>
      <outs:type>4</outs:type>
      <outs:displayName>Last Printed</outs:displayName>
      <outs:dateTime/>
      <outs:isPinned>true</outs:isPinned>
    </outs:relatedDate>
  </outs:relatedDates>
  <outs:relatedDocuments/>
  <outs:relatedPeople>
    <outs:relatedPeopleItem>
      <outs:category>Author</outs:category>
      <outs:people>
        <outs:relatedPerson>
          <outs:displayName>Andrew Connell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/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propertyMetadataList xmlns="http://schemas.microsoft.com/office/2009/outspace/metadata">
    <propertyMetadata>
      <type>0</type>
      <propertyId>2228224</propertyId>
      <propertyName/>
      <isPinned>true</isPinned>
    </propertyMetadata>
    <propertyMetadata>
      <type>0</type>
      <propertyId>1114115</propertyId>
      <propertyName/>
      <isPinned>true</isPinned>
    </propertyMetadata>
    <propertyMetadata>
      <type>0</type>
      <propertyId>1114117</propertyId>
      <propertyName/>
      <isPinned>true</isPinned>
    </propertyMetadata>
    <propertyMetadata>
      <type>0</type>
      <propertyId>589825</propertyId>
      <propertyName/>
      <isPinned>false</isPinned>
    </propertyMetadata>
    <propertyMetadata>
      <type>0</type>
      <propertyId>1114116</propertyId>
      <propertyName/>
      <isPinned>false</isPinned>
    </propertyMetadata>
    <propertyMetadata>
      <type>0</type>
      <propertyId>14</propertyId>
      <propertyName/>
      <isPinned>true</isPinned>
    </propertyMetadata>
    <propertyMetadata>
      <type>0</type>
      <propertyId>8</propertyId>
      <propertyName/>
      <isPinned>true</isPinned>
    </propertyMetadata>
    <propertyMetadata>
      <type>0</type>
      <propertyId>6</propertyId>
      <propertyName/>
      <isPinned>false</isPinned>
    </propertyMetadata>
    <propertyMetadata>
      <type>0</type>
      <propertyId>1114118</propertyId>
      <propertyName/>
      <isPinned>false</isPinned>
    </propertyMetadata>
    <propertyMetadata>
      <type>0</type>
      <propertyId>1179649</propertyId>
      <propertyName/>
      <isPinned>false</isPinned>
    </propertyMetadata>
    <propertyMetadata>
      <type>0</type>
      <propertyId>655365</propertyId>
      <propertyName/>
      <isPinned>false</isPinned>
    </propertyMetadata>
    <propertyMetadata>
      <type>0</type>
      <propertyId>1</propertyId>
      <propertyName/>
      <isPinned>false</isPinned>
    </propertyMetadata>
    <propertyMetadata>
      <type>0</type>
      <propertyId>0</propertyId>
      <propertyName/>
      <isPinned>true</isPinned>
    </propertyMetadata>
    <propertyMetadata>
      <type>0</type>
      <propertyId>13</propertyId>
      <propertyName/>
      <isPinned>false</isPinned>
    </propertyMetadata>
    <propertyMetadata>
      <type>0</type>
      <propertyId>1179653</propertyId>
      <propertyName/>
      <isPinned>false</isPinned>
    </propertyMetadata>
    <propertyMetadata>
      <type>0</type>
      <propertyId>22</propertyId>
      <propertyName/>
      <isPinned>false</isPinned>
    </propertyMetadata>
  </propertyMetadataList>
  <outs:corruptMetadataWasLost/>
</outs:outSpaceDat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>
    <_dlc_DocId xmlns="c83d3ea4-1015-4b4b-bfa9-09fbcd7aa64d">3CC2HQU7XWNV-82-6</_dlc_DocId>
    <_dlc_DocIdUrl xmlns="c83d3ea4-1015-4b4b-bfa9-09fbcd7aa64d">
      <Url>http://intranet.sharepointblackops.com/Courses/WCM401/_layouts/DocIdRedir.aspx?ID=3CC2HQU7XWNV-82-6</Url>
      <Description>3CC2HQU7XWNV-82-6</Description>
    </_dlc_DocIdUrl>
  </documentManagement>
</p:properti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579FA80A3E7244D9D0133EBFCCFAFAB" ma:contentTypeVersion="1" ma:contentTypeDescription="Create a new document." ma:contentTypeScope="" ma:versionID="b91844c09baf1861880edfd6dd828067">
  <xsd:schema xmlns:xsd="http://www.w3.org/2001/XMLSchema" xmlns:xs="http://www.w3.org/2001/XMLSchema" xmlns:p="http://schemas.microsoft.com/office/2006/metadata/properties" xmlns:ns2="c83d3ea4-1015-4b4b-bfa9-09fbcd7aa64d" targetNamespace="http://schemas.microsoft.com/office/2006/metadata/properties" ma:root="true" ma:fieldsID="657c10e11796280bf933bed0654cd985" ns2:_="">
    <xsd:import namespace="c83d3ea4-1015-4b4b-bfa9-09fbcd7aa64d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3d3ea4-1015-4b4b-bfa9-09fbcd7aa64d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5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8865FC99-B6BD-4E98-8312-F4F432C217EA}"/>
</file>

<file path=customXml/itemProps2.xml><?xml version="1.0" encoding="utf-8"?>
<ds:datastoreItem xmlns:ds="http://schemas.openxmlformats.org/officeDocument/2006/customXml" ds:itemID="{6034B84F-8F8E-48B7-9EFF-C7DE1A66BD73}"/>
</file>

<file path=customXml/itemProps3.xml><?xml version="1.0" encoding="utf-8"?>
<ds:datastoreItem xmlns:ds="http://schemas.openxmlformats.org/officeDocument/2006/customXml" ds:itemID="{A5547237-B119-45CA-BEFC-A2DA2BDB03E7}"/>
</file>

<file path=customXml/itemProps4.xml><?xml version="1.0" encoding="utf-8"?>
<ds:datastoreItem xmlns:ds="http://schemas.openxmlformats.org/officeDocument/2006/customXml" ds:itemID="{626E41D7-C602-400F-9A3F-EDEA7A5558BF}"/>
</file>

<file path=customXml/itemProps5.xml><?xml version="1.0" encoding="utf-8"?>
<ds:datastoreItem xmlns:ds="http://schemas.openxmlformats.org/officeDocument/2006/customXml" ds:itemID="{8887F7C7-465E-49AB-88CD-C815F74A3D4F}"/>
</file>

<file path=docProps/app.xml><?xml version="1.0" encoding="utf-8"?>
<Properties xmlns="http://schemas.openxmlformats.org/officeDocument/2006/extended-properties" xmlns:vt="http://schemas.openxmlformats.org/officeDocument/2006/docPropsVTypes">
  <Template>CPT_PresentationTemplate</Template>
  <TotalTime>1</TotalTime>
  <Words>884</Words>
  <Application>Microsoft Office PowerPoint</Application>
  <PresentationFormat>On-screen Show (4:3)</PresentationFormat>
  <Paragraphs>196</Paragraphs>
  <Slides>21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CPT_PresentationTemplate</vt:lpstr>
      <vt:lpstr>Creating Custom  Page Layouts</vt:lpstr>
      <vt:lpstr>Agenda</vt:lpstr>
      <vt:lpstr>Site Columns</vt:lpstr>
      <vt:lpstr>Creating &amp; Managing Site Columns</vt:lpstr>
      <vt:lpstr>The Feared &amp; Dreaded _x005f_x0020_ !!!</vt:lpstr>
      <vt:lpstr>Creating Site Columns with Features</vt:lpstr>
      <vt:lpstr>Creating Site Columns via API</vt:lpstr>
      <vt:lpstr>Content Types</vt:lpstr>
      <vt:lpstr>Creating &amp; Managing Content Types</vt:lpstr>
      <vt:lpstr>Creating Content Types with Features</vt:lpstr>
      <vt:lpstr>Creating Content Types via API</vt:lpstr>
      <vt:lpstr>Site Columns &amp; Content Types In Publishing Sites</vt:lpstr>
      <vt:lpstr>Overview of Page Layouts</vt:lpstr>
      <vt:lpstr>Page Layouts in Publishing Sites</vt:lpstr>
      <vt:lpstr>Components of Page Layouts</vt:lpstr>
      <vt:lpstr>Field Controls &amp; Web Parts Compared</vt:lpstr>
      <vt:lpstr>Customizing Rich HTML Editor Control</vt:lpstr>
      <vt:lpstr>Creating Page Layouts with SPD 2007</vt:lpstr>
      <vt:lpstr>Creating Page Layouts with Features</vt:lpstr>
      <vt:lpstr>DEMO: Creating Page Layouts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Creating Custom  Page Layouts</dc:title>
  <dc:creator>Andrew Connell</dc:creator>
  <cp:lastModifiedBy>Andrew Connell</cp:lastModifiedBy>
  <cp:revision>1</cp:revision>
  <dcterms:created xsi:type="dcterms:W3CDTF">2009-10-30T20:13:02Z</dcterms:created>
  <dcterms:modified xsi:type="dcterms:W3CDTF">2009-10-30T20:14:51Z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ublisher">
    <vt:lpwstr>Critical Path Training, LLC</vt:lpwstr>
  </property>
  <property fmtid="{D5CDD505-2E9C-101B-9397-08002B2CF9AE}" pid="3" name="ContentTypeId">
    <vt:lpwstr>0x0101002579FA80A3E7244D9D0133EBFCCFAFAB</vt:lpwstr>
  </property>
  <property fmtid="{D5CDD505-2E9C-101B-9397-08002B2CF9AE}" pid="4" name="_dlc_DocIdItemGuid">
    <vt:lpwstr>92ab5863-1a68-42fb-86c8-d5cf02847407</vt:lpwstr>
  </property>
</Properties>
</file>