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slides/slide17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4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1.xml" ContentType="application/vnd.openxmlformats-officedocument.customXmlProperties+xml"/>
  <Override PartName="/customXml/itemProps5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25"/>
  </p:notesMasterIdLst>
  <p:handoutMasterIdLst>
    <p:handoutMasterId r:id="rId26"/>
  </p:handout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xmlns:mc="http://schemas.openxmlformats.org/markup-compatibility/2006" xmlns:a14="http://schemas.microsoft.com/office/drawing/2010/main" val="FF0000" mc:Ignorable="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xmlns:mc="http://schemas.openxmlformats.org/markup-compatibility/2006" xmlns:a14="http://schemas.microsoft.com/office/drawing/2010/main" val="4C2710" mc:Ignorable=""/>
    <a:srgbClr xmlns:mc="http://schemas.openxmlformats.org/markup-compatibility/2006" xmlns:a14="http://schemas.microsoft.com/office/drawing/2010/main" val="87451D" mc:Ignorable=""/>
    <a:srgbClr xmlns:mc="http://schemas.openxmlformats.org/markup-compatibility/2006" xmlns:a14="http://schemas.microsoft.com/office/drawing/2010/main" val="1F100B" mc:Ignorable=""/>
    <a:srgbClr xmlns:mc="http://schemas.openxmlformats.org/markup-compatibility/2006" xmlns:a14="http://schemas.microsoft.com/office/drawing/2010/main" val="9F002D" mc:Ignorable=""/>
    <a:srgbClr xmlns:mc="http://schemas.openxmlformats.org/markup-compatibility/2006" xmlns:a14="http://schemas.microsoft.com/office/drawing/2010/main" val="002100" mc:Ignorable=""/>
    <a:srgbClr xmlns:mc="http://schemas.openxmlformats.org/markup-compatibility/2006" xmlns:a14="http://schemas.microsoft.com/office/drawing/2010/main" val="2E3917" mc:Ignorable="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6946" autoAdjust="0"/>
    <p:restoredTop sz="90033" autoAdjust="0"/>
  </p:normalViewPr>
  <p:slideViewPr>
    <p:cSldViewPr>
      <p:cViewPr>
        <p:scale>
          <a:sx n="140" d="100"/>
          <a:sy n="140" d="100"/>
        </p:scale>
        <p:origin x="-80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6" d="100"/>
          <a:sy n="96" d="100"/>
        </p:scale>
        <p:origin x="-3552" y="-10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customXml" Target="../customXml/item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29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07 - Custom Field Types &amp; Field Controls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714240" y="0"/>
            <a:ext cx="2599267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v3.0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1160"/>
            <a:ext cx="390144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281160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 smtClean="0"/>
              <a:t>07-</a:t>
            </a:r>
            <a:fld id="{E8376170-4F0A-4BF6-8C2A-9A4A01825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188525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265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07 - Custom Field Types &amp; Field Controls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6963" y="479425"/>
            <a:ext cx="5121275" cy="384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81160"/>
            <a:ext cx="414528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281159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73E6628-0705-4E34-90AA-D61A964D0A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2675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07 - Custom Field Types &amp; Field Controls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2009 Ted Pattison Group, Inc - All Rights Reserved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07 - Custom Field Types &amp; Field Controls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2009 Ted Pattison Group, Inc - All Rights Reserved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07 - Custom Field Types &amp; Field Controls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Ted Pattison Group, Inc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07 - Custom Field Types &amp; Field Controls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Ted Pattison Group, Inc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07 - Custom Field Types &amp; Field Controls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Ted Pattison Group, Inc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07 - Custom Field Types &amp; Field Controls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2009 Ted Pattison Group, Inc - All Rights Reserved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315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42" name="Picture 2" descr="http://intranet.sharepointblackops.com/CriticalPath/Logo%20Concepts/booth/booth_image_hi_res.jpg"/>
          <p:cNvPicPr>
            <a:picLocks noChangeAspect="1" noChangeArrowheads="1"/>
          </p:cNvPicPr>
          <p:nvPr userDrawn="1"/>
        </p:nvPicPr>
        <p:blipFill>
          <a:blip r:embed="rId3" cstate="print">
            <a:lum bright="30000" contrast="40000"/>
          </a:blip>
          <a:srcRect t="7500" b="7500"/>
          <a:stretch>
            <a:fillRect/>
          </a:stretch>
        </p:blipFill>
        <p:spPr bwMode="auto">
          <a:xfrm>
            <a:off x="0" y="1447800"/>
            <a:ext cx="9144000" cy="541020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 userDrawn="1"/>
        </p:nvSpPr>
        <p:spPr bwMode="gray">
          <a:xfrm>
            <a:off x="0" y="1402080"/>
            <a:ext cx="91440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 bwMode="gray">
          <a:xfrm>
            <a:off x="304800" y="1600200"/>
            <a:ext cx="8534400" cy="1066800"/>
          </a:xfrm>
        </p:spPr>
        <p:txBody>
          <a:bodyPr anchor="b" anchorCtr="0"/>
          <a:lstStyle>
            <a:lvl1pPr algn="ctr">
              <a:defRPr sz="3200">
                <a:solidFill>
                  <a:srgbClr xmlns:mc="http://schemas.openxmlformats.org/markup-compatibility/2006" xmlns:a14="http://schemas.microsoft.com/office/drawing/2010/main" val="1F100B" mc:Ignorable="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 bwMode="gray">
          <a:xfrm>
            <a:off x="304800" y="2667000"/>
            <a:ext cx="8534400" cy="114300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2400">
                <a:solidFill>
                  <a:srgbClr xmlns:mc="http://schemas.openxmlformats.org/markup-compatibility/2006" xmlns:a14="http://schemas.microsoft.com/office/drawing/2010/main" val="4C2710" mc:Ignorable="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32333" y="152400"/>
            <a:ext cx="145926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 userDrawn="1"/>
        </p:nvSpPr>
        <p:spPr bwMode="black">
          <a:xfrm>
            <a:off x="0" y="0"/>
            <a:ext cx="9144000" cy="685800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7315200" y="0"/>
            <a:ext cx="45719" cy="1447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610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>
              <a:spcBef>
                <a:spcPts val="600"/>
              </a:spcBef>
              <a:spcAft>
                <a:spcPts val="200"/>
              </a:spcAft>
              <a:defRPr/>
            </a:lvl1pPr>
            <a:lvl2pPr>
              <a:spcBef>
                <a:spcPts val="300"/>
              </a:spcBef>
              <a:spcAft>
                <a:spcPts val="300"/>
              </a:spcAft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53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81000" y="1447800"/>
            <a:ext cx="83058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ndrew\Desktop\iStock_000006411881Larg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2338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304800" y="1600200"/>
            <a:ext cx="8610600" cy="838200"/>
          </a:xfrm>
        </p:spPr>
        <p:txBody>
          <a:bodyPr>
            <a:scene3d>
              <a:camera prst="perspectiveRelaxedModerately"/>
              <a:lightRig rig="threePt" dir="t"/>
            </a:scene3d>
            <a:sp3d extrusionH="57150">
              <a:bevelT w="82550" h="38100" prst="coolSlant"/>
            </a:sp3d>
          </a:bodyPr>
          <a:lstStyle>
            <a:lvl1pPr algn="r">
              <a:defRPr sz="6000" b="1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Copperplate Gothic Bold" pitchFamily="34" charset="0"/>
              </a:defRPr>
            </a:lvl1pPr>
          </a:lstStyle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3886200"/>
            <a:ext cx="7010400" cy="1066800"/>
          </a:xfrm>
        </p:spPr>
        <p:txBody>
          <a:bodyPr/>
          <a:lstStyle>
            <a:lvl1pPr marL="0" indent="0">
              <a:buNone/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enter demo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ndrew\Desktop\iStock_000006411881Larg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2338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3886200"/>
            <a:ext cx="7772400" cy="1066800"/>
          </a:xfrm>
        </p:spPr>
        <p:txBody>
          <a:bodyPr/>
          <a:lstStyle>
            <a:lvl1pPr marL="0" indent="0">
              <a:buNone/>
              <a:defRPr lang="en-US" b="1" dirty="0">
                <a:solidFill>
                  <a:schemeClr val="bg1"/>
                </a:solidFill>
                <a:latin typeface="Arial Black" pitchFamily="34" charset="0"/>
              </a:defRPr>
            </a:lvl1pPr>
          </a:lstStyle>
          <a:p>
            <a:pPr lvl="0"/>
            <a:r>
              <a:rPr lang="en-US" dirty="0" smtClean="0"/>
              <a:t>Click To Enter Name Of New 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406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76200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hidden">
          <a:xfrm>
            <a:off x="0" y="990600"/>
            <a:ext cx="9144000" cy="45719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9F002D" mc:Ignorable="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6812280"/>
            <a:ext cx="9144000" cy="4572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9F002D" mc:Ignorable="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hidden">
          <a:xfrm>
            <a:off x="9098281" y="990600"/>
            <a:ext cx="45719" cy="58674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9F002D" mc:Ignorable="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hidden">
          <a:xfrm>
            <a:off x="0" y="990600"/>
            <a:ext cx="45719" cy="58674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9F002D" mc:Ignorable="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615362" y="6379369"/>
            <a:ext cx="353784" cy="328514"/>
            <a:chOff x="8615362" y="6379369"/>
            <a:chExt cx="353784" cy="328514"/>
          </a:xfrm>
        </p:grpSpPr>
        <p:pic>
          <p:nvPicPr>
            <p:cNvPr id="17" name="Picture 16" descr="CPT_Arrows_Trans.gif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658627" y="6397618"/>
              <a:ext cx="291352" cy="287450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/>
            <a:scene3d>
              <a:camera prst="perspectiveFront"/>
              <a:lightRig rig="threePt" dir="t"/>
            </a:scene3d>
          </p:spPr>
        </p:pic>
        <p:sp>
          <p:nvSpPr>
            <p:cNvPr id="19" name="Rectangle 18"/>
            <p:cNvSpPr/>
            <p:nvPr userDrawn="1"/>
          </p:nvSpPr>
          <p:spPr bwMode="hidden">
            <a:xfrm>
              <a:off x="8615362" y="6379369"/>
              <a:ext cx="353784" cy="32851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8" r:id="rId4"/>
    <p:sldLayoutId id="2147483657" r:id="rId5"/>
    <p:sldLayoutId id="2147483655" r:id="rId6"/>
    <p:sldLayoutId id="2147483659" r:id="rId7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79450" indent="3175" algn="l" defTabSz="914400" rtl="0" eaLnBrk="1" latinLnBrk="0" hangingPunct="1">
        <a:spcBef>
          <a:spcPct val="20000"/>
        </a:spcBef>
        <a:buFontTx/>
        <a:buNone/>
        <a:defRPr sz="20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3pPr>
      <a:lvl4pPr marL="682625" indent="0" algn="l" defTabSz="914400" rtl="0" eaLnBrk="1" latinLnBrk="0" hangingPunct="1">
        <a:spcBef>
          <a:spcPct val="20000"/>
        </a:spcBef>
        <a:buFontTx/>
        <a:buNone/>
        <a:defRPr sz="1800" b="1" kern="1200">
          <a:solidFill>
            <a:schemeClr val="accent1">
              <a:lumMod val="75000"/>
            </a:schemeClr>
          </a:solidFill>
          <a:latin typeface="Lucida Console" pitchFamily="49" charset="0"/>
          <a:ea typeface="+mn-ea"/>
          <a:cs typeface="+mn-cs"/>
        </a:defRPr>
      </a:lvl4pPr>
      <a:lvl5pPr marL="679450" indent="3175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Custom Field Types </a:t>
            </a:r>
            <a:br>
              <a:rPr lang="en-US" dirty="0" smtClean="0"/>
            </a:br>
            <a:r>
              <a:rPr lang="en-US" dirty="0" smtClean="0"/>
              <a:t>&amp; Field Controls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Customizing Data Structure and </a:t>
            </a:r>
            <a:br>
              <a:rPr lang="en-US" dirty="0" smtClean="0"/>
            </a:br>
            <a:r>
              <a:rPr lang="en-US" dirty="0" smtClean="0"/>
              <a:t>Rendering of Content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319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Custom Field Values Type (Part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Custom field type values require overriding one method on the field type class:</a:t>
            </a:r>
          </a:p>
          <a:p>
            <a:pPr lvl="1"/>
            <a:r>
              <a:rPr lang="en-US" smtClean="0"/>
              <a:t>GetFieldValue()</a:t>
            </a:r>
          </a:p>
          <a:p>
            <a:pPr lvl="2"/>
            <a:r>
              <a:rPr lang="en-US" smtClean="0"/>
              <a:t>Called when SharePoint makes a call to SPListItem[“CustomFieldType”]</a:t>
            </a:r>
          </a:p>
          <a:p>
            <a:r>
              <a:rPr lang="en-US" smtClean="0"/>
              <a:t>Optionally, add server-side validation:</a:t>
            </a:r>
          </a:p>
          <a:p>
            <a:pPr lvl="1"/>
            <a:r>
              <a:rPr lang="en-US" smtClean="0"/>
              <a:t>GetValidatedString()</a:t>
            </a:r>
          </a:p>
          <a:p>
            <a:pPr lvl="2"/>
            <a:r>
              <a:rPr lang="en-US" smtClean="0"/>
              <a:t>Converts the type into a serialized and validated string.</a:t>
            </a:r>
          </a:p>
          <a:p>
            <a:pPr lvl="2"/>
            <a:r>
              <a:rPr lang="en-US" smtClean="0"/>
              <a:t>More on this in a moment…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4862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Customizing Behavior of Custom Field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GetFieldValueAsText() &amp; GetFieldValueAsHtml()</a:t>
            </a:r>
          </a:p>
          <a:p>
            <a:pPr lvl="1"/>
            <a:r>
              <a:rPr lang="en-US" smtClean="0"/>
              <a:t>Returns the field as either text / HTML</a:t>
            </a:r>
          </a:p>
          <a:p>
            <a:r>
              <a:rPr lang="en-US" smtClean="0"/>
              <a:t>GetFieldValue()</a:t>
            </a:r>
          </a:p>
          <a:p>
            <a:pPr lvl="1"/>
            <a:r>
              <a:rPr lang="en-US" smtClean="0"/>
              <a:t>Use this when the type contains a custom value type</a:t>
            </a:r>
          </a:p>
          <a:p>
            <a:r>
              <a:rPr lang="en-US" smtClean="0"/>
              <a:t>IDesignTimeHtmlProvider.GetDesignTimeHtml()</a:t>
            </a:r>
          </a:p>
          <a:p>
            <a:pPr lvl="1"/>
            <a:r>
              <a:rPr lang="en-US" smtClean="0"/>
              <a:t>Used to display the field type in design mode (SPD)</a:t>
            </a:r>
          </a:p>
          <a:p>
            <a:r>
              <a:rPr lang="en-US" smtClean="0"/>
              <a:t>OnAdded / OnUpdated / OnDeleting</a:t>
            </a:r>
          </a:p>
          <a:p>
            <a:pPr lvl="1"/>
            <a:r>
              <a:rPr lang="en-US" smtClean="0"/>
              <a:t>Events enabling developers to add custom logic on conditions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510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Validating Custom Field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Validation can be defined in rendering control using ASP.NET 2.0 validation controls</a:t>
            </a:r>
          </a:p>
          <a:p>
            <a:pPr lvl="1"/>
            <a:r>
              <a:rPr lang="en-US" smtClean="0"/>
              <a:t>Downside: bypassed when working with the field through code.</a:t>
            </a:r>
          </a:p>
          <a:p>
            <a:r>
              <a:rPr lang="en-US" smtClean="0"/>
              <a:t>Can override the GetValidatedString() method on the custom field class</a:t>
            </a:r>
          </a:p>
          <a:p>
            <a:pPr lvl="1"/>
            <a:r>
              <a:rPr lang="en-US" smtClean="0"/>
              <a:t>If data is not valid, throw exception of type SPFieldValidationException</a:t>
            </a:r>
          </a:p>
          <a:p>
            <a:pPr lvl="1"/>
            <a:r>
              <a:rPr lang="en-US" smtClean="0"/>
              <a:t>Make sure to include logic if the field is required (indicated by the Required property on the </a:t>
            </a:r>
            <a:br>
              <a:rPr lang="en-US" smtClean="0"/>
            </a:br>
            <a:r>
              <a:rPr lang="en-US" smtClean="0"/>
              <a:t>base field class)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2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>
          <a:xfrm>
            <a:off x="4038600" y="1905000"/>
            <a:ext cx="4267200" cy="2286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Field Type &amp; Control Components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905000"/>
            <a:ext cx="485518" cy="310084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wordArtVert" wrap="none" rtlCol="0">
            <a:spAutoFit/>
          </a:bodyPr>
          <a:lstStyle/>
          <a:p>
            <a:r>
              <a:rPr lang="en-US" dirty="0" smtClean="0"/>
              <a:t>SharePoint</a:t>
            </a:r>
            <a:endParaRPr 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43399" y="2895600"/>
            <a:ext cx="124495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Field Type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71557" y="2743200"/>
            <a:ext cx="1309076" cy="64633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Field Type </a:t>
            </a:r>
            <a:br>
              <a:rPr lang="en-US" dirty="0" smtClean="0"/>
            </a:br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37927" y="2145268"/>
            <a:ext cx="1385829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Field Value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84483" y="3581400"/>
            <a:ext cx="149271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Field Control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34744" y="5054025"/>
            <a:ext cx="1813317" cy="6463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Field Rendering</a:t>
            </a:r>
            <a:br>
              <a:rPr lang="en-US" dirty="0" smtClean="0"/>
            </a:br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85041" y="3429000"/>
            <a:ext cx="2082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fldtypes_Litware.xml</a:t>
            </a:r>
            <a:br>
              <a:rPr lang="en-US" sz="1400" dirty="0" smtClean="0"/>
            </a:br>
            <a:r>
              <a:rPr lang="en-US" sz="1400" b="1" i="1" dirty="0" smtClean="0"/>
              <a:t>[..]\12\TEMPLATE\XML</a:t>
            </a:r>
            <a:endParaRPr lang="en-US" sz="1400" b="1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5669813" y="1295400"/>
            <a:ext cx="1378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LitwareField.dll</a:t>
            </a:r>
            <a:br>
              <a:rPr lang="en-US" sz="1400" dirty="0" smtClean="0"/>
            </a:br>
            <a:r>
              <a:rPr lang="en-US" sz="1400" b="1" i="1" dirty="0" smtClean="0"/>
              <a:t>GAC</a:t>
            </a:r>
            <a:endParaRPr lang="en-US" sz="1400" b="1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4767405" y="5739825"/>
            <a:ext cx="41479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LitwareFieldControl.ascx</a:t>
            </a:r>
            <a:br>
              <a:rPr lang="en-US" sz="1600" dirty="0" smtClean="0"/>
            </a:br>
            <a:r>
              <a:rPr lang="en-US" sz="1600" b="1" dirty="0" smtClean="0"/>
              <a:t>[..]\12\TEMPLATE\CONTROLTEMPLATES</a:t>
            </a:r>
            <a:endParaRPr lang="en-US" sz="16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990600" y="3124200"/>
            <a:ext cx="838200" cy="158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276600" y="3048000"/>
            <a:ext cx="990600" cy="158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638800" y="2362200"/>
            <a:ext cx="922928" cy="6858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638800" y="3048000"/>
            <a:ext cx="914400" cy="6858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>
            <a:off x="6629400" y="4267200"/>
            <a:ext cx="914400" cy="4572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697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Custom Field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Use custom field controls when the edit experience of a field does not meet business requirements</a:t>
            </a:r>
          </a:p>
          <a:p>
            <a:r>
              <a:rPr lang="en-US" smtClean="0"/>
              <a:t>Do not need to create a custom field type when creating a custom field control</a:t>
            </a:r>
          </a:p>
          <a:p>
            <a:pPr lvl="1"/>
            <a:r>
              <a:rPr lang="en-US" smtClean="0"/>
              <a:t>Can leverage an existing field type</a:t>
            </a:r>
          </a:p>
          <a:p>
            <a:r>
              <a:rPr lang="en-US" smtClean="0"/>
              <a:t>Create an ASCX file for the new / edit experience</a:t>
            </a:r>
          </a:p>
          <a:p>
            <a:r>
              <a:rPr lang="en-US" smtClean="0"/>
              <a:t>Can include ASP.NET 2.0 validation controls for client-side validation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3511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Custom Field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Create class that inherits from: </a:t>
            </a:r>
          </a:p>
          <a:p>
            <a:pPr lvl="1"/>
            <a:r>
              <a:rPr lang="en-US" smtClean="0"/>
              <a:t>Microsoft.SharePoint.WebControls.BaseFieldControl</a:t>
            </a:r>
          </a:p>
          <a:p>
            <a:r>
              <a:rPr lang="en-US" smtClean="0"/>
              <a:t>Override following methods &amp; properties:</a:t>
            </a:r>
          </a:p>
          <a:p>
            <a:pPr lvl="1"/>
            <a:r>
              <a:rPr lang="en-US" smtClean="0"/>
              <a:t>DefaultTemplateName – specifies the of the rendering template</a:t>
            </a:r>
          </a:p>
          <a:p>
            <a:pPr lvl="1"/>
            <a:r>
              <a:rPr lang="en-US" smtClean="0"/>
              <a:t>CreateChildControls() – associate &amp; init any web controls in rendering template</a:t>
            </a:r>
          </a:p>
          <a:p>
            <a:pPr lvl="1"/>
            <a:r>
              <a:rPr lang="en-US" smtClean="0"/>
              <a:t>Value – get / set properties on the web controls</a:t>
            </a:r>
          </a:p>
          <a:p>
            <a:r>
              <a:rPr lang="en-US" smtClean="0"/>
              <a:t>Create associated ASCX file containing a &lt;SharePoint:RenderingTemplate&gt; tag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900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Custom Field Control (Part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If custom field control is associated with a custom field type…</a:t>
            </a:r>
          </a:p>
          <a:p>
            <a:pPr lvl="1"/>
            <a:r>
              <a:rPr lang="en-US" smtClean="0"/>
              <a:t>Associate the field control with a custom field type by overriding the FieldRenderingControl property on the field type class</a:t>
            </a:r>
          </a:p>
          <a:p>
            <a:r>
              <a:rPr lang="en-US" smtClean="0"/>
              <a:t>Deployment:</a:t>
            </a:r>
          </a:p>
          <a:p>
            <a:pPr lvl="1"/>
            <a:r>
              <a:rPr lang="en-US" smtClean="0"/>
              <a:t>Copy ASCX rendering template to [..]\12\TEMPLATE\CONTROLTEMPLATES</a:t>
            </a:r>
          </a:p>
          <a:p>
            <a:pPr lvl="1"/>
            <a:r>
              <a:rPr lang="en-US" smtClean="0"/>
              <a:t>Deploy assembly to site’s \bin or WFE’s GAC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043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Leveraging Custom Controls In Page Layouts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Treat custom field controls as server controls</a:t>
            </a:r>
          </a:p>
          <a:p>
            <a:r>
              <a:rPr lang="en-US" smtClean="0"/>
              <a:t>Add &lt;%@ Register %&gt; directive at the top </a:t>
            </a:r>
            <a:br>
              <a:rPr lang="en-US" smtClean="0"/>
            </a:br>
            <a:r>
              <a:rPr lang="en-US" smtClean="0"/>
              <a:t>of the page layout</a:t>
            </a:r>
          </a:p>
          <a:p>
            <a:r>
              <a:rPr lang="en-US" smtClean="0"/>
              <a:t>Add field control server control tag</a:t>
            </a:r>
          </a:p>
          <a:p>
            <a:r>
              <a:rPr lang="en-US" smtClean="0"/>
              <a:t>Make sure to include the FieldName attribute</a:t>
            </a:r>
          </a:p>
          <a:p>
            <a:pPr lvl="1"/>
            <a:r>
              <a:rPr lang="en-US" smtClean="0"/>
              <a:t>This links the field control to an underlying field type in the associated content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211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Reviewing all the Moving 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Field type class (ie: SPFieldText)</a:t>
            </a:r>
          </a:p>
          <a:p>
            <a:pPr lvl="1"/>
            <a:r>
              <a:rPr lang="en-US" smtClean="0"/>
              <a:t>Contains definition of custom field type</a:t>
            </a:r>
          </a:p>
          <a:p>
            <a:r>
              <a:rPr lang="en-US" smtClean="0"/>
              <a:t>Field value class (ie: SPFieldMultiColumnValue)</a:t>
            </a:r>
          </a:p>
          <a:p>
            <a:pPr lvl="1"/>
            <a:r>
              <a:rPr lang="en-US" smtClean="0"/>
              <a:t>Contains custom data structure </a:t>
            </a:r>
            <a:br>
              <a:rPr lang="en-US" smtClean="0"/>
            </a:br>
            <a:r>
              <a:rPr lang="en-US" smtClean="0"/>
              <a:t>serialization / deserialization</a:t>
            </a:r>
          </a:p>
          <a:p>
            <a:r>
              <a:rPr lang="en-US" smtClean="0"/>
              <a:t>Field control class (ie: BaseFieldControl)</a:t>
            </a:r>
          </a:p>
          <a:p>
            <a:pPr lvl="1"/>
            <a:r>
              <a:rPr lang="en-US" smtClean="0"/>
              <a:t>Contains server-side logic for the rendering control</a:t>
            </a:r>
          </a:p>
          <a:p>
            <a:r>
              <a:rPr lang="en-US" smtClean="0"/>
              <a:t>Field control rendering template (ie: Litware.ascx)</a:t>
            </a:r>
          </a:p>
          <a:p>
            <a:pPr lvl="1"/>
            <a:r>
              <a:rPr lang="en-US" smtClean="0"/>
              <a:t>ASCX file containing new / edit form</a:t>
            </a:r>
          </a:p>
          <a:p>
            <a:r>
              <a:rPr lang="en-US" smtClean="0"/>
              <a:t>Field type definition (ie: fldtypes_Litware.xml)</a:t>
            </a:r>
          </a:p>
          <a:p>
            <a:pPr lvl="1"/>
            <a:r>
              <a:rPr lang="en-US" smtClean="0"/>
              <a:t>Contains definition and metadata of the field type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84129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Understanding the relationship between field types and field controls</a:t>
            </a:r>
          </a:p>
          <a:p>
            <a:pPr lvl="1"/>
            <a:r>
              <a:rPr lang="en-US" smtClean="0"/>
              <a:t>All those moving parts!!!</a:t>
            </a:r>
          </a:p>
          <a:p>
            <a:r>
              <a:rPr lang="en-US" smtClean="0"/>
              <a:t>Custom field types</a:t>
            </a:r>
          </a:p>
          <a:p>
            <a:pPr lvl="1"/>
            <a:r>
              <a:rPr lang="en-US" smtClean="0"/>
              <a:t>Creating &amp; deploying custom field types</a:t>
            </a:r>
          </a:p>
          <a:p>
            <a:r>
              <a:rPr lang="en-US" smtClean="0"/>
              <a:t>Custom field controls</a:t>
            </a:r>
          </a:p>
          <a:p>
            <a:pPr lvl="1"/>
            <a:r>
              <a:rPr lang="en-US" smtClean="0"/>
              <a:t>Creating &amp; deploying custom field controls</a:t>
            </a:r>
          </a:p>
          <a:p>
            <a:r>
              <a:rPr lang="en-US" smtClean="0"/>
              <a:t>Incorporating custom field controls </a:t>
            </a:r>
            <a:br>
              <a:rPr lang="en-US" smtClean="0"/>
            </a:br>
            <a:r>
              <a:rPr lang="en-US" smtClean="0"/>
              <a:t>into page layouts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3855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Understanding the relationship between field types and field controls</a:t>
            </a:r>
          </a:p>
          <a:p>
            <a:pPr lvl="1"/>
            <a:r>
              <a:rPr lang="en-US" smtClean="0"/>
              <a:t>All those moving parts!!!</a:t>
            </a:r>
          </a:p>
          <a:p>
            <a:r>
              <a:rPr lang="en-US" smtClean="0"/>
              <a:t>Custom field types</a:t>
            </a:r>
          </a:p>
          <a:p>
            <a:pPr lvl="1"/>
            <a:r>
              <a:rPr lang="en-US" smtClean="0"/>
              <a:t>Creating &amp; deploying custom field types</a:t>
            </a:r>
          </a:p>
          <a:p>
            <a:r>
              <a:rPr lang="en-US" smtClean="0"/>
              <a:t>Custom field controls</a:t>
            </a:r>
          </a:p>
          <a:p>
            <a:pPr lvl="1"/>
            <a:r>
              <a:rPr lang="en-US" smtClean="0"/>
              <a:t>Creating &amp; deploying custom field controls</a:t>
            </a:r>
          </a:p>
          <a:p>
            <a:r>
              <a:rPr lang="en-US" smtClean="0"/>
              <a:t>Incorporating custom field controls </a:t>
            </a:r>
            <a:br>
              <a:rPr lang="en-US" smtClean="0"/>
            </a:br>
            <a:r>
              <a:rPr lang="en-US" smtClean="0"/>
              <a:t>into page layouts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4966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Starting With An Analogy…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“What’s old is new again…”</a:t>
            </a:r>
          </a:p>
          <a:p>
            <a:r>
              <a:rPr lang="en-US" smtClean="0"/>
              <a:t>Think of custom field types in the same context as SQL Server 2005</a:t>
            </a:r>
          </a:p>
          <a:p>
            <a:r>
              <a:rPr lang="en-US" smtClean="0"/>
              <a:t>Sometimes the provided field types don’t meet business needs</a:t>
            </a:r>
          </a:p>
          <a:p>
            <a:endParaRPr lang="en-US" smtClean="0"/>
          </a:p>
          <a:p>
            <a:endParaRPr lang="en-US" smtClean="0"/>
          </a:p>
          <a:p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381000" y="4165600"/>
          <a:ext cx="8382000" cy="1854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191000"/>
                <a:gridCol w="419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SharePoint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SQL Server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OOTB</a:t>
                      </a:r>
                      <a:r>
                        <a:rPr lang="en-US" baseline="0" dirty="0" smtClean="0"/>
                        <a:t> Field Types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OOTB Data Types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Custom Field Type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 CLR Data</a:t>
                      </a:r>
                      <a:r>
                        <a:rPr lang="en-US" baseline="0" dirty="0" smtClean="0"/>
                        <a:t> Type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List Template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/ Content Type</a:t>
                      </a:r>
                      <a:r>
                        <a:rPr lang="en-US" baseline="0" dirty="0" smtClean="0"/>
                        <a:t> Schema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Table Schema</a:t>
                      </a:r>
                      <a:r>
                        <a:rPr lang="en-US" baseline="0" dirty="0" smtClean="0"/>
                        <a:t> (DDL / TSQL)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List Instance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Table Instance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3414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Reviewing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At times the included SharePoint field types do not meet business requirements for:</a:t>
            </a:r>
          </a:p>
          <a:p>
            <a:pPr lvl="1"/>
            <a:r>
              <a:rPr lang="en-US" smtClean="0"/>
              <a:t>Storage of data elements</a:t>
            </a:r>
          </a:p>
          <a:p>
            <a:pPr lvl="1"/>
            <a:r>
              <a:rPr lang="en-US" smtClean="0"/>
              <a:t>Pull data from external systems &amp; not rely on users to type the customer ID (preferred: select from a </a:t>
            </a:r>
            <a:br>
              <a:rPr lang="en-US" smtClean="0"/>
            </a:br>
            <a:r>
              <a:rPr lang="en-US" smtClean="0"/>
              <a:t>list of IDs)</a:t>
            </a:r>
          </a:p>
          <a:p>
            <a:pPr lvl="1"/>
            <a:r>
              <a:rPr lang="en-US" smtClean="0"/>
              <a:t>Performing validation on data entry / edits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91925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Custom Field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SharePoint provides a way to create </a:t>
            </a:r>
            <a:br>
              <a:rPr lang="en-US" smtClean="0"/>
            </a:br>
            <a:r>
              <a:rPr lang="en-US" smtClean="0"/>
              <a:t>custom field types</a:t>
            </a:r>
          </a:p>
          <a:p>
            <a:r>
              <a:rPr lang="en-US" smtClean="0"/>
              <a:t>Allows developers to define:</a:t>
            </a:r>
          </a:p>
          <a:p>
            <a:pPr lvl="1"/>
            <a:r>
              <a:rPr lang="en-US" smtClean="0"/>
              <a:t>Structure of the stored data</a:t>
            </a:r>
          </a:p>
          <a:p>
            <a:pPr lvl="1"/>
            <a:r>
              <a:rPr lang="en-US" smtClean="0"/>
              <a:t>Rendering of the field in display / new / edit mode (as well as alternate rendering based on the context, such as a mobile device)</a:t>
            </a:r>
          </a:p>
          <a:p>
            <a:pPr lvl="1"/>
            <a:r>
              <a:rPr lang="en-US" smtClean="0"/>
              <a:t>Custom validation</a:t>
            </a:r>
          </a:p>
          <a:p>
            <a:pPr lvl="1"/>
            <a:r>
              <a:rPr lang="en-US" smtClean="0"/>
              <a:t>Custom default values for new items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9700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>
          <a:xfrm>
            <a:off x="4038600" y="1905000"/>
            <a:ext cx="4267200" cy="2286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Field Type &amp; Control Components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905000"/>
            <a:ext cx="485518" cy="310084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wordArtVert" wrap="none" rtlCol="0">
            <a:spAutoFit/>
          </a:bodyPr>
          <a:lstStyle/>
          <a:p>
            <a:r>
              <a:rPr lang="en-US" dirty="0" smtClean="0"/>
              <a:t>SharePoint</a:t>
            </a:r>
            <a:endParaRPr 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43400" y="2895600"/>
            <a:ext cx="124495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Field Type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71557" y="2743200"/>
            <a:ext cx="1309076" cy="64633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Field Type </a:t>
            </a:r>
            <a:br>
              <a:rPr lang="en-US" dirty="0" smtClean="0"/>
            </a:br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37928" y="2145268"/>
            <a:ext cx="1385829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Field Value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84484" y="3581400"/>
            <a:ext cx="149271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Field Control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34744" y="5054025"/>
            <a:ext cx="1813317" cy="6463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Field Rendering</a:t>
            </a:r>
            <a:br>
              <a:rPr lang="en-US" dirty="0" smtClean="0"/>
            </a:br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85041" y="3429000"/>
            <a:ext cx="2082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fldtypes_Litware.xml</a:t>
            </a:r>
            <a:br>
              <a:rPr lang="en-US" sz="1400" dirty="0" smtClean="0"/>
            </a:br>
            <a:r>
              <a:rPr lang="en-US" sz="1400" b="1" i="1" dirty="0" smtClean="0"/>
              <a:t>[..]\12\TEMPLATE\XML</a:t>
            </a:r>
            <a:endParaRPr lang="en-US" sz="1400" b="1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5669813" y="1295400"/>
            <a:ext cx="1378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LitwareField.dll</a:t>
            </a:r>
            <a:br>
              <a:rPr lang="en-US" sz="1400" dirty="0" smtClean="0"/>
            </a:br>
            <a:r>
              <a:rPr lang="en-US" sz="1400" b="1" i="1" dirty="0" smtClean="0"/>
              <a:t>GAC</a:t>
            </a:r>
            <a:endParaRPr lang="en-US" sz="1400" b="1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4767405" y="5739825"/>
            <a:ext cx="41479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LitwareFieldControl.ascx</a:t>
            </a:r>
            <a:br>
              <a:rPr lang="en-US" sz="1600" dirty="0" smtClean="0"/>
            </a:br>
            <a:r>
              <a:rPr lang="en-US" sz="1600" b="1" dirty="0" smtClean="0"/>
              <a:t>[..]\12\TEMPLATE\CONTROLTEMPLATES</a:t>
            </a:r>
            <a:endParaRPr lang="en-US" sz="16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990600" y="3124200"/>
            <a:ext cx="838200" cy="158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276600" y="3048000"/>
            <a:ext cx="990600" cy="158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638800" y="2362200"/>
            <a:ext cx="922928" cy="6858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638800" y="3048000"/>
            <a:ext cx="914400" cy="6858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>
            <a:off x="6629400" y="4267200"/>
            <a:ext cx="914400" cy="4572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830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Custom Field Types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Create a custom field type class inheriting from a base field type class: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 lvl="1"/>
            <a:endParaRPr lang="en-US" smtClean="0"/>
          </a:p>
          <a:p>
            <a:pPr lvl="1"/>
            <a:r>
              <a:rPr lang="en-US" smtClean="0"/>
              <a:t>Must be deployed to GAC as a strong-named assembly</a:t>
            </a:r>
          </a:p>
          <a:p>
            <a:r>
              <a:rPr lang="en-US" smtClean="0"/>
              <a:t>Create a field type definition:</a:t>
            </a:r>
          </a:p>
          <a:p>
            <a:pPr lvl="1"/>
            <a:r>
              <a:rPr lang="en-US" smtClean="0"/>
              <a:t>XML file making SharePoint aware of the field type</a:t>
            </a:r>
          </a:p>
          <a:p>
            <a:pPr lvl="1"/>
            <a:r>
              <a:rPr lang="en-US" smtClean="0"/>
              <a:t>Contains pointer to class &amp; assembly containing type</a:t>
            </a:r>
          </a:p>
          <a:p>
            <a:pPr lvl="1"/>
            <a:r>
              <a:rPr lang="en-US" smtClean="0"/>
              <a:t>Contains rendering logic &amp; default values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0600" y="2413000"/>
          <a:ext cx="7391400" cy="1854200"/>
        </p:xfrm>
        <a:graphic>
          <a:graphicData uri="http://schemas.openxmlformats.org/drawingml/2006/table">
            <a:tbl>
              <a:tblPr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463800"/>
                <a:gridCol w="2463800"/>
                <a:gridCol w="2463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SPFieldBoolean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SPFieldMultiChoice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SPFieldText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SPFieldChoice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SPFieldMultiLineText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SPFieldUrl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SPFieldCurrency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SPFieldNumber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SPFieldUser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SPFieldDateTime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SPFieldRatingScale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SPFieldMultiColumn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SPFieldLookup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3900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>
          <a:xfrm>
            <a:off x="4038600" y="1905000"/>
            <a:ext cx="4267200" cy="2286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Field Type &amp; Control Components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905000"/>
            <a:ext cx="485518" cy="310084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wordArtVert" wrap="none" rtlCol="0">
            <a:spAutoFit/>
          </a:bodyPr>
          <a:lstStyle/>
          <a:p>
            <a:r>
              <a:rPr lang="en-US" dirty="0" smtClean="0"/>
              <a:t>SharePoint</a:t>
            </a:r>
            <a:endParaRPr 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43400" y="2895600"/>
            <a:ext cx="124495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Field Type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71557" y="2743200"/>
            <a:ext cx="1309076" cy="64633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Field Type </a:t>
            </a:r>
            <a:br>
              <a:rPr lang="en-US" dirty="0" smtClean="0"/>
            </a:br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37928" y="2145268"/>
            <a:ext cx="1385829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Field Value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84484" y="3581400"/>
            <a:ext cx="149271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Field Control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34744" y="5054025"/>
            <a:ext cx="1813317" cy="6463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Field Rendering</a:t>
            </a:r>
            <a:br>
              <a:rPr lang="en-US" dirty="0" smtClean="0"/>
            </a:br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85041" y="3429000"/>
            <a:ext cx="2082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fldtypes_Litware.xml</a:t>
            </a:r>
            <a:br>
              <a:rPr lang="en-US" sz="1400" dirty="0" smtClean="0"/>
            </a:br>
            <a:r>
              <a:rPr lang="en-US" sz="1400" b="1" i="1" dirty="0" smtClean="0"/>
              <a:t>[..]\12\TEMPLATE\XML</a:t>
            </a:r>
            <a:endParaRPr lang="en-US" sz="1400" b="1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5669813" y="1295400"/>
            <a:ext cx="1378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LitwareField.dll</a:t>
            </a:r>
            <a:br>
              <a:rPr lang="en-US" sz="1400" dirty="0" smtClean="0"/>
            </a:br>
            <a:r>
              <a:rPr lang="en-US" sz="1400" b="1" i="1" dirty="0" smtClean="0"/>
              <a:t>GAC</a:t>
            </a:r>
            <a:endParaRPr lang="en-US" sz="1400" b="1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4767405" y="5739825"/>
            <a:ext cx="41479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LitwareFieldControl.ascx</a:t>
            </a:r>
            <a:br>
              <a:rPr lang="en-US" sz="1600" dirty="0" smtClean="0"/>
            </a:br>
            <a:r>
              <a:rPr lang="en-US" sz="1600" b="1" dirty="0" smtClean="0"/>
              <a:t>[..]\12\TEMPLATE\CONTROLTEMPLATES</a:t>
            </a:r>
            <a:endParaRPr lang="en-US" sz="16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990600" y="3124200"/>
            <a:ext cx="838200" cy="158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276600" y="3048000"/>
            <a:ext cx="990600" cy="158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638800" y="2362200"/>
            <a:ext cx="922928" cy="6858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638800" y="3048000"/>
            <a:ext cx="914400" cy="6858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>
            <a:off x="6629400" y="4267200"/>
            <a:ext cx="914400" cy="4572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114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Custom Field Values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When base field types do not support a special data structures required by your custom field type, you can create your own</a:t>
            </a:r>
          </a:p>
          <a:p>
            <a:r>
              <a:rPr lang="en-US" smtClean="0"/>
              <a:t>Requirements:</a:t>
            </a:r>
          </a:p>
          <a:p>
            <a:pPr lvl="1"/>
            <a:r>
              <a:rPr lang="en-US" smtClean="0"/>
              <a:t>Must be serializable – should implement ToString()</a:t>
            </a:r>
          </a:p>
          <a:p>
            <a:pPr lvl="1"/>
            <a:r>
              <a:rPr lang="en-US" smtClean="0"/>
              <a:t>Must implement two constructors (can simply call the base value type class):</a:t>
            </a:r>
          </a:p>
          <a:p>
            <a:pPr lvl="1"/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4638654"/>
            <a:ext cx="5486400" cy="1990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90734600"/>
      </p:ext>
    </p:extLst>
  </p:cSld>
  <p:clrMapOvr>
    <a:masterClrMapping/>
  </p:clrMapOvr>
</p:sld>
</file>

<file path=ppt/theme/theme1.xml><?xml version="1.0" encoding="utf-8"?>
<a:theme xmlns:a="http://schemas.openxmlformats.org/drawingml/2006/main" name="CPT_PresentationTemplate">
  <a:themeElements>
    <a:clrScheme name="Custom 4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60001B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9F002D" mc:Ignorable=""/>
      </a:accent1>
      <a:accent2>
        <a:srgbClr xmlns:mc="http://schemas.openxmlformats.org/markup-compatibility/2006" xmlns:a14="http://schemas.microsoft.com/office/drawing/2010/main" val="FFBF05" mc:Ignorable=""/>
      </a:accent2>
      <a:accent3>
        <a:srgbClr xmlns:mc="http://schemas.openxmlformats.org/markup-compatibility/2006" xmlns:a14="http://schemas.microsoft.com/office/drawing/2010/main" val="198CFF" mc:Ignorable=""/>
      </a:accent3>
      <a:accent4>
        <a:srgbClr xmlns:mc="http://schemas.openxmlformats.org/markup-compatibility/2006" xmlns:a14="http://schemas.microsoft.com/office/drawing/2010/main" val="826000" mc:Ignorable=""/>
      </a:accent4>
      <a:accent5>
        <a:srgbClr xmlns:mc="http://schemas.openxmlformats.org/markup-compatibility/2006" xmlns:a14="http://schemas.microsoft.com/office/drawing/2010/main" val="339933" mc:Ignorable=""/>
      </a:accent5>
      <a:accent6>
        <a:srgbClr xmlns:mc="http://schemas.openxmlformats.org/markup-compatibility/2006" xmlns:a14="http://schemas.microsoft.com/office/drawing/2010/main" val="CC3300" mc:Ignorable=""/>
      </a:accent6>
      <a:hlink>
        <a:srgbClr xmlns:mc="http://schemas.openxmlformats.org/markup-compatibility/2006" xmlns:a14="http://schemas.microsoft.com/office/drawing/2010/main" val="9F002D" mc:Ignorable=""/>
      </a:hlink>
      <a:folHlink>
        <a:srgbClr xmlns:mc="http://schemas.openxmlformats.org/markup-compatibility/2006" xmlns:a14="http://schemas.microsoft.com/office/drawing/2010/main" val="9F002D" mc:Ignorable=""/>
      </a:folHlink>
    </a:clrScheme>
    <a:fontScheme name="TPG Font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xmlns:mc="http://schemas.openxmlformats.org/markup-compatibility/2006" xmlns:a14="http://schemas.microsoft.com/office/drawing/2010/main" val="4E3B30" mc:Ignorable="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xmlns:mc="http://schemas.openxmlformats.org/markup-compatibility/2006" xmlns:a14="http://schemas.microsoft.com/office/drawing/2010/main" val="4E3B30" mc:Ignorable="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xmlns:mc="http://schemas.openxmlformats.org/markup-compatibility/2006" xmlns:a14="http://schemas.microsoft.com/office/drawing/2010/main" val="4E3B30" mc:Ignorable="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2009-06-02T14:56:26Z</outs:dateTime>
      <outs:isPinned>true</outs:isPinned>
    </outs:relatedDate>
    <outs:relatedDate>
      <outs:type>2</outs:type>
      <outs:displayName>Created</outs:displayName>
      <outs:dateTime>2009-09-04T10:04:24Z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/>
  <outs:relatedPeople>
    <outs:relatedPeopleItem>
      <outs:category>Author</outs:category>
      <outs:people>
        <outs:relatedPerson>
          <outs:displayName>Andrew Connell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/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_dlc_DocId xmlns="c83d3ea4-1015-4b4b-bfa9-09fbcd7aa64d">3CC2HQU7XWNV-82-8</_dlc_DocId>
    <_dlc_DocIdUrl xmlns="c83d3ea4-1015-4b4b-bfa9-09fbcd7aa64d">
      <Url>http://intranet.sharepointblackops.com/Courses/WCM401/_layouts/DocIdRedir.aspx?ID=3CC2HQU7XWNV-82-8</Url>
      <Description>3CC2HQU7XWNV-82-8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79FA80A3E7244D9D0133EBFCCFAFAB" ma:contentTypeVersion="1" ma:contentTypeDescription="Create a new document." ma:contentTypeScope="" ma:versionID="b91844c09baf1861880edfd6dd828067">
  <xsd:schema xmlns:xsd="http://www.w3.org/2001/XMLSchema" xmlns:xs="http://www.w3.org/2001/XMLSchema" xmlns:p="http://schemas.microsoft.com/office/2006/metadata/properties" xmlns:ns2="c83d3ea4-1015-4b4b-bfa9-09fbcd7aa64d" targetNamespace="http://schemas.microsoft.com/office/2006/metadata/properties" ma:root="true" ma:fieldsID="657c10e11796280bf933bed0654cd985" ns2:_="">
    <xsd:import namespace="c83d3ea4-1015-4b4b-bfa9-09fbcd7aa64d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3d3ea4-1015-4b4b-bfa9-09fbcd7aa64d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8865FC99-B6BD-4E98-8312-F4F432C217EA}"/>
</file>

<file path=customXml/itemProps2.xml><?xml version="1.0" encoding="utf-8"?>
<ds:datastoreItem xmlns:ds="http://schemas.openxmlformats.org/officeDocument/2006/customXml" ds:itemID="{6034B84F-8F8E-48B7-9EFF-C7DE1A66BD73}"/>
</file>

<file path=customXml/itemProps3.xml><?xml version="1.0" encoding="utf-8"?>
<ds:datastoreItem xmlns:ds="http://schemas.openxmlformats.org/officeDocument/2006/customXml" ds:itemID="{A5547237-B119-45CA-BEFC-A2DA2BDB03E7}"/>
</file>

<file path=customXml/itemProps4.xml><?xml version="1.0" encoding="utf-8"?>
<ds:datastoreItem xmlns:ds="http://schemas.openxmlformats.org/officeDocument/2006/customXml" ds:itemID="{269A9C22-504A-4968-BDF3-30F8A9ADAB8E}"/>
</file>

<file path=customXml/itemProps5.xml><?xml version="1.0" encoding="utf-8"?>
<ds:datastoreItem xmlns:ds="http://schemas.openxmlformats.org/officeDocument/2006/customXml" ds:itemID="{27294E1E-8DAD-4617-A14A-D3AEFC1BD9C4}"/>
</file>

<file path=docProps/app.xml><?xml version="1.0" encoding="utf-8"?>
<Properties xmlns="http://schemas.openxmlformats.org/officeDocument/2006/extended-properties" xmlns:vt="http://schemas.openxmlformats.org/officeDocument/2006/docPropsVTypes">
  <Template>CPT_PresentationTemplate</Template>
  <TotalTime>3</TotalTime>
  <Words>914</Words>
  <Application>Microsoft Office PowerPoint</Application>
  <PresentationFormat>On-screen Show (4:3)</PresentationFormat>
  <Paragraphs>189</Paragraphs>
  <Slides>19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CPT_PresentationTemplate</vt:lpstr>
      <vt:lpstr>Custom Field Types  &amp; Field Controls</vt:lpstr>
      <vt:lpstr>Agenda</vt:lpstr>
      <vt:lpstr>Starting With An Analogy…</vt:lpstr>
      <vt:lpstr>Reviewing the Problem</vt:lpstr>
      <vt:lpstr>Custom Field Types</vt:lpstr>
      <vt:lpstr>Field Type &amp; Control Components</vt:lpstr>
      <vt:lpstr>Creating Custom Field Types Requirements</vt:lpstr>
      <vt:lpstr>Field Type &amp; Control Components</vt:lpstr>
      <vt:lpstr>Custom Field Values Type</vt:lpstr>
      <vt:lpstr>Custom Field Values Type (Part 2)</vt:lpstr>
      <vt:lpstr>Customizing Behavior of Custom Field Types</vt:lpstr>
      <vt:lpstr>Validating Custom Field Types</vt:lpstr>
      <vt:lpstr>Field Type &amp; Control Components</vt:lpstr>
      <vt:lpstr>Custom Field Controls</vt:lpstr>
      <vt:lpstr>Creating Custom Field Controls</vt:lpstr>
      <vt:lpstr>Creating Custom Field Control (Part 2)</vt:lpstr>
      <vt:lpstr>Leveraging Custom Controls In Page Layouts</vt:lpstr>
      <vt:lpstr>Reviewing all the Moving Parts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Field Types  &amp; Field Controls</dc:title>
  <dc:creator>Andrew Connell</dc:creator>
  <cp:lastModifiedBy>Andrew Connell</cp:lastModifiedBy>
  <cp:revision>2</cp:revision>
  <cp:lastPrinted>2009-10-30T20:18:57Z</cp:lastPrinted>
  <dcterms:created xsi:type="dcterms:W3CDTF">2009-10-30T20:16:48Z</dcterms:created>
  <dcterms:modified xsi:type="dcterms:W3CDTF">2009-10-30T20:19:51Z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Critical Path Training, LLC</vt:lpwstr>
  </property>
  <property fmtid="{D5CDD505-2E9C-101B-9397-08002B2CF9AE}" pid="3" name="ContentTypeId">
    <vt:lpwstr>0x0101002579FA80A3E7244D9D0133EBFCCFAFAB</vt:lpwstr>
  </property>
  <property fmtid="{D5CDD505-2E9C-101B-9397-08002B2CF9AE}" pid="4" name="_dlc_DocIdItemGuid">
    <vt:lpwstr>0bfd74ce-6494-4cef-b63a-380dedbeb5a2</vt:lpwstr>
  </property>
</Properties>
</file>