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5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08-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Leveraging Publishing &amp; Custom Web Parts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Leveraging Publishing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Custom Web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Utilizing the OOTB WCM Web Parts </a:t>
            </a:r>
            <a:br>
              <a:rPr lang="en-US" smtClean="0"/>
            </a:br>
            <a:r>
              <a:rPr lang="en-US" smtClean="0"/>
              <a:t>and Creating Custom Web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6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Query Web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powerful and flexible aggregation / rollup Web Part available in Publishing sites</a:t>
            </a:r>
          </a:p>
          <a:p>
            <a:r>
              <a:rPr lang="en-US" dirty="0" smtClean="0"/>
              <a:t>Allows content author to specify:</a:t>
            </a:r>
          </a:p>
          <a:p>
            <a:pPr lvl="1"/>
            <a:r>
              <a:rPr lang="en-US" dirty="0" smtClean="0"/>
              <a:t>Scope of query</a:t>
            </a:r>
          </a:p>
          <a:p>
            <a:pPr lvl="1"/>
            <a:r>
              <a:rPr lang="en-US" dirty="0" smtClean="0"/>
              <a:t>Filtering by specific content type / list type</a:t>
            </a:r>
          </a:p>
          <a:p>
            <a:pPr lvl="1"/>
            <a:r>
              <a:rPr lang="en-US" dirty="0" smtClean="0"/>
              <a:t>Filtering by field values</a:t>
            </a:r>
          </a:p>
          <a:p>
            <a:pPr lvl="1"/>
            <a:r>
              <a:rPr lang="en-US" dirty="0" smtClean="0"/>
              <a:t>Grouping &amp; sorting</a:t>
            </a:r>
          </a:p>
          <a:p>
            <a:r>
              <a:rPr lang="en-US" dirty="0" smtClean="0"/>
              <a:t>Very performant with robust caching techniques leveraged within the Web Part</a:t>
            </a:r>
          </a:p>
        </p:txBody>
      </p:sp>
    </p:spTree>
    <p:extLst>
      <p:ext uri="{BB962C8B-B14F-4D97-AF65-F5344CB8AC3E}">
        <p14:creationId xmlns:p14="http://schemas.microsoft.com/office/powerpoint/2010/main" val="159612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Customizing of the CQWP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Query Web Part provides many configuration options via the Web Part Task Pane</a:t>
            </a:r>
          </a:p>
          <a:p>
            <a:r>
              <a:rPr lang="en-US" dirty="0" smtClean="0"/>
              <a:t>For advanced customization:</a:t>
            </a:r>
          </a:p>
          <a:p>
            <a:pPr lvl="1"/>
            <a:r>
              <a:rPr lang="en-US" dirty="0" smtClean="0"/>
              <a:t>Export the CQWP to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webpart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Modify CQWP’s public properties directly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webpart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webpart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Use this technique to specify:</a:t>
            </a:r>
          </a:p>
          <a:p>
            <a:pPr lvl="1"/>
            <a:r>
              <a:rPr lang="en-US" dirty="0" smtClean="0"/>
              <a:t>Specific CAML query to execute</a:t>
            </a:r>
          </a:p>
          <a:p>
            <a:pPr lvl="1"/>
            <a:r>
              <a:rPr lang="en-US" dirty="0" smtClean="0"/>
              <a:t>Specify additional content fields to include in result set</a:t>
            </a:r>
          </a:p>
          <a:p>
            <a:pPr lvl="1"/>
            <a:r>
              <a:rPr lang="en-US" dirty="0" smtClean="0"/>
              <a:t>Additional filtering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3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Content Query Web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the Content Query </a:t>
            </a:r>
            <a:br>
              <a:rPr lang="en-US" dirty="0" smtClean="0"/>
            </a:br>
            <a:r>
              <a:rPr lang="en-US" dirty="0" smtClean="0"/>
              <a:t>Web Part’s Task Pane</a:t>
            </a:r>
          </a:p>
          <a:p>
            <a:r>
              <a:rPr lang="en-US" dirty="0" smtClean="0"/>
              <a:t>Viewing all available properties in the CQWP by exporting it to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webpart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the Publishing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Publishing Web Parts (Summary Links, Table of Contents, Content Query) return query results as XML, passing through XSL to generate HTML</a:t>
            </a:r>
          </a:p>
          <a:p>
            <a:r>
              <a:rPr lang="en-US" dirty="0" smtClean="0"/>
              <a:t>MOSS includes many OOTB style sheets for use</a:t>
            </a:r>
          </a:p>
          <a:p>
            <a:pPr lvl="1"/>
            <a:r>
              <a:rPr lang="en-US" dirty="0" smtClean="0"/>
              <a:t>All found in the Style Library in the top-level web:</a:t>
            </a:r>
          </a:p>
          <a:p>
            <a:pPr lvl="2"/>
            <a:r>
              <a:rPr lang="en-US" dirty="0" smtClean="0"/>
              <a:t>http://.../Style Library/XSL Style Sheets</a:t>
            </a:r>
          </a:p>
          <a:p>
            <a:r>
              <a:rPr lang="en-US" dirty="0" smtClean="0"/>
              <a:t>Instead of customizing the provided XSL style sheets, create new ones</a:t>
            </a:r>
          </a:p>
          <a:p>
            <a:pPr lvl="1"/>
            <a:r>
              <a:rPr lang="en-US" dirty="0" smtClean="0"/>
              <a:t>Benefit: can be packaged in a Feature for easy deployment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2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657600"/>
            <a:ext cx="7315200" cy="3043166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2E3917" mc:Ignorable="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371600"/>
            <a:ext cx="2581275" cy="217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200150"/>
            <a:ext cx="2438400" cy="245745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2100" mc:Ignorable="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Publishing Web Parts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1828800" y="1905000"/>
            <a:ext cx="3276600" cy="5334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981200" y="2286000"/>
            <a:ext cx="3124200" cy="381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2743200"/>
            <a:ext cx="2057400" cy="762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3505200"/>
            <a:ext cx="1492716" cy="3693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ItemStyle.xsl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>
            <a:off x="5257800" y="3048000"/>
            <a:ext cx="1371600" cy="2362200"/>
          </a:xfrm>
          <a:prstGeom prst="arc">
            <a:avLst>
              <a:gd name="adj1" fmla="val 16168931"/>
              <a:gd name="adj2" fmla="val 5701303"/>
            </a:avLst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DEMO: Customizing Rendering of the CQWP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style sheet</a:t>
            </a:r>
          </a:p>
          <a:p>
            <a:r>
              <a:rPr lang="en-US" dirty="0" smtClean="0"/>
              <a:t>Define a new rendering style</a:t>
            </a:r>
          </a:p>
          <a:p>
            <a:r>
              <a:rPr lang="en-US" dirty="0" smtClean="0"/>
              <a:t>Configure Publishing Web Part to use new XSL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would you need to develop Web Parts?</a:t>
            </a:r>
          </a:p>
          <a:p>
            <a:pPr lvl="1"/>
            <a:r>
              <a:rPr lang="en-US" dirty="0" smtClean="0"/>
              <a:t>Frequently the provided Publishing Web Parts do not meet unique business needs</a:t>
            </a:r>
          </a:p>
          <a:p>
            <a:pPr lvl="1"/>
            <a:r>
              <a:rPr lang="en-US" dirty="0" smtClean="0"/>
              <a:t>Want to provide content owners more flexibility in the layout of a page</a:t>
            </a:r>
          </a:p>
          <a:p>
            <a:pPr lvl="1"/>
            <a:r>
              <a:rPr lang="en-US" dirty="0" smtClean="0"/>
              <a:t>Provide a personalized experience</a:t>
            </a:r>
          </a:p>
          <a:p>
            <a:pPr lvl="1"/>
            <a:r>
              <a:rPr lang="en-US" dirty="0" smtClean="0"/>
              <a:t>Provide a mini-application (current weather applet)</a:t>
            </a:r>
          </a:p>
          <a:p>
            <a:r>
              <a:rPr lang="en-US" dirty="0" smtClean="0"/>
              <a:t>Develop custom Web Parts as ASP.NET 2.0 </a:t>
            </a:r>
            <a:br>
              <a:rPr lang="en-US" dirty="0" smtClean="0"/>
            </a:br>
            <a:r>
              <a:rPr lang="en-US" dirty="0" smtClean="0"/>
              <a:t>Web Parts </a:t>
            </a:r>
          </a:p>
          <a:p>
            <a:pPr lvl="1"/>
            <a:r>
              <a:rPr lang="en-US" smtClean="0"/>
              <a:t>WSS 3.0 </a:t>
            </a:r>
            <a:r>
              <a:rPr lang="en-US" dirty="0" smtClean="0"/>
              <a:t>API includes a Web Part class, but it is primarily there for backwards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26759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typical ASP.NET 2.0 server control:</a:t>
            </a:r>
          </a:p>
          <a:p>
            <a:pPr lvl="1"/>
            <a:r>
              <a:rPr lang="en-US" dirty="0" smtClean="0"/>
              <a:t>Create a new class that inherits from: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System.Web.UI.WebControls.WebParts.WebPart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Override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CreateChildControls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dirty="0" smtClean="0"/>
              <a:t>Used to add any child controls to the page such as buttons, textboxes, labels, etc.</a:t>
            </a:r>
          </a:p>
          <a:p>
            <a:pPr lvl="1"/>
            <a:r>
              <a:rPr lang="en-US" dirty="0" smtClean="0"/>
              <a:t>Override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RenderContents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dirty="0" smtClean="0"/>
              <a:t>Renders the contents of the Web Part, inside the outer tags and Web Part chrome</a:t>
            </a:r>
          </a:p>
          <a:p>
            <a:pPr lvl="1"/>
            <a:r>
              <a:rPr lang="en-US" dirty="0" smtClean="0"/>
              <a:t>Never override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Render()</a:t>
            </a:r>
            <a:r>
              <a:rPr lang="en-US" dirty="0" smtClean="0"/>
              <a:t>!!!!</a:t>
            </a:r>
          </a:p>
          <a:p>
            <a:pPr lvl="2"/>
            <a:r>
              <a:rPr lang="en-US" dirty="0" smtClean="0"/>
              <a:t>SharePoint overrides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Render()</a:t>
            </a:r>
            <a:r>
              <a:rPr lang="en-US" dirty="0" smtClean="0"/>
              <a:t> to include the Web Part chrome and outer tags</a:t>
            </a:r>
          </a:p>
        </p:txBody>
      </p:sp>
    </p:spTree>
    <p:extLst>
      <p:ext uri="{BB962C8B-B14F-4D97-AF65-F5344CB8AC3E}">
        <p14:creationId xmlns:p14="http://schemas.microsoft.com/office/powerpoint/2010/main" val="209845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Web Parts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extra steps to get an ASP.NET 2.0 Web Part working in SharePoint:</a:t>
            </a:r>
          </a:p>
          <a:p>
            <a:pPr lvl="1"/>
            <a:r>
              <a:rPr lang="en-US" dirty="0" smtClean="0"/>
              <a:t>Sign the assembly (need a strongly named assembly)</a:t>
            </a:r>
          </a:p>
          <a:p>
            <a:pPr lvl="1"/>
            <a:r>
              <a:rPr lang="en-US" dirty="0" smtClean="0"/>
              <a:t>Tell ASP.NET 2.0 &amp; SharePoint Web Part is OK to run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System.Security.AllowPartiallyTrustedCallers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SafeControl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lvl="1"/>
            <a:r>
              <a:rPr lang="en-US" dirty="0" smtClean="0"/>
              <a:t>Create Web Part definition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webpart</a:t>
            </a:r>
            <a:r>
              <a:rPr lang="en-US" dirty="0" smtClean="0"/>
              <a:t>) with the type name (</a:t>
            </a:r>
            <a:r>
              <a:rPr lang="en-US" dirty="0" err="1" smtClean="0"/>
              <a:t>ie</a:t>
            </a:r>
            <a:r>
              <a:rPr lang="en-US" dirty="0" smtClean="0"/>
              <a:t>: five-part class name) and default public property settings</a:t>
            </a:r>
          </a:p>
          <a:p>
            <a:pPr lvl="2"/>
            <a:r>
              <a:rPr lang="en-US" dirty="0" smtClean="0"/>
              <a:t>[webroot]\</a:t>
            </a:r>
            <a:r>
              <a:rPr lang="en-US" dirty="0" err="1" smtClean="0"/>
              <a:t>wpcatalog</a:t>
            </a:r>
            <a:endParaRPr lang="en-US" dirty="0" smtClean="0"/>
          </a:p>
          <a:p>
            <a:pPr lvl="2"/>
            <a:r>
              <a:rPr lang="en-US" dirty="0" smtClean="0"/>
              <a:t>http://.../_catalogs/</a:t>
            </a:r>
            <a:r>
              <a:rPr lang="en-US" dirty="0" err="1" smtClean="0"/>
              <a:t>wp</a:t>
            </a:r>
            <a:r>
              <a:rPr lang="en-US" dirty="0" smtClean="0"/>
              <a:t> (Web Part Gallery)</a:t>
            </a:r>
          </a:p>
        </p:txBody>
      </p:sp>
    </p:spTree>
    <p:extLst>
      <p:ext uri="{BB962C8B-B14F-4D97-AF65-F5344CB8AC3E}">
        <p14:creationId xmlns:p14="http://schemas.microsoft.com/office/powerpoint/2010/main" val="30978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Deployment 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Deploy using WSS solution packages</a:t>
            </a:r>
          </a:p>
          <a:p>
            <a:pPr lvl="1"/>
            <a:r>
              <a:rPr lang="en-US" dirty="0" smtClean="0"/>
              <a:t>Microsoft Cabinet files with *.WSP extension</a:t>
            </a:r>
          </a:p>
          <a:p>
            <a:r>
              <a:rPr lang="en-US" dirty="0" smtClean="0"/>
              <a:t>Solution packages contain:</a:t>
            </a:r>
          </a:p>
          <a:p>
            <a:pPr lvl="1"/>
            <a:r>
              <a:rPr lang="en-US" dirty="0" smtClean="0"/>
              <a:t>Assembly containing Web Part</a:t>
            </a:r>
          </a:p>
          <a:p>
            <a:pPr lvl="1"/>
            <a:r>
              <a:rPr lang="en-US" dirty="0" smtClean="0"/>
              <a:t>Any resources (images, CSS, etc)</a:t>
            </a:r>
          </a:p>
          <a:p>
            <a:pPr lvl="1"/>
            <a:r>
              <a:rPr lang="en-US" dirty="0" smtClean="0"/>
              <a:t>Web Part definition file (*.</a:t>
            </a:r>
            <a:r>
              <a:rPr lang="en-US" dirty="0" err="1" smtClean="0"/>
              <a:t>webpart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Web Part Gallery</a:t>
            </a:r>
          </a:p>
          <a:p>
            <a:pPr lvl="2"/>
            <a:r>
              <a:rPr lang="en-US" dirty="0" err="1" smtClean="0"/>
              <a:t>wpcatalog</a:t>
            </a:r>
            <a:endParaRPr lang="en-US" dirty="0" smtClean="0"/>
          </a:p>
          <a:p>
            <a:pPr lvl="1"/>
            <a:r>
              <a:rPr lang="en-US" dirty="0" smtClean="0"/>
              <a:t>Manifest of the solution contents (manifest.xml)</a:t>
            </a:r>
          </a:p>
          <a:p>
            <a:r>
              <a:rPr lang="en-US" dirty="0" smtClean="0"/>
              <a:t>Add solution package to SharePoint farm’s solution store &amp; deploy (Central Admin / STSADM.EXE)</a:t>
            </a:r>
          </a:p>
        </p:txBody>
      </p:sp>
    </p:spTree>
    <p:extLst>
      <p:ext uri="{BB962C8B-B14F-4D97-AF65-F5344CB8AC3E}">
        <p14:creationId xmlns:p14="http://schemas.microsoft.com/office/powerpoint/2010/main" val="1961693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Web Parts</a:t>
            </a:r>
          </a:p>
          <a:p>
            <a:r>
              <a:rPr lang="en-US" smtClean="0"/>
              <a:t>Publishing Web Parts</a:t>
            </a:r>
          </a:p>
          <a:p>
            <a:pPr lvl="1"/>
            <a:r>
              <a:rPr lang="en-US" smtClean="0"/>
              <a:t>Table Of Contents Web Part</a:t>
            </a:r>
          </a:p>
          <a:p>
            <a:pPr lvl="1"/>
            <a:r>
              <a:rPr lang="en-US" smtClean="0"/>
              <a:t>Summary Links Web Part</a:t>
            </a:r>
          </a:p>
          <a:p>
            <a:pPr lvl="1"/>
            <a:r>
              <a:rPr lang="en-US" smtClean="0"/>
              <a:t>Content Query Web Part</a:t>
            </a:r>
          </a:p>
          <a:p>
            <a:r>
              <a:rPr lang="en-US" smtClean="0"/>
              <a:t>Creating custom Web Parts</a:t>
            </a:r>
          </a:p>
          <a:p>
            <a:r>
              <a:rPr lang="en-US" smtClean="0"/>
              <a:t>Deployment of custom Web Parts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75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Creating Custom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Creating a custom Web Part</a:t>
            </a:r>
          </a:p>
          <a:p>
            <a:r>
              <a:rPr lang="en-US" dirty="0" smtClean="0"/>
              <a:t>Demo: Deploying Web Parts</a:t>
            </a:r>
          </a:p>
          <a:p>
            <a:pPr lvl="1"/>
            <a:r>
              <a:rPr lang="en-US" dirty="0" smtClean="0"/>
              <a:t>Automatically populate the Web Part Gallery</a:t>
            </a:r>
          </a:p>
          <a:p>
            <a:pPr lvl="1"/>
            <a:r>
              <a:rPr lang="en-US" dirty="0" smtClean="0"/>
              <a:t>Add Web Part definition file to a single site collection</a:t>
            </a:r>
          </a:p>
          <a:p>
            <a:pPr lvl="1"/>
            <a:r>
              <a:rPr lang="en-US" dirty="0" smtClean="0"/>
              <a:t>Add Web Part to all site collections in a </a:t>
            </a:r>
            <a:r>
              <a:rPr lang="en-US" smtClean="0"/>
              <a:t>web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10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Web Parts</a:t>
            </a:r>
          </a:p>
          <a:p>
            <a:r>
              <a:rPr lang="en-US" dirty="0" smtClean="0"/>
              <a:t>Publishing Web Parts</a:t>
            </a:r>
          </a:p>
          <a:p>
            <a:pPr lvl="1"/>
            <a:r>
              <a:rPr lang="en-US" dirty="0" smtClean="0"/>
              <a:t>Table Of Contents Web Part</a:t>
            </a:r>
          </a:p>
          <a:p>
            <a:pPr lvl="1"/>
            <a:r>
              <a:rPr lang="en-US" dirty="0" smtClean="0"/>
              <a:t>Summary Links Web Part</a:t>
            </a:r>
          </a:p>
          <a:p>
            <a:pPr lvl="1"/>
            <a:r>
              <a:rPr lang="en-US" dirty="0" smtClean="0"/>
              <a:t>Content Query Web Part</a:t>
            </a:r>
          </a:p>
          <a:p>
            <a:r>
              <a:rPr lang="en-US" dirty="0" smtClean="0"/>
              <a:t>Creating custom Web Parts</a:t>
            </a:r>
          </a:p>
          <a:p>
            <a:r>
              <a:rPr lang="en-US" smtClean="0"/>
              <a:t>Deployment of custom Web Parts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0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Part?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 server control</a:t>
            </a:r>
          </a:p>
          <a:p>
            <a:r>
              <a:rPr lang="en-US" dirty="0" smtClean="0"/>
              <a:t>Collection of controls to perform </a:t>
            </a:r>
            <a:br>
              <a:rPr lang="en-US" dirty="0" smtClean="0"/>
            </a:br>
            <a:r>
              <a:rPr lang="en-US" dirty="0" smtClean="0"/>
              <a:t>a specific function</a:t>
            </a:r>
          </a:p>
          <a:p>
            <a:r>
              <a:rPr lang="en-US" dirty="0" smtClean="0"/>
              <a:t>Enables user to personalize their experience</a:t>
            </a:r>
          </a:p>
          <a:p>
            <a:pPr lvl="1"/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Appearance</a:t>
            </a:r>
          </a:p>
          <a:p>
            <a:r>
              <a:rPr lang="en-US" dirty="0" smtClean="0"/>
              <a:t>Two Web Parts can be connected to pass data between them</a:t>
            </a:r>
          </a:p>
          <a:p>
            <a:pPr lvl="1"/>
            <a:r>
              <a:rPr lang="en-US" dirty="0" smtClean="0"/>
              <a:t>Example: List of Reports &amp; Report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 for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functional components</a:t>
            </a:r>
          </a:p>
          <a:p>
            <a:pPr lvl="1"/>
            <a:r>
              <a:rPr lang="en-US" dirty="0" smtClean="0"/>
              <a:t>Display contents of a list</a:t>
            </a:r>
          </a:p>
          <a:p>
            <a:pPr lvl="1"/>
            <a:r>
              <a:rPr lang="en-US" dirty="0" smtClean="0"/>
              <a:t>Display an image</a:t>
            </a:r>
          </a:p>
          <a:p>
            <a:r>
              <a:rPr lang="en-US" dirty="0" smtClean="0"/>
              <a:t>Part of a larger application</a:t>
            </a:r>
          </a:p>
          <a:p>
            <a:pPr lvl="1"/>
            <a:r>
              <a:rPr lang="en-US" dirty="0" smtClean="0"/>
              <a:t>Entering sales orders</a:t>
            </a:r>
          </a:p>
          <a:p>
            <a:r>
              <a:rPr lang="en-US" dirty="0" smtClean="0"/>
              <a:t>Window into another application</a:t>
            </a:r>
          </a:p>
          <a:p>
            <a:pPr lvl="1"/>
            <a:r>
              <a:rPr lang="en-US" dirty="0" smtClean="0"/>
              <a:t>Microsoft SQL Server 2005 Reporting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43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Publishing sites have three additional Web Parts</a:t>
            </a:r>
          </a:p>
          <a:p>
            <a:pPr lvl="1"/>
            <a:r>
              <a:rPr lang="en-US" dirty="0" smtClean="0"/>
              <a:t>Summary Links Web Part</a:t>
            </a:r>
          </a:p>
          <a:p>
            <a:pPr lvl="1"/>
            <a:r>
              <a:rPr lang="en-US" dirty="0" smtClean="0"/>
              <a:t>Table of Contents Web Part</a:t>
            </a:r>
          </a:p>
          <a:p>
            <a:pPr lvl="1"/>
            <a:r>
              <a:rPr lang="en-US" dirty="0" smtClean="0"/>
              <a:t>Content Query Web Part</a:t>
            </a:r>
          </a:p>
          <a:p>
            <a:r>
              <a:rPr lang="en-US" dirty="0" smtClean="0"/>
              <a:t>All retrieve their structure as XML</a:t>
            </a:r>
          </a:p>
          <a:p>
            <a:r>
              <a:rPr lang="en-US" dirty="0" smtClean="0"/>
              <a:t>All render presentation to HTML via XSLT</a:t>
            </a:r>
          </a:p>
          <a:p>
            <a:pPr lvl="1"/>
            <a:r>
              <a:rPr lang="en-US" dirty="0" smtClean="0"/>
              <a:t>Developers can customize XSLT rendering</a:t>
            </a:r>
          </a:p>
          <a:p>
            <a:r>
              <a:rPr lang="en-US" dirty="0" smtClean="0"/>
              <a:t>Tip: Content Query Web Part will eliminate need for most custom Web Parts</a:t>
            </a:r>
          </a:p>
        </p:txBody>
      </p:sp>
    </p:spTree>
    <p:extLst>
      <p:ext uri="{BB962C8B-B14F-4D97-AF65-F5344CB8AC3E}">
        <p14:creationId xmlns:p14="http://schemas.microsoft.com/office/powerpoint/2010/main" val="24203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Links Web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content authors to manually create &amp; manage headings and links</a:t>
            </a:r>
          </a:p>
          <a:p>
            <a:r>
              <a:rPr lang="en-US" dirty="0" smtClean="0"/>
              <a:t>Supports multiple sorting options</a:t>
            </a:r>
          </a:p>
          <a:p>
            <a:pPr lvl="1"/>
            <a:r>
              <a:rPr lang="en-US" dirty="0" smtClean="0"/>
              <a:t>Automatic (ascending / descending)</a:t>
            </a:r>
          </a:p>
          <a:p>
            <a:pPr lvl="1"/>
            <a:r>
              <a:rPr lang="en-US" dirty="0" smtClean="0"/>
              <a:t>Manual</a:t>
            </a:r>
          </a:p>
          <a:p>
            <a:r>
              <a:rPr lang="en-US" dirty="0" smtClean="0"/>
              <a:t>Also provided as a field control</a:t>
            </a:r>
          </a:p>
          <a:p>
            <a:pPr lvl="1"/>
            <a:r>
              <a:rPr lang="en-US" dirty="0" smtClean="0"/>
              <a:t>Allows page designers / developers to restrict placement of Summary Links Web Part</a:t>
            </a:r>
          </a:p>
          <a:p>
            <a:r>
              <a:rPr lang="en-US" dirty="0" smtClean="0"/>
              <a:t>Similar to the Links list (and associated Web Part), except more styling options</a:t>
            </a:r>
          </a:p>
          <a:p>
            <a:r>
              <a:rPr lang="en-US" dirty="0" smtClean="0"/>
              <a:t>Ideal for providing extra links for a </a:t>
            </a:r>
            <a:br>
              <a:rPr lang="en-US" dirty="0" smtClean="0"/>
            </a:br>
            <a:r>
              <a:rPr lang="en-US" dirty="0" smtClean="0"/>
              <a:t>piece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4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Links Web Part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8689" y="2057400"/>
            <a:ext cx="3343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918" y="5029200"/>
            <a:ext cx="2372816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199" y="3848100"/>
            <a:ext cx="372225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828800"/>
            <a:ext cx="3048000" cy="124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9514" y="3124200"/>
            <a:ext cx="252337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0353" y="1307068"/>
            <a:ext cx="2441694" cy="3693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Edit Mode Experience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9943" y="1307068"/>
            <a:ext cx="2800767" cy="3693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Display Mode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0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Web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pages from the current site</a:t>
            </a:r>
          </a:p>
          <a:p>
            <a:pPr lvl="1"/>
            <a:r>
              <a:rPr lang="en-US" dirty="0" smtClean="0"/>
              <a:t>Optionally can include pages from child sites</a:t>
            </a:r>
          </a:p>
          <a:p>
            <a:r>
              <a:rPr lang="en-US" dirty="0" smtClean="0"/>
              <a:t>Ideal for section welcome pages </a:t>
            </a:r>
            <a:br>
              <a:rPr lang="en-US" dirty="0" smtClean="0"/>
            </a:br>
            <a:r>
              <a:rPr lang="en-US" dirty="0" smtClean="0"/>
              <a:t>(homepage) showing</a:t>
            </a:r>
          </a:p>
          <a:p>
            <a:r>
              <a:rPr lang="en-US" dirty="0" smtClean="0"/>
              <a:t>Helps keep site primary navigation from becoming cluttered with content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Web Part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271" y="2133600"/>
            <a:ext cx="281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762777"/>
            <a:ext cx="2209800" cy="212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743200"/>
            <a:ext cx="18049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0322" y="4038600"/>
            <a:ext cx="181115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68306" y="1307068"/>
            <a:ext cx="2441694" cy="3693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Edit Mode Experience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35588" y="1307068"/>
            <a:ext cx="2800767" cy="3693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Display Mode Experience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52178" y="4267200"/>
            <a:ext cx="1767587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7246983"/>
      </p:ext>
    </p:extLst>
  </p:cSld>
  <p:clrMapOvr>
    <a:masterClrMapping/>
  </p:clrMapOvr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3CC2HQU7XWNV-82-9</_dlc_DocId>
    <_dlc_DocIdUrl xmlns="c83d3ea4-1015-4b4b-bfa9-09fbcd7aa64d">
      <Url>http://intranet.sharepointblackops.com/Courses/WCM401/_layouts/DocIdRedir.aspx?ID=3CC2HQU7XWNV-82-9</Url>
      <Description>3CC2HQU7XWNV-82-9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93CD900D-E21D-44D4-9F19-4B4B0D75CA73}"/>
</file>

<file path=customXml/itemProps5.xml><?xml version="1.0" encoding="utf-8"?>
<ds:datastoreItem xmlns:ds="http://schemas.openxmlformats.org/officeDocument/2006/customXml" ds:itemID="{5F1EC272-A60A-4CED-9E5D-3422671291B6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5</TotalTime>
  <Words>1016</Words>
  <Application>Microsoft Office PowerPoint</Application>
  <PresentationFormat>On-screen Show (4:3)</PresentationFormat>
  <Paragraphs>169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CPT_PresentationTemplate</vt:lpstr>
      <vt:lpstr>Leveraging Publishing  &amp; Custom Web Parts</vt:lpstr>
      <vt:lpstr>Agenda</vt:lpstr>
      <vt:lpstr>What is a Web Part?</vt:lpstr>
      <vt:lpstr>Possible Uses for Web Parts</vt:lpstr>
      <vt:lpstr>Publishing Web Parts</vt:lpstr>
      <vt:lpstr>Summary Links Web Part</vt:lpstr>
      <vt:lpstr>Summary Links Web Part (Part 2)</vt:lpstr>
      <vt:lpstr>Table of Contents Web Part</vt:lpstr>
      <vt:lpstr>Table of Contents Web Part (Part 2)</vt:lpstr>
      <vt:lpstr>Content Query Web Part</vt:lpstr>
      <vt:lpstr>Advanced Customizing of the CQWP</vt:lpstr>
      <vt:lpstr>DEMO: Content Query Web Part</vt:lpstr>
      <vt:lpstr>Styling the Publishing Web Parts</vt:lpstr>
      <vt:lpstr>Styling Publishing Web Parts (Part 2)</vt:lpstr>
      <vt:lpstr>DEMO: Customizing Rendering of the CQWP</vt:lpstr>
      <vt:lpstr>Custom Web Parts</vt:lpstr>
      <vt:lpstr>Creating Custom Web Parts</vt:lpstr>
      <vt:lpstr>Creating Custom Web Parts (Part 2)</vt:lpstr>
      <vt:lpstr>Real World Deployment Story</vt:lpstr>
      <vt:lpstr>DEMO: Creating Custom Web Parts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Publishing  &amp; Custom Web Parts</dc:title>
  <dc:creator>Andrew Connell</dc:creator>
  <cp:lastModifiedBy>Andrew Connell</cp:lastModifiedBy>
  <cp:revision>1</cp:revision>
  <dcterms:created xsi:type="dcterms:W3CDTF">2009-10-30T20:20:52Z</dcterms:created>
  <dcterms:modified xsi:type="dcterms:W3CDTF">2009-10-30T20:26:37Z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8f777460-e515-4d52-8622-79d808fc87a8</vt:lpwstr>
  </property>
</Properties>
</file>