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slides/slide23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4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1.xml" ContentType="application/vnd.openxmlformats-officedocument.customXmlProperties+xml"/>
  <Override PartName="/customXml/itemProps5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31"/>
  </p:notesMasterIdLst>
  <p:handoutMasterIdLst>
    <p:handoutMasterId r:id="rId32"/>
  </p:handout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xmlns:mc="http://schemas.openxmlformats.org/markup-compatibility/2006" xmlns:a14="http://schemas.microsoft.com/office/drawing/2010/main" val="FF0000" mc:Ignorable="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xmlns:mc="http://schemas.openxmlformats.org/markup-compatibility/2006" xmlns:a14="http://schemas.microsoft.com/office/drawing/2010/main" val="4C2710" mc:Ignorable=""/>
    <a:srgbClr xmlns:mc="http://schemas.openxmlformats.org/markup-compatibility/2006" xmlns:a14="http://schemas.microsoft.com/office/drawing/2010/main" val="87451D" mc:Ignorable=""/>
    <a:srgbClr xmlns:mc="http://schemas.openxmlformats.org/markup-compatibility/2006" xmlns:a14="http://schemas.microsoft.com/office/drawing/2010/main" val="1F100B" mc:Ignorable=""/>
    <a:srgbClr xmlns:mc="http://schemas.openxmlformats.org/markup-compatibility/2006" xmlns:a14="http://schemas.microsoft.com/office/drawing/2010/main" val="9F002D" mc:Ignorable=""/>
    <a:srgbClr xmlns:mc="http://schemas.openxmlformats.org/markup-compatibility/2006" xmlns:a14="http://schemas.microsoft.com/office/drawing/2010/main" val="002100" mc:Ignorable=""/>
    <a:srgbClr xmlns:mc="http://schemas.openxmlformats.org/markup-compatibility/2006" xmlns:a14="http://schemas.microsoft.com/office/drawing/2010/main" val="2E3917" mc:Ignorable="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6946" autoAdjust="0"/>
    <p:restoredTop sz="90033" autoAdjust="0"/>
  </p:normalViewPr>
  <p:slideViewPr>
    <p:cSldViewPr>
      <p:cViewPr>
        <p:scale>
          <a:sx n="140" d="100"/>
          <a:sy n="140" d="100"/>
        </p:scale>
        <p:origin x="-80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6" d="100"/>
          <a:sy n="96" d="100"/>
        </p:scale>
        <p:origin x="-3552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handoutMaster" Target="handoutMasters/handoutMaster1.xml"/><Relationship Id="rId37" Type="http://schemas.openxmlformats.org/officeDocument/2006/relationships/customXml" Target="../customXml/item5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view3D>
      <c:rotX val="30"/>
      <c:hPercent val="50"/>
      <c:rotY val="0"/>
      <c:depthPercent val="10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1.1711726218272037E-3"/>
          <c:y val="0.16578725939722605"/>
          <c:w val="0.71714774916939061"/>
          <c:h val="0.82881511893089665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k</c:v>
                </c:pt>
              </c:strCache>
            </c:strRef>
          </c:tx>
          <c:dLbls>
            <c:numFmt formatCode="General" sourceLinked="0"/>
            <c:txPr>
              <a:bodyPr/>
              <a:lstStyle/>
              <a:p>
                <a:pPr>
                  <a:defRPr sz="2800">
                    <a:effectLst>
                      <a:outerShdw blurRad="38100" dist="38100" dir="2700000" algn="tl">
                        <a:srgbClr xmlns:mc="http://schemas.openxmlformats.org/markup-compatibility/2006" xmlns:a14="http://schemas.microsoft.com/office/drawing/2010/main" val="000000" mc:Ignorable="">
                          <a:alpha val="43137"/>
                        </a:srgbClr>
                      </a:outerShdw>
                    </a:effectLst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Sheet1!$A$2:$A$4</c:f>
              <c:strCache>
                <c:ptCount val="3"/>
                <c:pt idx="0">
                  <c:v>Branding (91k)</c:v>
                </c:pt>
                <c:pt idx="1">
                  <c:v>core.js (54k)</c:v>
                </c:pt>
                <c:pt idx="2">
                  <c:v>Other scripts &amp; CSS (59k)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44.6</c:v>
                </c:pt>
                <c:pt idx="1">
                  <c:v>26</c:v>
                </c:pt>
                <c:pt idx="2">
                  <c:v>29.4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>
        <c:manualLayout>
          <c:xMode val="edge"/>
          <c:yMode val="edge"/>
          <c:x val="0.71349145773957179"/>
          <c:y val="4.4617086165160733E-2"/>
          <c:w val="0.278328583160244"/>
          <c:h val="0.95200120573436453"/>
        </c:manualLayout>
      </c:layout>
      <c:overlay val="0"/>
      <c:txPr>
        <a:bodyPr/>
        <a:lstStyle/>
        <a:p>
          <a:pPr>
            <a:defRPr sz="3200"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1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09 - Performance Tuning Publishing Sites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v3.0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 smtClean="0"/>
              <a:t>09-</a:t>
            </a:r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188525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265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09 - Performance Tuning Publishing Sites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1160"/>
            <a:ext cx="414528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281159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73E6628-0705-4E34-90AA-D61A964D0A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2675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09 - Performance Tuning Publishing Sites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2009 Ted Pattison Group, Inc - All Rights Reserved</a:t>
            </a: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09 - Performance Tuning Publishing Sites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2009 Ted Pattison Group, Inc - All Rights Reserved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09 - Performance Tuning Publishing Sites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2009 Ted Pattison Group, Inc - All Rights Reserved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666875" y="479425"/>
            <a:ext cx="3925888" cy="294322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315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2" name="Picture 2" descr="http://intranet.sharepointblackops.com/CriticalPath/Logo%20Concepts/booth/booth_image_hi_res.jpg"/>
          <p:cNvPicPr>
            <a:picLocks noChangeAspect="1" noChangeArrowheads="1"/>
          </p:cNvPicPr>
          <p:nvPr userDrawn="1"/>
        </p:nvPicPr>
        <p:blipFill>
          <a:blip r:embed="rId3" cstate="print">
            <a:lum bright="30000" contrast="40000"/>
          </a:blip>
          <a:srcRect t="7500" b="7500"/>
          <a:stretch>
            <a:fillRect/>
          </a:stretch>
        </p:blipFill>
        <p:spPr bwMode="auto">
          <a:xfrm>
            <a:off x="0" y="1447800"/>
            <a:ext cx="9144000" cy="54102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 userDrawn="1"/>
        </p:nvSpPr>
        <p:spPr bwMode="gray">
          <a:xfrm>
            <a:off x="0" y="1402080"/>
            <a:ext cx="91440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304800" y="1600200"/>
            <a:ext cx="8534400" cy="1066800"/>
          </a:xfrm>
        </p:spPr>
        <p:txBody>
          <a:bodyPr anchor="b" anchorCtr="0"/>
          <a:lstStyle>
            <a:lvl1pPr algn="ctr">
              <a:defRPr sz="3200">
                <a:solidFill>
                  <a:srgbClr xmlns:mc="http://schemas.openxmlformats.org/markup-compatibility/2006" xmlns:a14="http://schemas.microsoft.com/office/drawing/2010/main" val="1F100B" mc:Ignorable="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 bwMode="gray">
          <a:xfrm>
            <a:off x="304800" y="2667000"/>
            <a:ext cx="8534400" cy="114300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2400">
                <a:solidFill>
                  <a:srgbClr xmlns:mc="http://schemas.openxmlformats.org/markup-compatibility/2006" xmlns:a14="http://schemas.microsoft.com/office/drawing/2010/main" val="4C2710" mc:Ignorable="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32333" y="152400"/>
            <a:ext cx="145926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 userDrawn="1"/>
        </p:nvSpPr>
        <p:spPr bwMode="black"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7315200" y="0"/>
            <a:ext cx="45719" cy="1447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610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>
              <a:spcBef>
                <a:spcPts val="600"/>
              </a:spcBef>
              <a:spcAft>
                <a:spcPts val="200"/>
              </a:spcAft>
              <a:defRPr/>
            </a:lvl1pPr>
            <a:lvl2pPr>
              <a:spcBef>
                <a:spcPts val="300"/>
              </a:spcBef>
              <a:spcAft>
                <a:spcPts val="300"/>
              </a:spcAft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53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81000" y="1447800"/>
            <a:ext cx="8305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ndrew\Desktop\iStock_000006411881Larg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2338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04800" y="1600200"/>
            <a:ext cx="8610600" cy="838200"/>
          </a:xfrm>
        </p:spPr>
        <p:txBody>
          <a:bodyPr>
            <a:scene3d>
              <a:camera prst="perspectiveRelaxedModerately"/>
              <a:lightRig rig="threePt" dir="t"/>
            </a:scene3d>
            <a:sp3d extrusionH="57150">
              <a:bevelT w="82550" h="38100" prst="coolSlant"/>
            </a:sp3d>
          </a:bodyPr>
          <a:lstStyle>
            <a:lvl1pPr algn="r">
              <a:defRPr sz="6000" b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Copperplate Gothic Bold" pitchFamily="34" charset="0"/>
              </a:defRPr>
            </a:lvl1pPr>
          </a:lstStyle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886200"/>
            <a:ext cx="7010400" cy="1066800"/>
          </a:xfrm>
        </p:spPr>
        <p:txBody>
          <a:bodyPr/>
          <a:lstStyle>
            <a:lvl1pPr marL="0" indent="0">
              <a:buNone/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enter demo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ndrew\Desktop\iStock_000006411881Larg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2338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886200"/>
            <a:ext cx="7772400" cy="1066800"/>
          </a:xfrm>
        </p:spPr>
        <p:txBody>
          <a:bodyPr/>
          <a:lstStyle>
            <a:lvl1pPr marL="0" indent="0">
              <a:buNone/>
              <a:defRPr lang="en-US" b="1" dirty="0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pPr lvl="0"/>
            <a:r>
              <a:rPr lang="en-US" dirty="0" smtClean="0"/>
              <a:t>Click To Enter Name Of New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406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6"/>
          <p:cNvSpPr txBox="1">
            <a:spLocks/>
          </p:cNvSpPr>
          <p:nvPr userDrawn="1"/>
        </p:nvSpPr>
        <p:spPr>
          <a:xfrm>
            <a:off x="95275" y="6400801"/>
            <a:ext cx="2132964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C6DABA-E178-49C8-B135-4378B6D3DD6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3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 descr="ContentForgroundOrang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20572"/>
      </p:ext>
    </p:extLst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gi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9F002D" mc:Ignorable="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9F002D" mc:Ignorable="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9F002D" mc:Ignorable="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9F002D" mc:Ignorable="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7" name="Picture 16" descr="CPT_Arrows_Trans.gif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9" name="Rectangle 18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8" r:id="rId4"/>
    <p:sldLayoutId id="2147483657" r:id="rId5"/>
    <p:sldLayoutId id="2147483655" r:id="rId6"/>
    <p:sldLayoutId id="2147483659" r:id="rId7"/>
    <p:sldLayoutId id="2147483660" r:id="rId8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79450" indent="3175" algn="l" defTabSz="914400" rtl="0" eaLnBrk="1" latinLnBrk="0" hangingPunct="1">
        <a:spcBef>
          <a:spcPct val="20000"/>
        </a:spcBef>
        <a:buFontTx/>
        <a:buNone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Performance Tuning Publishing Sites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Making SharePoint 2007 </a:t>
            </a:r>
            <a:r>
              <a:rPr lang="en-US" smtClean="0"/>
              <a:t>Internet Scalable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215068"/>
      </p:ext>
    </p:extLst>
  </p:cSld>
  <p:clrMapOvr>
    <a:masterClrMapping/>
  </p:clrMapOvr>
  <p:transition xmlns:p14="http://schemas.microsoft.com/office/powerpoint/2010/main" advTm="702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IIS 6 vs. IIS 7 Compression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4267200"/>
            <a:ext cx="8382000" cy="236220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800" dirty="0" smtClean="0"/>
              <a:t>In IIS 7, compression (static &amp; dynamic) is on / off &amp; is enabled / disabled based on CPU utilization</a:t>
            </a:r>
          </a:p>
          <a:p>
            <a:pPr>
              <a:buFont typeface="Arial" charset="0"/>
              <a:buChar char="•"/>
            </a:pPr>
            <a:r>
              <a:rPr lang="en-US" sz="2800" dirty="0" smtClean="0"/>
              <a:t>In IIS 7, markup can be compressed before inserting into page output cache</a:t>
            </a:r>
          </a:p>
          <a:p>
            <a:pPr lvl="1">
              <a:buFont typeface="Arial" charset="0"/>
              <a:buChar char="•"/>
            </a:pPr>
            <a:r>
              <a:rPr lang="en-US" sz="2400" i="1" dirty="0" smtClean="0"/>
              <a:t>Not enabled by default</a:t>
            </a:r>
            <a:endParaRPr lang="en-US" sz="2400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457200" y="1524000"/>
          <a:ext cx="8382000" cy="2494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37055"/>
                <a:gridCol w="1934308"/>
                <a:gridCol w="2210637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532" marR="1105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IIS 6</a:t>
                      </a:r>
                      <a:endParaRPr lang="en-US" dirty="0"/>
                    </a:p>
                  </a:txBody>
                  <a:tcPr marL="110532" marR="1105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IIS 7</a:t>
                      </a:r>
                      <a:endParaRPr lang="en-US" dirty="0"/>
                    </a:p>
                  </a:txBody>
                  <a:tcPr marL="110532" marR="11053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Default</a:t>
                      </a:r>
                      <a:r>
                        <a:rPr lang="en-US" baseline="0" dirty="0" smtClean="0"/>
                        <a:t> Static Comp.</a:t>
                      </a:r>
                      <a:endParaRPr lang="en-US" dirty="0"/>
                    </a:p>
                  </a:txBody>
                  <a:tcPr marL="110532" marR="1105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110532" marR="1105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110532" marR="11053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Default Dynamic Comp.</a:t>
                      </a:r>
                      <a:endParaRPr lang="en-US" dirty="0"/>
                    </a:p>
                  </a:txBody>
                  <a:tcPr marL="110532" marR="1105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10532" marR="1105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10532" marR="11053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Compress by File Type</a:t>
                      </a:r>
                      <a:endParaRPr lang="en-US" dirty="0"/>
                    </a:p>
                  </a:txBody>
                  <a:tcPr marL="110532" marR="1105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marL="110532" marR="1105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marL="110532" marR="11053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Compress by MIME</a:t>
                      </a:r>
                      <a:r>
                        <a:rPr lang="en-US" baseline="0" dirty="0" smtClean="0"/>
                        <a:t> Type</a:t>
                      </a:r>
                      <a:endParaRPr lang="en-US" dirty="0"/>
                    </a:p>
                  </a:txBody>
                  <a:tcPr marL="110532" marR="1105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marL="110532" marR="1105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marL="110532" marR="11053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Compress content before adding to page output cache</a:t>
                      </a:r>
                      <a:endParaRPr lang="en-US" dirty="0"/>
                    </a:p>
                  </a:txBody>
                  <a:tcPr marL="110532" marR="1105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marL="110532" marR="110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Configurable</a:t>
                      </a:r>
                      <a:endParaRPr lang="en-US" dirty="0"/>
                    </a:p>
                  </a:txBody>
                  <a:tcPr marL="110532" marR="110532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8829251"/>
      </p:ext>
    </p:extLst>
  </p:cSld>
  <p:clrMapOvr>
    <a:masterClrMapping/>
  </p:clrMapOvr>
  <p:transition xmlns:p14="http://schemas.microsoft.com/office/powerpoint/2010/main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mtClean="0"/>
              <a:t>Windows 2003 / IIS 6 Compression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Tip</a:t>
            </a:r>
            <a:r>
              <a:rPr lang="en-US" dirty="0" smtClean="0"/>
              <a:t>: Add .CSS &amp; .JS to static file list:</a:t>
            </a:r>
          </a:p>
          <a:p>
            <a:pPr lvl="1"/>
            <a:r>
              <a:rPr lang="en-US" sz="1600" dirty="0" smtClean="0"/>
              <a:t>CSCRIPT.EXE ADSUTIL.VBS SET </a:t>
            </a:r>
            <a:br>
              <a:rPr lang="en-US" sz="1600" dirty="0" smtClean="0"/>
            </a:br>
            <a:r>
              <a:rPr lang="en-US" sz="1600" dirty="0" smtClean="0"/>
              <a:t>W3Svc/Filters/Compression/DEFLATE/</a:t>
            </a:r>
            <a:r>
              <a:rPr lang="en-US" sz="1600" dirty="0" err="1" smtClean="0"/>
              <a:t>HcFileExtensions</a:t>
            </a:r>
            <a:r>
              <a:rPr lang="en-US" sz="1600" dirty="0" smtClean="0"/>
              <a:t> “</a:t>
            </a:r>
            <a:r>
              <a:rPr lang="en-US" sz="1600" dirty="0" err="1" smtClean="0"/>
              <a:t>htm</a:t>
            </a:r>
            <a:r>
              <a:rPr lang="en-US" sz="1600" dirty="0" smtClean="0"/>
              <a:t>” “html” “txt” “</a:t>
            </a:r>
            <a:r>
              <a:rPr lang="en-US" sz="1600" dirty="0" err="1" smtClean="0"/>
              <a:t>css</a:t>
            </a:r>
            <a:r>
              <a:rPr lang="en-US" sz="1600" dirty="0" smtClean="0"/>
              <a:t>” “</a:t>
            </a:r>
            <a:r>
              <a:rPr lang="en-US" sz="1600" dirty="0" err="1" smtClean="0"/>
              <a:t>js</a:t>
            </a:r>
            <a:r>
              <a:rPr lang="en-US" sz="1600" dirty="0" smtClean="0"/>
              <a:t>”</a:t>
            </a:r>
          </a:p>
          <a:p>
            <a:pPr lvl="1"/>
            <a:r>
              <a:rPr lang="en-US" sz="1600" dirty="0" smtClean="0"/>
              <a:t>CSCRIPT.EXE ADSUTIL.VBS SET </a:t>
            </a:r>
            <a:br>
              <a:rPr lang="en-US" sz="1600" dirty="0" smtClean="0"/>
            </a:br>
            <a:r>
              <a:rPr lang="en-US" sz="1600" dirty="0" smtClean="0"/>
              <a:t>W3Svc/Filters/Compression/GZIP/</a:t>
            </a:r>
            <a:r>
              <a:rPr lang="en-US" sz="1600" dirty="0" err="1" smtClean="0"/>
              <a:t>HcFileExtensions</a:t>
            </a:r>
            <a:r>
              <a:rPr lang="en-US" sz="1600" dirty="0" smtClean="0"/>
              <a:t> “</a:t>
            </a:r>
            <a:r>
              <a:rPr lang="en-US" sz="1600" dirty="0" err="1" smtClean="0"/>
              <a:t>htm</a:t>
            </a:r>
            <a:r>
              <a:rPr lang="en-US" sz="1600" dirty="0" smtClean="0"/>
              <a:t>” “html” “txt” “</a:t>
            </a:r>
            <a:r>
              <a:rPr lang="en-US" sz="1600" dirty="0" err="1" smtClean="0"/>
              <a:t>css</a:t>
            </a:r>
            <a:r>
              <a:rPr lang="en-US" sz="1600" dirty="0" smtClean="0"/>
              <a:t>” “</a:t>
            </a:r>
            <a:r>
              <a:rPr lang="en-US" sz="1600" dirty="0" err="1" smtClean="0"/>
              <a:t>js</a:t>
            </a:r>
            <a:r>
              <a:rPr lang="en-US" sz="1600" dirty="0" smtClean="0"/>
              <a:t>”</a:t>
            </a:r>
          </a:p>
          <a:p>
            <a:r>
              <a:rPr lang="en-US" b="1" dirty="0" smtClean="0"/>
              <a:t>Tip</a:t>
            </a:r>
            <a:r>
              <a:rPr lang="en-US" dirty="0" smtClean="0"/>
              <a:t>: Add .AXD &amp; .ASPX to dynamic file list</a:t>
            </a:r>
          </a:p>
          <a:p>
            <a:pPr lvl="1"/>
            <a:r>
              <a:rPr lang="en-US" sz="1600" dirty="0" smtClean="0"/>
              <a:t>CSCRIPT.EXE ADSUTIL.VBS SET W3Svc/Filters/Compression/DEFLATE/</a:t>
            </a:r>
            <a:r>
              <a:rPr lang="en-US" sz="1600" dirty="0" err="1" smtClean="0"/>
              <a:t>HcScriptFileExtensions</a:t>
            </a:r>
            <a:r>
              <a:rPr lang="en-US" sz="1600" dirty="0" smtClean="0"/>
              <a:t> “asp” “exe” “</a:t>
            </a:r>
            <a:r>
              <a:rPr lang="en-US" sz="1600" dirty="0" err="1" smtClean="0"/>
              <a:t>axd</a:t>
            </a:r>
            <a:r>
              <a:rPr lang="en-US" sz="1600" dirty="0" smtClean="0"/>
              <a:t>” “</a:t>
            </a:r>
            <a:r>
              <a:rPr lang="en-US" sz="1600" dirty="0" err="1" smtClean="0"/>
              <a:t>aspx</a:t>
            </a:r>
            <a:r>
              <a:rPr lang="en-US" sz="1600" dirty="0" smtClean="0"/>
              <a:t>”</a:t>
            </a:r>
          </a:p>
          <a:p>
            <a:pPr lvl="1"/>
            <a:r>
              <a:rPr lang="en-US" sz="1600" dirty="0" smtClean="0"/>
              <a:t>CSCRIPT.EXE ADSUTIL.VBS SET </a:t>
            </a:r>
            <a:br>
              <a:rPr lang="en-US" sz="1600" dirty="0" smtClean="0"/>
            </a:br>
            <a:r>
              <a:rPr lang="en-US" sz="1600" dirty="0" smtClean="0"/>
              <a:t>W3Svc/Filters/Compression/GZIP/</a:t>
            </a:r>
            <a:r>
              <a:rPr lang="en-US" sz="1600" dirty="0" err="1" smtClean="0"/>
              <a:t>HcScriptFileExtensions</a:t>
            </a:r>
            <a:r>
              <a:rPr lang="en-US" sz="1600" dirty="0" smtClean="0"/>
              <a:t> “asp” “exe” “</a:t>
            </a:r>
            <a:r>
              <a:rPr lang="en-US" sz="1600" dirty="0" err="1" smtClean="0"/>
              <a:t>axd</a:t>
            </a:r>
            <a:r>
              <a:rPr lang="en-US" sz="1600" dirty="0" smtClean="0"/>
              <a:t>” “</a:t>
            </a:r>
            <a:r>
              <a:rPr lang="en-US" sz="1600" dirty="0" err="1" smtClean="0"/>
              <a:t>aspx</a:t>
            </a:r>
            <a:r>
              <a:rPr lang="en-US" sz="1600" dirty="0" smtClean="0"/>
              <a:t>”</a:t>
            </a:r>
          </a:p>
          <a:p>
            <a:r>
              <a:rPr lang="en-US" b="1" dirty="0" smtClean="0"/>
              <a:t>Tip</a:t>
            </a:r>
            <a:r>
              <a:rPr lang="en-US" dirty="0" smtClean="0"/>
              <a:t>: Increase dynamic compression level to 9</a:t>
            </a:r>
          </a:p>
          <a:p>
            <a:pPr lvl="1"/>
            <a:r>
              <a:rPr lang="en-US" sz="1600" dirty="0" smtClean="0"/>
              <a:t>CSCRIPT.EXE ADSUTIL.VBS SET W3Svc/Filters/Compression/DEFLATE/</a:t>
            </a:r>
            <a:r>
              <a:rPr lang="en-US" sz="1600" dirty="0" err="1" smtClean="0"/>
              <a:t>HcDynamicCompressionLevel</a:t>
            </a:r>
            <a:r>
              <a:rPr lang="en-US" sz="1600" dirty="0" smtClean="0"/>
              <a:t> “9”</a:t>
            </a:r>
          </a:p>
          <a:p>
            <a:pPr lvl="1"/>
            <a:r>
              <a:rPr lang="en-US" sz="1600" dirty="0" smtClean="0"/>
              <a:t>CSCRIPT.EXE ADSUTIL.VBS SET </a:t>
            </a:r>
            <a:br>
              <a:rPr lang="en-US" sz="1600" dirty="0" smtClean="0"/>
            </a:br>
            <a:r>
              <a:rPr lang="en-US" sz="1600" dirty="0" smtClean="0"/>
              <a:t>W3Svc/Filters/Compression/GZIP/</a:t>
            </a:r>
            <a:r>
              <a:rPr lang="en-US" sz="1600" dirty="0" err="1" smtClean="0"/>
              <a:t>HcDynamicCompressionLevel</a:t>
            </a:r>
            <a:r>
              <a:rPr lang="en-US" sz="1600" dirty="0" smtClean="0"/>
              <a:t> “9”</a:t>
            </a:r>
          </a:p>
          <a:p>
            <a:pPr lvl="1"/>
            <a:r>
              <a:rPr lang="en-US" b="1" i="1" dirty="0" smtClean="0"/>
              <a:t>Note</a:t>
            </a:r>
            <a:r>
              <a:rPr lang="en-US" i="1" dirty="0" smtClean="0"/>
              <a:t>: higher compression level = higher CPU use</a:t>
            </a:r>
          </a:p>
          <a:p>
            <a:r>
              <a:rPr lang="en-US" b="1" dirty="0" smtClean="0"/>
              <a:t>Tip</a:t>
            </a:r>
            <a:r>
              <a:rPr lang="en-US" dirty="0" smtClean="0"/>
              <a:t>: Don’t compress images (already compressed)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144175"/>
      </p:ext>
    </p:extLst>
  </p:cSld>
  <p:clrMapOvr>
    <a:masterClrMapping/>
  </p:clrMapOvr>
  <p:transition xmlns:p14="http://schemas.microsoft.com/office/powerpoint/2010/main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Windows 2008 / IIS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 smtClean="0"/>
              <a:t>Tip</a:t>
            </a:r>
            <a:r>
              <a:rPr lang="en-US" sz="2800" dirty="0" smtClean="0"/>
              <a:t>: Increase dynamic compression level to 9</a:t>
            </a:r>
          </a:p>
          <a:p>
            <a:pPr lvl="1"/>
            <a:r>
              <a:rPr lang="en-US" sz="2100" dirty="0" smtClean="0"/>
              <a:t>&lt;</a:t>
            </a:r>
            <a:r>
              <a:rPr lang="en-US" sz="2100" dirty="0" err="1" smtClean="0"/>
              <a:t>httpCompression</a:t>
            </a:r>
            <a:r>
              <a:rPr lang="en-US" sz="2100" dirty="0" smtClean="0"/>
              <a:t>&gt;</a:t>
            </a:r>
          </a:p>
          <a:p>
            <a:pPr lvl="2">
              <a:buNone/>
            </a:pPr>
            <a:r>
              <a:rPr lang="en-US" sz="2000" b="0" dirty="0" smtClean="0"/>
              <a:t>	&lt;scheme </a:t>
            </a:r>
            <a:r>
              <a:rPr lang="en-US" sz="2000" b="0" dirty="0" err="1" smtClean="0"/>
              <a:t>dynamicCompressionLevel</a:t>
            </a:r>
            <a:r>
              <a:rPr lang="en-US" sz="2000" b="0" dirty="0" smtClean="0"/>
              <a:t>=“9” /&gt;</a:t>
            </a:r>
          </a:p>
          <a:p>
            <a:pPr lvl="2">
              <a:buNone/>
            </a:pPr>
            <a:r>
              <a:rPr lang="en-US" sz="2000" b="0" dirty="0" smtClean="0"/>
              <a:t>&lt;/</a:t>
            </a:r>
            <a:r>
              <a:rPr lang="en-US" sz="2000" b="0" dirty="0" err="1" smtClean="0"/>
              <a:t>httpCompression</a:t>
            </a:r>
            <a:r>
              <a:rPr lang="en-US" sz="2000" b="0" dirty="0" smtClean="0"/>
              <a:t>&gt;</a:t>
            </a:r>
          </a:p>
          <a:p>
            <a:r>
              <a:rPr lang="en-US" sz="2800" b="1" dirty="0" smtClean="0"/>
              <a:t>Tip</a:t>
            </a:r>
            <a:r>
              <a:rPr lang="en-US" sz="2800" dirty="0" smtClean="0"/>
              <a:t>: Change dynamic compression CPU utilization threshold range from 20-75%</a:t>
            </a:r>
          </a:p>
          <a:p>
            <a:pPr lvl="1"/>
            <a:r>
              <a:rPr lang="en-US" sz="2000" dirty="0" smtClean="0"/>
              <a:t>APPCMD.EXE set </a:t>
            </a:r>
            <a:r>
              <a:rPr lang="en-US" sz="2000" dirty="0" err="1" smtClean="0"/>
              <a:t>config</a:t>
            </a:r>
            <a:r>
              <a:rPr lang="en-US" sz="2000" dirty="0" smtClean="0"/>
              <a:t> –</a:t>
            </a:r>
            <a:r>
              <a:rPr lang="en-US" sz="2000" dirty="0" err="1" smtClean="0"/>
              <a:t>section:httpCompression</a:t>
            </a:r>
            <a:r>
              <a:rPr lang="en-US" sz="2000" dirty="0" smtClean="0"/>
              <a:t> /dynamicCompressionDisableCpuUsage:75</a:t>
            </a:r>
          </a:p>
          <a:p>
            <a:pPr lvl="1"/>
            <a:r>
              <a:rPr lang="en-US" sz="2000" dirty="0" smtClean="0"/>
              <a:t>APPCMD.EXE set </a:t>
            </a:r>
            <a:r>
              <a:rPr lang="en-US" sz="2000" dirty="0" err="1" smtClean="0"/>
              <a:t>config</a:t>
            </a:r>
            <a:r>
              <a:rPr lang="en-US" sz="2000" dirty="0" smtClean="0"/>
              <a:t> –</a:t>
            </a:r>
            <a:r>
              <a:rPr lang="en-US" sz="2000" dirty="0" err="1" smtClean="0"/>
              <a:t>section:httpCompression</a:t>
            </a:r>
            <a:r>
              <a:rPr lang="en-US" sz="2000" dirty="0" smtClean="0"/>
              <a:t> /dynamicCompressionEnableCpuUsage:20</a:t>
            </a:r>
          </a:p>
          <a:p>
            <a:r>
              <a:rPr lang="en-US" b="1" dirty="0" smtClean="0"/>
              <a:t>Tip</a:t>
            </a:r>
            <a:r>
              <a:rPr lang="en-US" dirty="0" smtClean="0"/>
              <a:t>: Enable caching before insertion into page output cache</a:t>
            </a:r>
          </a:p>
          <a:p>
            <a:pPr lvl="1"/>
            <a:r>
              <a:rPr lang="en-US" sz="2000" dirty="0" smtClean="0"/>
              <a:t>APPCMD.EXE set </a:t>
            </a:r>
            <a:r>
              <a:rPr lang="en-US" sz="2000" dirty="0" err="1" smtClean="0"/>
              <a:t>config</a:t>
            </a:r>
            <a:r>
              <a:rPr lang="en-US" sz="2000" dirty="0" smtClean="0"/>
              <a:t> –</a:t>
            </a:r>
            <a:r>
              <a:rPr lang="en-US" sz="2000" dirty="0" err="1" smtClean="0"/>
              <a:t>section:urlCompression</a:t>
            </a:r>
            <a:r>
              <a:rPr lang="en-US" sz="2000" dirty="0" smtClean="0"/>
              <a:t> /</a:t>
            </a:r>
            <a:r>
              <a:rPr lang="en-US" sz="2000" dirty="0" err="1" smtClean="0"/>
              <a:t>dynamicCompressionBeforeCache:true</a:t>
            </a:r>
            <a:endParaRPr lang="en-US" sz="20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3320339"/>
      </p:ext>
    </p:extLst>
  </p:cSld>
  <p:clrMapOvr>
    <a:masterClrMapping/>
  </p:clrMapOvr>
  <p:transition xmlns:p14="http://schemas.microsoft.com/office/powerpoint/2010/main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Publishing Portal Page Payload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Chart 2"/>
          <p:cNvGraphicFramePr/>
          <p:nvPr/>
        </p:nvGraphicFramePr>
        <p:xfrm>
          <a:off x="365760" y="1246989"/>
          <a:ext cx="8425543" cy="48833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66155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Limiting The Page Payload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Page payload is the combined</a:t>
            </a:r>
            <a:br>
              <a:rPr lang="en-US" dirty="0" smtClean="0"/>
            </a:br>
            <a:r>
              <a:rPr lang="en-US" dirty="0" smtClean="0"/>
              <a:t>file size of a single page request</a:t>
            </a:r>
          </a:p>
          <a:p>
            <a:r>
              <a:rPr lang="en-US" dirty="0" smtClean="0"/>
              <a:t>OOTB, Publishing Portal homepage is 204k</a:t>
            </a:r>
          </a:p>
          <a:p>
            <a:pPr lvl="1"/>
            <a:r>
              <a:rPr lang="en-US" dirty="0" smtClean="0"/>
              <a:t>Content + branding = 91k (44.6% of payload)</a:t>
            </a:r>
          </a:p>
          <a:p>
            <a:pPr lvl="1"/>
            <a:r>
              <a:rPr lang="en-US" dirty="0" smtClean="0"/>
              <a:t>core.js accounts for 54k (26% of payload)</a:t>
            </a:r>
          </a:p>
          <a:p>
            <a:pPr lvl="2"/>
            <a:r>
              <a:rPr lang="en-US" dirty="0" smtClean="0"/>
              <a:t>Can implement techniques to “lazy load”</a:t>
            </a:r>
            <a:br>
              <a:rPr lang="en-US" dirty="0" smtClean="0"/>
            </a:br>
            <a:r>
              <a:rPr lang="en-US" dirty="0" smtClean="0"/>
              <a:t>core.js or even fully suppress it!</a:t>
            </a:r>
          </a:p>
          <a:p>
            <a:r>
              <a:rPr lang="en-US" dirty="0" smtClean="0"/>
              <a:t>Configure IIS dynamic compression</a:t>
            </a:r>
          </a:p>
          <a:p>
            <a:r>
              <a:rPr lang="en-US" dirty="0" smtClean="0"/>
              <a:t>Build accessible (CSS based) sites for</a:t>
            </a:r>
            <a:br>
              <a:rPr lang="en-US" dirty="0" smtClean="0"/>
            </a:br>
            <a:r>
              <a:rPr lang="en-US" dirty="0" smtClean="0"/>
              <a:t>up to a ~50% reduction in payload</a:t>
            </a:r>
          </a:p>
          <a:p>
            <a:r>
              <a:rPr lang="en-US" dirty="0" smtClean="0"/>
              <a:t>MSKB # 933823:  Delay loading of core.js</a:t>
            </a:r>
          </a:p>
          <a:p>
            <a:pPr lvl="1"/>
            <a:r>
              <a:rPr lang="en-US" dirty="0" smtClean="0">
                <a:hlinkClick r:id=""/>
              </a:rPr>
              <a:t>http://www.andrewconnell.com/go/163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968488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Framework &amp; </a:t>
            </a:r>
            <a:r>
              <a:rPr lang="en-US" dirty="0" err="1" smtClean="0"/>
              <a:t>IDisposable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Objects implementing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IDisposable</a:t>
            </a:r>
            <a:r>
              <a:rPr lang="en-US" dirty="0" smtClean="0"/>
              <a:t> interface signal developers should call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Dispose()</a:t>
            </a:r>
            <a:r>
              <a:rPr lang="en-US" dirty="0" smtClean="0"/>
              <a:t> as early as possible</a:t>
            </a:r>
          </a:p>
          <a:p>
            <a:r>
              <a:rPr lang="en-US" dirty="0" smtClean="0"/>
              <a:t>Calling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Dispose()</a:t>
            </a:r>
            <a:r>
              <a:rPr lang="en-US" dirty="0" smtClean="0"/>
              <a:t> typically releases unmanaged resources not seen by the .NET Garbage Collector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59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Properly Disposing SharePoint Objects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SPSite</a:t>
            </a:r>
            <a:r>
              <a:rPr lang="en-US" dirty="0" smtClean="0"/>
              <a:t> &amp;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SPWeb</a:t>
            </a:r>
            <a:r>
              <a:rPr lang="en-US" dirty="0" smtClean="0"/>
              <a:t> are small managed code wrappers to much larger unmanaged code blocks</a:t>
            </a:r>
          </a:p>
          <a:p>
            <a:pPr lvl="1"/>
            <a:r>
              <a:rPr lang="en-US" dirty="0" smtClean="0"/>
              <a:t>.NET Garbage Collector does not release these objects from memory in a timely manner because of the larger unmanaged portion</a:t>
            </a:r>
          </a:p>
          <a:p>
            <a:pPr lvl="1"/>
            <a:r>
              <a:rPr lang="en-US" dirty="0" smtClean="0"/>
              <a:t>Tip: Don’t rely on the .NET Garbage Collector, call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Dispose()</a:t>
            </a:r>
            <a:r>
              <a:rPr lang="en-US" dirty="0" smtClean="0"/>
              <a:t> when finished using them</a:t>
            </a:r>
          </a:p>
          <a:p>
            <a:r>
              <a:rPr lang="en-US" dirty="0" smtClean="0"/>
              <a:t>Under heavy loads, this can cause: </a:t>
            </a:r>
          </a:p>
          <a:p>
            <a:pPr lvl="1"/>
            <a:r>
              <a:rPr lang="en-US" dirty="0" smtClean="0"/>
              <a:t>High memory use &amp;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OutOfMemory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exceptions</a:t>
            </a:r>
          </a:p>
          <a:p>
            <a:pPr lvl="1"/>
            <a:r>
              <a:rPr lang="en-US" dirty="0" smtClean="0"/>
              <a:t>Frequent WSS application pool recycles</a:t>
            </a:r>
          </a:p>
          <a:p>
            <a:pPr lvl="1"/>
            <a:r>
              <a:rPr lang="en-US" dirty="0" smtClean="0"/>
              <a:t>Application crashes</a:t>
            </a:r>
          </a:p>
        </p:txBody>
      </p:sp>
    </p:spTree>
    <p:extLst>
      <p:ext uri="{BB962C8B-B14F-4D97-AF65-F5344CB8AC3E}">
        <p14:creationId xmlns:p14="http://schemas.microsoft.com/office/powerpoint/2010/main" val="3724497394"/>
      </p:ext>
    </p:extLst>
  </p:cSld>
  <p:clrMapOvr>
    <a:masterClrMapping/>
  </p:clrMapOvr>
  <p:transition xmlns:p14="http://schemas.microsoft.com/office/powerpoint/2010/main" advTm="230939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Properly Disposing SharePoint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00" y="1347788"/>
            <a:ext cx="8382000" cy="78489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Tip: Utilize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try-catch-finally</a:t>
            </a:r>
            <a:r>
              <a:rPr lang="en-US" dirty="0" smtClean="0"/>
              <a:t> statements, disposing within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finally</a:t>
            </a:r>
            <a:r>
              <a:rPr lang="en-US" dirty="0" smtClean="0"/>
              <a:t> block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054853" y="2133600"/>
            <a:ext cx="7034295" cy="418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3631812"/>
      </p:ext>
    </p:extLst>
  </p:cSld>
  <p:clrMapOvr>
    <a:masterClrMapping/>
  </p:clrMapOvr>
  <p:transition xmlns:p14="http://schemas.microsoft.com/office/powerpoint/2010/main" advTm="68621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Properly Disposing SharePoint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00" y="1347788"/>
            <a:ext cx="8382000" cy="80996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Tip: Utilize C#’s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using()</a:t>
            </a:r>
            <a:r>
              <a:rPr lang="en-US" dirty="0" smtClean="0"/>
              <a:t> statements</a:t>
            </a:r>
          </a:p>
          <a:p>
            <a:pPr lvl="1"/>
            <a:r>
              <a:rPr lang="en-US" dirty="0" smtClean="0"/>
              <a:t>Automatically calls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Dispose()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6109" y="2438400"/>
            <a:ext cx="8371782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31286933"/>
      </p:ext>
    </p:extLst>
  </p:cSld>
  <p:clrMapOvr>
    <a:masterClrMapping/>
  </p:clrMapOvr>
  <p:transition xmlns:p14="http://schemas.microsoft.com/office/powerpoint/2010/main" advTm="57666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Disposing Publishing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PublishingSite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No need to dispose or close objects</a:t>
            </a:r>
          </a:p>
          <a:p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PublishingWeb</a:t>
            </a:r>
            <a:endParaRPr lang="en-US" sz="32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+mn-lt"/>
                <a:cs typeface="Courier New" pitchFamily="49" charset="0"/>
              </a:rPr>
              <a:t>Should call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Close() </a:t>
            </a:r>
            <a:r>
              <a:rPr lang="en-US" dirty="0" smtClean="0">
                <a:latin typeface="+mn-lt"/>
                <a:cs typeface="Courier New" pitchFamily="49" charset="0"/>
              </a:rPr>
              <a:t>as early as possible</a:t>
            </a:r>
          </a:p>
          <a:p>
            <a:pPr lvl="1"/>
            <a:r>
              <a:rPr lang="en-US" dirty="0" smtClean="0">
                <a:latin typeface="+mn-lt"/>
                <a:cs typeface="Courier New" pitchFamily="49" charset="0"/>
              </a:rPr>
              <a:t>Holds a reference to the associated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SPWeb</a:t>
            </a:r>
            <a:r>
              <a:rPr lang="en-US" dirty="0" smtClean="0">
                <a:latin typeface="+mn-lt"/>
                <a:cs typeface="Courier New" pitchFamily="49" charset="0"/>
              </a:rPr>
              <a:t> object</a:t>
            </a:r>
          </a:p>
          <a:p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PublishingPage</a:t>
            </a:r>
            <a:endParaRPr lang="en-US" dirty="0" smtClean="0"/>
          </a:p>
          <a:p>
            <a:pPr lvl="1"/>
            <a:r>
              <a:rPr lang="en-US" dirty="0" smtClean="0"/>
              <a:t>No need to dispose or close objects</a:t>
            </a:r>
          </a:p>
          <a:p>
            <a:endParaRPr lang="en-US" dirty="0">
              <a:latin typeface="+mn-lt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197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Revisiting Windows SharePoint </a:t>
            </a:r>
            <a:br>
              <a:rPr lang="en-US" dirty="0" smtClean="0"/>
            </a:br>
            <a:r>
              <a:rPr lang="en-US" dirty="0" smtClean="0"/>
              <a:t>Services 3.0 architecture</a:t>
            </a:r>
          </a:p>
          <a:p>
            <a:pPr lvl="1"/>
            <a:r>
              <a:rPr lang="en-US" dirty="0" smtClean="0"/>
              <a:t>What benefits ASP.NET 2.0 brings to the table</a:t>
            </a:r>
          </a:p>
          <a:p>
            <a:r>
              <a:rPr lang="en-US" dirty="0" smtClean="0"/>
              <a:t>Web Content Management Publishing performance enhancements</a:t>
            </a:r>
          </a:p>
          <a:p>
            <a:pPr lvl="1"/>
            <a:r>
              <a:rPr lang="en-US" dirty="0" smtClean="0"/>
              <a:t>Page output cache via profiles &amp; policies</a:t>
            </a:r>
          </a:p>
          <a:p>
            <a:pPr lvl="1"/>
            <a:r>
              <a:rPr lang="en-US" dirty="0" smtClean="0"/>
              <a:t>Object caching</a:t>
            </a:r>
          </a:p>
          <a:p>
            <a:pPr lvl="1"/>
            <a:r>
              <a:rPr lang="en-US" dirty="0" smtClean="0"/>
              <a:t>Disk-based caching</a:t>
            </a:r>
          </a:p>
          <a:p>
            <a:r>
              <a:rPr lang="en-US" dirty="0" smtClean="0"/>
              <a:t>IIS Static &amp; Dynamic Compression</a:t>
            </a:r>
          </a:p>
          <a:p>
            <a:r>
              <a:rPr lang="en-US" dirty="0" smtClean="0"/>
              <a:t>Page Payload Concerns &amp; Techniques</a:t>
            </a:r>
          </a:p>
          <a:p>
            <a:r>
              <a:rPr lang="en-US" dirty="0" smtClean="0"/>
              <a:t>Prescriptive guidance when coding against the SharePoint API</a:t>
            </a:r>
          </a:p>
          <a:p>
            <a:pPr lvl="1"/>
            <a:r>
              <a:rPr lang="en-US" dirty="0" smtClean="0"/>
              <a:t>Working with SharePoint collections</a:t>
            </a:r>
          </a:p>
          <a:p>
            <a:pPr lvl="1"/>
            <a:r>
              <a:rPr lang="en-US" dirty="0" smtClean="0"/>
              <a:t>Proper memory management techniques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4389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smtClean="0"/>
              <a:t>Avoid Unnecessar</a:t>
            </a:r>
            <a:r>
              <a:rPr lang="en-US" sz="3200" dirty="0" smtClean="0"/>
              <a:t>y</a:t>
            </a:r>
            <a:r>
              <a:rPr sz="3200" smtClean="0"/>
              <a:t> Creation / Disposal </a:t>
            </a:r>
            <a:r>
              <a:rPr lang="en-US" sz="3200" dirty="0" smtClean="0"/>
              <a:t>of </a:t>
            </a:r>
            <a:r>
              <a:rPr sz="3200" smtClean="0"/>
              <a:t>Objects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00" y="1347788"/>
            <a:ext cx="8382000" cy="277563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Most SharePoint collections expose indexes</a:t>
            </a:r>
          </a:p>
          <a:p>
            <a:r>
              <a:rPr lang="en-US" dirty="0" smtClean="0"/>
              <a:t>Using indexes on each call degrades performance</a:t>
            </a:r>
          </a:p>
          <a:p>
            <a:pPr lvl="1"/>
            <a:r>
              <a:rPr lang="en-US" dirty="0" smtClean="0"/>
              <a:t>SharePoint has to hydrate an internal copy of the object on each call</a:t>
            </a:r>
          </a:p>
          <a:p>
            <a:pPr lvl="1"/>
            <a:r>
              <a:rPr lang="en-US" dirty="0" smtClean="0"/>
              <a:t>Results in numerous unnecessary:</a:t>
            </a:r>
          </a:p>
          <a:p>
            <a:pPr lvl="2"/>
            <a:r>
              <a:rPr lang="en-US" dirty="0" smtClean="0"/>
              <a:t>Creation / disposal of objects</a:t>
            </a:r>
          </a:p>
          <a:p>
            <a:pPr lvl="2"/>
            <a:r>
              <a:rPr lang="en-US" dirty="0" smtClean="0"/>
              <a:t>Roundtrips to the SharePoint content database</a:t>
            </a:r>
          </a:p>
        </p:txBody>
      </p:sp>
    </p:spTree>
    <p:extLst>
      <p:ext uri="{BB962C8B-B14F-4D97-AF65-F5344CB8AC3E}">
        <p14:creationId xmlns:p14="http://schemas.microsoft.com/office/powerpoint/2010/main" val="1410293077"/>
      </p:ext>
    </p:extLst>
  </p:cSld>
  <p:clrMapOvr>
    <a:masterClrMapping/>
  </p:clrMapOvr>
  <p:transition xmlns:p14="http://schemas.microsoft.com/office/powerpoint/2010/main" advTm="143062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Properly Working With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00" y="1347788"/>
            <a:ext cx="8382000" cy="38779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Tip: Create local copy of the object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900" y="1843088"/>
            <a:ext cx="7694613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19651537"/>
      </p:ext>
    </p:extLst>
  </p:cSld>
  <p:clrMapOvr>
    <a:masterClrMapping/>
  </p:clrMapOvr>
  <p:transition xmlns:p14="http://schemas.microsoft.com/office/powerpoint/2010/main" advTm="84369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Aggregating Data in MOSS 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00" y="1347788"/>
            <a:ext cx="8382000" cy="487312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Before you build a custom solution, evaluate the Content Query Web Part</a:t>
            </a:r>
          </a:p>
          <a:p>
            <a:pPr lvl="1"/>
            <a:r>
              <a:rPr lang="en-US" dirty="0" smtClean="0"/>
              <a:t>Query builder (scope, filtering, grouping, rendering, etc)</a:t>
            </a:r>
          </a:p>
          <a:p>
            <a:pPr lvl="1"/>
            <a:r>
              <a:rPr lang="en-US" dirty="0" smtClean="0"/>
              <a:t>Returns data as XML, uses XSLT to render as HTML</a:t>
            </a:r>
          </a:p>
          <a:p>
            <a:pPr lvl="1"/>
            <a:r>
              <a:rPr lang="en-US" dirty="0" smtClean="0"/>
              <a:t>Sophisticated data caching mechanism for queries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PortalSiteMapProvider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Primarily used for navigation controls</a:t>
            </a:r>
          </a:p>
          <a:p>
            <a:pPr lvl="1"/>
            <a:r>
              <a:rPr lang="en-US" dirty="0" smtClean="0"/>
              <a:t>Optimized to query data not only across lists, but across webs as well</a:t>
            </a:r>
          </a:p>
          <a:p>
            <a:pPr lvl="1"/>
            <a:r>
              <a:rPr lang="en-US" dirty="0" smtClean="0"/>
              <a:t>Scope limited to the current site collection</a:t>
            </a:r>
          </a:p>
          <a:p>
            <a:pPr lvl="1"/>
            <a:r>
              <a:rPr lang="en-US" dirty="0" smtClean="0"/>
              <a:t>Not to be used for infrequent queries or when underlying data frequently changes as it will be counter productive</a:t>
            </a:r>
          </a:p>
        </p:txBody>
      </p:sp>
    </p:spTree>
    <p:extLst>
      <p:ext uri="{BB962C8B-B14F-4D97-AF65-F5344CB8AC3E}">
        <p14:creationId xmlns:p14="http://schemas.microsoft.com/office/powerpoint/2010/main" val="2355680949"/>
      </p:ext>
    </p:extLst>
  </p:cSld>
  <p:clrMapOvr>
    <a:masterClrMapping/>
  </p:clrMapOvr>
  <p:transition xmlns:p14="http://schemas.microsoft.com/office/powerpoint/2010/main" advTm="372343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Using the PortalSiteMapProvider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3768" y="1939834"/>
            <a:ext cx="8727831" cy="3241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5897000"/>
      </p:ext>
    </p:extLst>
  </p:cSld>
  <p:clrMapOvr>
    <a:masterClrMapping/>
  </p:clrMapOvr>
  <p:transition xmlns:p14="http://schemas.microsoft.com/office/powerpoint/2010/main" advTm="400892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SharePoint Capacity Considerations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Performance starts to degrade as the number of items in a collection approaches 2,000 items</a:t>
            </a:r>
          </a:p>
          <a:p>
            <a:pPr lvl="1"/>
            <a:r>
              <a:rPr lang="en-US" dirty="0" smtClean="0"/>
              <a:t>Not a hard limit, just a recommendation</a:t>
            </a:r>
          </a:p>
          <a:p>
            <a:pPr lvl="1"/>
            <a:r>
              <a:rPr lang="en-US" dirty="0" smtClean="0"/>
              <a:t>Performance degradation primarily limited to browser based list views and upgrades</a:t>
            </a:r>
          </a:p>
          <a:p>
            <a:pPr lvl="1"/>
            <a:r>
              <a:rPr lang="en-US" dirty="0" smtClean="0"/>
              <a:t>Applies to…</a:t>
            </a:r>
          </a:p>
          <a:p>
            <a:pPr lvl="2"/>
            <a:r>
              <a:rPr lang="en-US" dirty="0" smtClean="0"/>
              <a:t>Sites: number of </a:t>
            </a:r>
            <a:r>
              <a:rPr lang="en-US" dirty="0" err="1" smtClean="0"/>
              <a:t>subsites</a:t>
            </a:r>
            <a:r>
              <a:rPr lang="en-US" dirty="0" smtClean="0"/>
              <a:t> within a site</a:t>
            </a:r>
          </a:p>
          <a:p>
            <a:pPr lvl="2"/>
            <a:r>
              <a:rPr lang="en-US" dirty="0" smtClean="0"/>
              <a:t>Lists: number of items / folders within one level of a list</a:t>
            </a:r>
          </a:p>
          <a:p>
            <a:pPr lvl="1"/>
            <a:r>
              <a:rPr lang="en-US" dirty="0" smtClean="0"/>
              <a:t>Mitigate the issue by grouping items within containers</a:t>
            </a:r>
          </a:p>
          <a:p>
            <a:pPr lvl="2"/>
            <a:r>
              <a:rPr lang="en-US" dirty="0" smtClean="0"/>
              <a:t>Group similar sites within one site</a:t>
            </a:r>
          </a:p>
          <a:p>
            <a:pPr lvl="2"/>
            <a:r>
              <a:rPr lang="en-US" dirty="0" smtClean="0"/>
              <a:t>Group list items within folders</a:t>
            </a:r>
          </a:p>
          <a:p>
            <a:r>
              <a:rPr lang="en-US" dirty="0" smtClean="0"/>
              <a:t>TechNet:  Working with Large Lists in MOSS 2007</a:t>
            </a:r>
          </a:p>
          <a:p>
            <a:pPr lvl="1"/>
            <a:r>
              <a:rPr lang="en-US" dirty="0" smtClean="0">
                <a:hlinkClick r:id=""/>
              </a:rPr>
              <a:t>http://www.andrewconnell.com/go/160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8068426"/>
      </p:ext>
    </p:extLst>
  </p:cSld>
  <p:clrMapOvr>
    <a:masterClrMapping/>
  </p:clrMapOvr>
  <p:transition xmlns:p14="http://schemas.microsoft.com/office/powerpoint/2010/main" advTm="97832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Revisiting Windows SharePoint </a:t>
            </a:r>
            <a:br>
              <a:rPr lang="en-US" dirty="0" smtClean="0"/>
            </a:br>
            <a:r>
              <a:rPr lang="en-US" dirty="0" smtClean="0"/>
              <a:t>Services 3.0 architecture</a:t>
            </a:r>
          </a:p>
          <a:p>
            <a:pPr lvl="1"/>
            <a:r>
              <a:rPr lang="en-US" dirty="0" smtClean="0"/>
              <a:t>What benefits ASP.NET 2.0 brings to the table</a:t>
            </a:r>
          </a:p>
          <a:p>
            <a:r>
              <a:rPr lang="en-US" dirty="0" smtClean="0"/>
              <a:t>Web Content Management Publishing performance enhancements</a:t>
            </a:r>
          </a:p>
          <a:p>
            <a:pPr lvl="1"/>
            <a:r>
              <a:rPr lang="en-US" dirty="0" smtClean="0"/>
              <a:t>Page output cache via profiles &amp; policies</a:t>
            </a:r>
          </a:p>
          <a:p>
            <a:pPr lvl="1"/>
            <a:r>
              <a:rPr lang="en-US" dirty="0" smtClean="0"/>
              <a:t>Object caching</a:t>
            </a:r>
          </a:p>
          <a:p>
            <a:pPr lvl="1"/>
            <a:r>
              <a:rPr lang="en-US" dirty="0" smtClean="0"/>
              <a:t>Disk-based caching</a:t>
            </a:r>
          </a:p>
          <a:p>
            <a:r>
              <a:rPr lang="en-US" dirty="0" smtClean="0"/>
              <a:t>IIS Static &amp; Dynamic Compression</a:t>
            </a:r>
          </a:p>
          <a:p>
            <a:r>
              <a:rPr lang="en-US" dirty="0" smtClean="0"/>
              <a:t>Page Payload Concerns &amp; Techniques</a:t>
            </a:r>
          </a:p>
          <a:p>
            <a:r>
              <a:rPr lang="en-US" dirty="0" smtClean="0"/>
              <a:t>Prescriptive guidance when coding against the SharePoint API</a:t>
            </a:r>
          </a:p>
          <a:p>
            <a:pPr lvl="1"/>
            <a:r>
              <a:rPr lang="en-US" dirty="0" smtClean="0"/>
              <a:t>Working with SharePoint collections</a:t>
            </a:r>
          </a:p>
          <a:p>
            <a:pPr lvl="1"/>
            <a:r>
              <a:rPr lang="en-US" dirty="0" smtClean="0"/>
              <a:t>Proper memory management techniques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2959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715962"/>
          </a:xfrm>
        </p:spPr>
        <p:txBody>
          <a:bodyPr/>
          <a:lstStyle/>
          <a:p>
            <a:r>
              <a:rPr lang="en-US" sz="2800" dirty="0" smtClean="0"/>
              <a:t>Performance Benefits From ASP.NET 2.0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ASP.NET 2.0’s introduction of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VirtualPathProvider</a:t>
            </a:r>
            <a:r>
              <a:rPr lang="en-US" dirty="0" smtClean="0"/>
              <a:t>, adoption of Web Part framework, and others allow WSS 3.0 to be built on top of the .NET Framework 3.0, eliminating the ISAPI filter in WSS v2</a:t>
            </a:r>
          </a:p>
          <a:p>
            <a:r>
              <a:rPr lang="en-US" dirty="0" smtClean="0"/>
              <a:t>Page output caching heavily leveraged </a:t>
            </a:r>
            <a:br>
              <a:rPr lang="en-US" dirty="0" smtClean="0"/>
            </a:br>
            <a:r>
              <a:rPr lang="en-US" dirty="0" smtClean="0"/>
              <a:t>by MOSS 2007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723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Performance with 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biggest improvements WRT performance:</a:t>
            </a:r>
          </a:p>
          <a:p>
            <a:pPr lvl="1"/>
            <a:r>
              <a:rPr lang="en-US" dirty="0" smtClean="0"/>
              <a:t>Minimize roundtrips to the database</a:t>
            </a:r>
          </a:p>
          <a:p>
            <a:pPr lvl="1"/>
            <a:r>
              <a:rPr lang="en-US" dirty="0" smtClean="0"/>
              <a:t>Avoid initializing and executing the </a:t>
            </a:r>
            <a:br>
              <a:rPr lang="en-US" dirty="0" smtClean="0"/>
            </a:br>
            <a:r>
              <a:rPr lang="en-US" dirty="0" smtClean="0"/>
              <a:t>ASP.NET 2.0 page lifecycle</a:t>
            </a:r>
          </a:p>
          <a:p>
            <a:r>
              <a:rPr lang="en-US" dirty="0" smtClean="0"/>
              <a:t>Caching helps this in two ways:</a:t>
            </a:r>
          </a:p>
          <a:p>
            <a:pPr lvl="1"/>
            <a:r>
              <a:rPr lang="en-US" dirty="0" smtClean="0"/>
              <a:t>Avoiding dynamic code execution</a:t>
            </a:r>
          </a:p>
          <a:p>
            <a:pPr lvl="1"/>
            <a:r>
              <a:rPr lang="en-US" dirty="0" smtClean="0"/>
              <a:t>Retrieve data / files from memory: RAM / HDD (disk)</a:t>
            </a:r>
          </a:p>
        </p:txBody>
      </p:sp>
    </p:spTree>
    <p:extLst>
      <p:ext uri="{BB962C8B-B14F-4D97-AF65-F5344CB8AC3E}">
        <p14:creationId xmlns:p14="http://schemas.microsoft.com/office/powerpoint/2010/main" val="2388129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Page Output Cache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Fastest type of caching</a:t>
            </a:r>
          </a:p>
          <a:p>
            <a:r>
              <a:rPr lang="en-US" dirty="0" smtClean="0"/>
              <a:t>After ASP.NET 2.0 page lifecycle generates the HTML markup it is saved in RAM</a:t>
            </a:r>
          </a:p>
          <a:p>
            <a:r>
              <a:rPr lang="en-US" dirty="0" smtClean="0"/>
              <a:t>Future requests bypass the ASP.NET 2.0 page lifecycle and instead used cached HTML</a:t>
            </a:r>
          </a:p>
          <a:p>
            <a:r>
              <a:rPr lang="en-US" dirty="0" smtClean="0"/>
              <a:t>Publishing sites provide Web interface to create cache “profiles”</a:t>
            </a:r>
          </a:p>
          <a:p>
            <a:r>
              <a:rPr lang="en-US" dirty="0" smtClean="0"/>
              <a:t>Profiles assigned to individual sites</a:t>
            </a:r>
          </a:p>
          <a:p>
            <a:r>
              <a:rPr lang="en-US" b="1" i="1" dirty="0" smtClean="0"/>
              <a:t>Note</a:t>
            </a:r>
            <a:r>
              <a:rPr lang="en-US" i="1" dirty="0" smtClean="0"/>
              <a:t>: not enabled by default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27964901"/>
      </p:ext>
    </p:extLst>
  </p:cSld>
  <p:clrMapOvr>
    <a:masterClrMapping/>
  </p:clrMapOvr>
  <p:transition xmlns:p14="http://schemas.microsoft.com/office/powerpoint/2010/main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Object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Like output cache, provided by ASP.NET 2.0</a:t>
            </a:r>
          </a:p>
          <a:p>
            <a:r>
              <a:rPr lang="en-US" dirty="0" smtClean="0"/>
              <a:t>Commonly used objects are stored in RAM</a:t>
            </a:r>
          </a:p>
          <a:p>
            <a:pPr lvl="1"/>
            <a:r>
              <a:rPr lang="en-US" dirty="0" smtClean="0"/>
              <a:t>Master pages, page layouts, etc.</a:t>
            </a:r>
          </a:p>
          <a:p>
            <a:r>
              <a:rPr lang="en-US" dirty="0" smtClean="0"/>
              <a:t>Cross-site queries (</a:t>
            </a:r>
            <a:r>
              <a:rPr lang="en-US" dirty="0" err="1" smtClean="0"/>
              <a:t>ie</a:t>
            </a:r>
            <a:r>
              <a:rPr lang="en-US" dirty="0" smtClean="0"/>
              <a:t>: CQWP queries) stored in RAM to eliminate future roundtrips to the site collection’s content database</a:t>
            </a:r>
          </a:p>
          <a:p>
            <a:pPr lvl="1"/>
            <a:r>
              <a:rPr lang="en-US" b="1" i="1" dirty="0" smtClean="0"/>
              <a:t>Note</a:t>
            </a:r>
            <a:r>
              <a:rPr lang="en-US" i="1" dirty="0" smtClean="0"/>
              <a:t>: not enabled by default</a:t>
            </a:r>
          </a:p>
          <a:p>
            <a:r>
              <a:rPr lang="en-US" dirty="0" smtClean="0"/>
              <a:t>Amount of memory configurable (100MB = default)</a:t>
            </a:r>
          </a:p>
          <a:p>
            <a:r>
              <a:rPr lang="en-US" b="1" dirty="0" smtClean="0"/>
              <a:t>Tip</a:t>
            </a:r>
            <a:r>
              <a:rPr lang="en-US" dirty="0" smtClean="0"/>
              <a:t>: Use the ASP.NET 2.0 performance counter Cache Hit Ratio to determine effectiveness:</a:t>
            </a:r>
          </a:p>
          <a:p>
            <a:pPr lvl="1"/>
            <a:r>
              <a:rPr lang="en-US" i="1" dirty="0" smtClean="0"/>
              <a:t>Increase configured memory if not exceeding 90%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906706"/>
      </p:ext>
    </p:extLst>
  </p:cSld>
  <p:clrMapOvr>
    <a:masterClrMapping/>
  </p:clrMapOvr>
  <p:transition xmlns:p14="http://schemas.microsoft.com/office/powerpoint/2010/main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Disk-Based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Commonly requested static files (images, CSS, JS, etc) stored in libraries in the site are pulled from the content database on each request</a:t>
            </a:r>
          </a:p>
          <a:p>
            <a:r>
              <a:rPr lang="en-US" dirty="0" smtClean="0"/>
              <a:t>Disk-based cache stores these files on the WFE server’s disk to eliminate future round trips</a:t>
            </a:r>
          </a:p>
          <a:p>
            <a:r>
              <a:rPr lang="en-US" dirty="0" smtClean="0"/>
              <a:t>Can optionally configure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max-age</a:t>
            </a:r>
            <a:r>
              <a:rPr lang="en-US" dirty="0" smtClean="0"/>
              <a:t> HTTP header causing user’s browsers to not request the files for a specified duration</a:t>
            </a:r>
          </a:p>
          <a:p>
            <a:r>
              <a:rPr lang="en-US" dirty="0" smtClean="0"/>
              <a:t>Configured via the Web app’s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web.config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769116"/>
      </p:ext>
    </p:extLst>
  </p:cSld>
  <p:clrMapOvr>
    <a:masterClrMapping/>
  </p:clrMapOvr>
  <p:transition xmlns:p14="http://schemas.microsoft.com/office/powerpoint/2010/main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MOSS Caching 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Page output caching</a:t>
            </a:r>
          </a:p>
          <a:p>
            <a:pPr lvl="1"/>
            <a:r>
              <a:rPr lang="en-US" dirty="0" smtClean="0"/>
              <a:t>Creating and managing profiles</a:t>
            </a:r>
          </a:p>
          <a:p>
            <a:pPr lvl="1"/>
            <a:r>
              <a:rPr lang="en-US" dirty="0" smtClean="0"/>
              <a:t>Managing policies</a:t>
            </a:r>
          </a:p>
          <a:p>
            <a:r>
              <a:rPr lang="en-US" dirty="0" smtClean="0"/>
              <a:t>Object caching</a:t>
            </a:r>
          </a:p>
          <a:p>
            <a:r>
              <a:rPr lang="en-US" dirty="0" smtClean="0"/>
              <a:t>Disk-based caching</a:t>
            </a:r>
          </a:p>
          <a:p>
            <a:pPr lvl="1"/>
            <a:r>
              <a:rPr lang="en-US" dirty="0" smtClean="0"/>
              <a:t>Configuring WFE blob caching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131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Static &amp; Dynamic Compression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SharePoint installed, IIS is configured to compress static &amp; dynamic files</a:t>
            </a:r>
          </a:p>
          <a:p>
            <a:pPr lvl="1"/>
            <a:r>
              <a:rPr lang="en-US" dirty="0" smtClean="0"/>
              <a:t>Static: HTM, HTML, TXT</a:t>
            </a:r>
          </a:p>
          <a:p>
            <a:pPr lvl="1"/>
            <a:r>
              <a:rPr lang="en-US" dirty="0" smtClean="0"/>
              <a:t>Dynamic: ASP, EXE</a:t>
            </a:r>
          </a:p>
          <a:p>
            <a:r>
              <a:rPr lang="en-US" dirty="0" smtClean="0"/>
              <a:t>Example: core.js is 257 KB on disk, but IIS compresses to 54 KB before sent to client</a:t>
            </a:r>
          </a:p>
          <a:p>
            <a:r>
              <a:rPr lang="en-US" dirty="0" smtClean="0"/>
              <a:t>IIS compression level is configurable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8729704"/>
      </p:ext>
    </p:extLst>
  </p:cSld>
  <p:clrMapOvr>
    <a:masterClrMapping/>
  </p:clrMapOvr>
  <p:transition xmlns:p14="http://schemas.microsoft.com/office/powerpoint/2010/main"/>
</p:sld>
</file>

<file path=ppt/theme/theme1.xml><?xml version="1.0" encoding="utf-8"?>
<a:theme xmlns:a="http://schemas.openxmlformats.org/drawingml/2006/main" name="CPT_PresentationTemplate">
  <a:themeElements>
    <a:clrScheme name="Custom 4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60001B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9F002D" mc:Ignorable=""/>
      </a:accent1>
      <a:accent2>
        <a:srgbClr xmlns:mc="http://schemas.openxmlformats.org/markup-compatibility/2006" xmlns:a14="http://schemas.microsoft.com/office/drawing/2010/main" val="FFBF05" mc:Ignorable=""/>
      </a:accent2>
      <a:accent3>
        <a:srgbClr xmlns:mc="http://schemas.openxmlformats.org/markup-compatibility/2006" xmlns:a14="http://schemas.microsoft.com/office/drawing/2010/main" val="198CFF" mc:Ignorable=""/>
      </a:accent3>
      <a:accent4>
        <a:srgbClr xmlns:mc="http://schemas.openxmlformats.org/markup-compatibility/2006" xmlns:a14="http://schemas.microsoft.com/office/drawing/2010/main" val="826000" mc:Ignorable=""/>
      </a:accent4>
      <a:accent5>
        <a:srgbClr xmlns:mc="http://schemas.openxmlformats.org/markup-compatibility/2006" xmlns:a14="http://schemas.microsoft.com/office/drawing/2010/main" val="339933" mc:Ignorable=""/>
      </a:accent5>
      <a:accent6>
        <a:srgbClr xmlns:mc="http://schemas.openxmlformats.org/markup-compatibility/2006" xmlns:a14="http://schemas.microsoft.com/office/drawing/2010/main" val="CC3300" mc:Ignorable=""/>
      </a:accent6>
      <a:hlink>
        <a:srgbClr xmlns:mc="http://schemas.openxmlformats.org/markup-compatibility/2006" xmlns:a14="http://schemas.microsoft.com/office/drawing/2010/main" val="9F002D" mc:Ignorable=""/>
      </a:hlink>
      <a:folHlink>
        <a:srgbClr xmlns:mc="http://schemas.openxmlformats.org/markup-compatibility/2006" xmlns:a14="http://schemas.microsoft.com/office/drawing/2010/main" val="9F002D" mc:Ignorable="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xmlns:mc="http://schemas.openxmlformats.org/markup-compatibility/2006" xmlns:a14="http://schemas.microsoft.com/office/drawing/2010/main" val="4E3B30" mc:Ignorable="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xmlns:mc="http://schemas.openxmlformats.org/markup-compatibility/2006" xmlns:a14="http://schemas.microsoft.com/office/drawing/2010/main" val="4E3B30" mc:Ignorable="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xmlns:mc="http://schemas.openxmlformats.org/markup-compatibility/2006" xmlns:a14="http://schemas.microsoft.com/office/drawing/2010/main" val="4E3B30" mc:Ignorable="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2009-06-02T14:56:26Z</outs:dateTime>
      <outs:isPinned>true</outs:isPinned>
    </outs:relatedDate>
    <outs:relatedDate>
      <outs:type>2</outs:type>
      <outs:displayName>Created</outs:displayName>
      <outs:dateTime>2009-09-04T10:04:24Z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/>
  <outs:relatedPeople>
    <outs:relatedPeopleItem>
      <outs:category>Author</outs:category>
      <outs:people>
        <outs:relatedPerson>
          <outs:displayName>Andrew Connell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/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2.xml><?xml version="1.0" encoding="utf-8"?>
<p:properties xmlns:p="http://schemas.microsoft.com/office/2006/metadata/properties" xmlns:xsi="http://www.w3.org/2001/XMLSchema-instance">
  <documentManagement>
    <_dlc_DocId xmlns="c83d3ea4-1015-4b4b-bfa9-09fbcd7aa64d">3CC2HQU7XWNV-82-10</_dlc_DocId>
    <_dlc_DocIdUrl xmlns="c83d3ea4-1015-4b4b-bfa9-09fbcd7aa64d">
      <Url>http://intranet.sharepointblackops.com/Courses/WCM401/_layouts/DocIdRedir.aspx?ID=3CC2HQU7XWNV-82-10</Url>
      <Description>3CC2HQU7XWNV-82-10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79FA80A3E7244D9D0133EBFCCFAFAB" ma:contentTypeVersion="1" ma:contentTypeDescription="Create a new document." ma:contentTypeScope="" ma:versionID="b91844c09baf1861880edfd6dd828067">
  <xsd:schema xmlns:xsd="http://www.w3.org/2001/XMLSchema" xmlns:xs="http://www.w3.org/2001/XMLSchema" xmlns:p="http://schemas.microsoft.com/office/2006/metadata/properties" xmlns:ns2="c83d3ea4-1015-4b4b-bfa9-09fbcd7aa64d" targetNamespace="http://schemas.microsoft.com/office/2006/metadata/properties" ma:root="true" ma:fieldsID="657c10e11796280bf933bed0654cd985" ns2:_="">
    <xsd:import namespace="c83d3ea4-1015-4b4b-bfa9-09fbcd7aa64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3d3ea4-1015-4b4b-bfa9-09fbcd7aa64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8865FC99-B6BD-4E98-8312-F4F432C217EA}"/>
</file>

<file path=customXml/itemProps2.xml><?xml version="1.0" encoding="utf-8"?>
<ds:datastoreItem xmlns:ds="http://schemas.openxmlformats.org/officeDocument/2006/customXml" ds:itemID="{A5547237-B119-45CA-BEFC-A2DA2BDB03E7}"/>
</file>

<file path=customXml/itemProps3.xml><?xml version="1.0" encoding="utf-8"?>
<ds:datastoreItem xmlns:ds="http://schemas.openxmlformats.org/officeDocument/2006/customXml" ds:itemID="{6034B84F-8F8E-48B7-9EFF-C7DE1A66BD73}"/>
</file>

<file path=customXml/itemProps4.xml><?xml version="1.0" encoding="utf-8"?>
<ds:datastoreItem xmlns:ds="http://schemas.openxmlformats.org/officeDocument/2006/customXml" ds:itemID="{17CFC7D6-75EC-4B68-BC9F-A21B051B62F3}"/>
</file>

<file path=customXml/itemProps5.xml><?xml version="1.0" encoding="utf-8"?>
<ds:datastoreItem xmlns:ds="http://schemas.openxmlformats.org/officeDocument/2006/customXml" ds:itemID="{CBB73399-E558-4D74-8CE9-D0A407BBC6E2}"/>
</file>

<file path=docProps/app.xml><?xml version="1.0" encoding="utf-8"?>
<Properties xmlns="http://schemas.openxmlformats.org/officeDocument/2006/extended-properties" xmlns:vt="http://schemas.openxmlformats.org/officeDocument/2006/docPropsVTypes">
  <Template>CPT_PresentationTemplate</Template>
  <TotalTime>0</TotalTime>
  <Words>1004</Words>
  <Application>Microsoft Office PowerPoint</Application>
  <PresentationFormat>On-screen Show (4:3)</PresentationFormat>
  <Paragraphs>202</Paragraphs>
  <Slides>25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CPT_PresentationTemplate</vt:lpstr>
      <vt:lpstr>Performance Tuning Publishing Sites</vt:lpstr>
      <vt:lpstr>Agenda</vt:lpstr>
      <vt:lpstr>Performance Benefits From ASP.NET 2.0</vt:lpstr>
      <vt:lpstr>Improving Performance with Caching</vt:lpstr>
      <vt:lpstr>Page Output Cache </vt:lpstr>
      <vt:lpstr>Object Cache</vt:lpstr>
      <vt:lpstr>Disk-Based Cache</vt:lpstr>
      <vt:lpstr>DEMO: MOSS Caching Capabilities</vt:lpstr>
      <vt:lpstr>Static &amp; Dynamic Compression</vt:lpstr>
      <vt:lpstr>IIS 6 vs. IIS 7 Compression</vt:lpstr>
      <vt:lpstr>Windows 2003 / IIS 6 Compression</vt:lpstr>
      <vt:lpstr>Windows 2008 / IIS 7</vt:lpstr>
      <vt:lpstr>Publishing Portal Page Payload</vt:lpstr>
      <vt:lpstr>Limiting The Page Payload</vt:lpstr>
      <vt:lpstr>.NET Framework &amp; IDisposable</vt:lpstr>
      <vt:lpstr>Properly Disposing SharePoint Objects</vt:lpstr>
      <vt:lpstr>Properly Disposing SharePoint Objects</vt:lpstr>
      <vt:lpstr>Properly Disposing SharePoint Objects</vt:lpstr>
      <vt:lpstr>Disposing Publishing Objects</vt:lpstr>
      <vt:lpstr>Avoid Unnecessary Creation / Disposal of Objects</vt:lpstr>
      <vt:lpstr>Properly Working With Collections</vt:lpstr>
      <vt:lpstr>Aggregating Data in MOSS Sites</vt:lpstr>
      <vt:lpstr>Using the PortalSiteMapProvider</vt:lpstr>
      <vt:lpstr>SharePoint Capacity Considerations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Tuning Publishing Sites</dc:title>
  <dc:creator>Andrew Connell</dc:creator>
  <cp:lastModifiedBy>Andrew Connell</cp:lastModifiedBy>
  <cp:revision>2</cp:revision>
  <cp:lastPrinted>2009-10-30T20:43:24Z</cp:lastPrinted>
  <dcterms:created xsi:type="dcterms:W3CDTF">2009-10-30T20:41:42Z</dcterms:created>
  <dcterms:modified xsi:type="dcterms:W3CDTF">2009-10-30T20:43:42Z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0x0101002579FA80A3E7244D9D0133EBFCCFAFAB</vt:lpwstr>
  </property>
  <property fmtid="{D5CDD505-2E9C-101B-9397-08002B2CF9AE}" pid="4" name="_dlc_DocIdItemGuid">
    <vt:lpwstr>d6488bae-3215-4495-9c66-deb0c1d7b3c2</vt:lpwstr>
  </property>
</Properties>
</file>