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ustomXml" Target="../customXml/item5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10 - Understanding Workflow Foundation  &amp; Creating Interactive Workflows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10-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10 - Understanding Workflow Foundation  &amp; Creating Interactive Workflows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10 - Understanding Workflow Foundation  &amp; Creating Interactive Workflows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10 - Understanding Workflow Foundation  &amp; Creating Interactive Workflows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Understanding Workflow Foundation  &amp; Creating Interactive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Understanding Workflow Foundation  &amp; Creating Interactive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10 - Understanding Workflow Foundation  &amp; Creating Interactive Workflows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Workflow Foundation &amp; Creating Interactive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Leveraging OOTB Workflows in SharePoint &amp; Creating Workflow Templates Using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with </a:t>
            </a:r>
            <a:r>
              <a:rPr lang="en-US" dirty="0" err="1" smtClean="0"/>
              <a:t>VSeWWF</a:t>
            </a:r>
            <a:r>
              <a:rPr lang="en-US" dirty="0" smtClean="0"/>
              <a:t> Installed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606" y="1262214"/>
            <a:ext cx="8332788" cy="536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039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Developing Custom Workflows (VS2008)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2008</a:t>
            </a:r>
          </a:p>
          <a:p>
            <a:pPr lvl="1"/>
            <a:r>
              <a:rPr lang="en-US" dirty="0" smtClean="0"/>
              <a:t>When Office tools (VSTO) optionally included in installation, new project templates added for creating workflows for use in SharePoint</a:t>
            </a:r>
          </a:p>
          <a:p>
            <a:pPr lvl="1"/>
            <a:r>
              <a:rPr lang="en-US" dirty="0" smtClean="0"/>
              <a:t>Project templates facilitate ability to do F5 debugging</a:t>
            </a:r>
          </a:p>
          <a:p>
            <a:pPr lvl="1"/>
            <a:r>
              <a:rPr lang="en-US" dirty="0" smtClean="0"/>
              <a:t>Wizard collects parameters for deploying, installing &amp; activating Feature, creating the association and starting the debugger</a:t>
            </a:r>
          </a:p>
          <a:p>
            <a:pPr lvl="1"/>
            <a:r>
              <a:rPr lang="en-US" dirty="0" smtClean="0"/>
              <a:t>Requires files to be in specific places in the project.</a:t>
            </a:r>
          </a:p>
          <a:p>
            <a:pPr lvl="1"/>
            <a:r>
              <a:rPr lang="en-US" dirty="0" smtClean="0"/>
              <a:t>Requires .NET Framework 3.5 installed on target SharePoint servers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6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Foundation in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WSS 3.0 acts as the hosting application for the Workflow Foundation runtime</a:t>
            </a:r>
          </a:p>
          <a:p>
            <a:r>
              <a:rPr lang="en-US" dirty="0" smtClean="0"/>
              <a:t>Provides the persistence service to serialize &amp; deserialize workflows to SharePoint content databases</a:t>
            </a:r>
          </a:p>
          <a:p>
            <a:r>
              <a:rPr lang="en-US" dirty="0" smtClean="0"/>
              <a:t>Adds SharePoint specific activities to </a:t>
            </a:r>
            <a:br>
              <a:rPr lang="en-US" dirty="0" smtClean="0"/>
            </a:br>
            <a:r>
              <a:rPr lang="en-US" dirty="0" smtClean="0"/>
              <a:t>workflow engine</a:t>
            </a:r>
          </a:p>
          <a:p>
            <a:r>
              <a:rPr lang="en-US" dirty="0" smtClean="0"/>
              <a:t>Adds a human element to workflows by </a:t>
            </a:r>
            <a:br>
              <a:rPr lang="en-US" dirty="0" smtClean="0"/>
            </a:br>
            <a:r>
              <a:rPr lang="en-US" dirty="0" smtClean="0"/>
              <a:t>incorporating tasks &amp; forms</a:t>
            </a:r>
          </a:p>
          <a:p>
            <a:r>
              <a:rPr lang="en-US" dirty="0" smtClean="0"/>
              <a:t>Workflows are associated with lists / content types</a:t>
            </a:r>
          </a:p>
          <a:p>
            <a:r>
              <a:rPr lang="en-US" dirty="0" smtClean="0"/>
              <a:t>Workflow instances execute within the context of a list item /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9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SharePoint Workflows Tasks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workflows primarily revolve </a:t>
            </a:r>
            <a:br>
              <a:rPr lang="en-US" dirty="0" smtClean="0"/>
            </a:br>
            <a:r>
              <a:rPr lang="en-US" dirty="0" smtClean="0"/>
              <a:t>around tasks</a:t>
            </a:r>
          </a:p>
          <a:p>
            <a:pPr lvl="1"/>
            <a:r>
              <a:rPr lang="en-US" dirty="0" smtClean="0"/>
              <a:t>Tasks created / updated / completed using provided SharePoint specific workflow activities</a:t>
            </a:r>
          </a:p>
          <a:p>
            <a:pPr lvl="1"/>
            <a:r>
              <a:rPr lang="en-US" dirty="0" smtClean="0"/>
              <a:t>Tasks are visible &amp; editable by users</a:t>
            </a:r>
          </a:p>
          <a:p>
            <a:pPr lvl="1"/>
            <a:r>
              <a:rPr lang="en-US" dirty="0" smtClean="0"/>
              <a:t>Tasks edited through browser or Office 2007 clients</a:t>
            </a:r>
          </a:p>
          <a:p>
            <a:pPr lvl="1"/>
            <a:r>
              <a:rPr lang="en-US" dirty="0" smtClean="0"/>
              <a:t>Certain activities listen for certain conditions on tasks</a:t>
            </a:r>
          </a:p>
          <a:p>
            <a:pPr lvl="1"/>
            <a:r>
              <a:rPr lang="en-US" dirty="0" smtClean="0"/>
              <a:t>Multiple tasks created in one workflow kept in sync with correlation tokens</a:t>
            </a:r>
          </a:p>
          <a:p>
            <a:r>
              <a:rPr lang="en-US" dirty="0" smtClean="0"/>
              <a:t>SharePoint includes multiple task related activities, including action &amp; event activities</a:t>
            </a:r>
          </a:p>
        </p:txBody>
      </p:sp>
    </p:spTree>
    <p:extLst>
      <p:ext uri="{BB962C8B-B14F-4D97-AF65-F5344CB8AC3E}">
        <p14:creationId xmlns:p14="http://schemas.microsoft.com/office/powerpoint/2010/main" val="305488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SharePoint Workflows History 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workflows can log messages </a:t>
            </a:r>
            <a:br>
              <a:rPr lang="en-US" dirty="0" smtClean="0"/>
            </a:br>
            <a:r>
              <a:rPr lang="en-US" dirty="0" smtClean="0"/>
              <a:t>to a history log</a:t>
            </a:r>
          </a:p>
          <a:p>
            <a:pPr lvl="1"/>
            <a:r>
              <a:rPr lang="en-US" dirty="0" smtClean="0"/>
              <a:t>Specific history log for each workflow instance</a:t>
            </a:r>
          </a:p>
          <a:p>
            <a:pPr lvl="1"/>
            <a:r>
              <a:rPr lang="en-US" dirty="0" smtClean="0"/>
              <a:t>SharePoint specific activities make it easy to log messages to the history</a:t>
            </a:r>
          </a:p>
          <a:p>
            <a:pPr lvl="1"/>
            <a:r>
              <a:rPr lang="en-US" dirty="0" smtClean="0"/>
              <a:t>Add messages to the history list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LogToHistoryListActivity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Workflow Activity Library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78223"/>
            <a:ext cx="3581400" cy="388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980" y="2113061"/>
            <a:ext cx="384762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09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OOTB SharePoint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Approval (</a:t>
            </a:r>
            <a:r>
              <a:rPr lang="en-US" i="1" dirty="0" smtClean="0"/>
              <a:t>MOSS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for document routing… approvers can approve / reject a document, reassign task, or request changes.</a:t>
            </a:r>
          </a:p>
          <a:p>
            <a:pPr lvl="1"/>
            <a:r>
              <a:rPr lang="en-US" i="1" dirty="0" smtClean="0"/>
              <a:t>This is the “Parallel Approval” found on all /Pages lists</a:t>
            </a:r>
          </a:p>
          <a:p>
            <a:r>
              <a:rPr lang="en-US" dirty="0" smtClean="0"/>
              <a:t>Collect Feedback (</a:t>
            </a:r>
            <a:r>
              <a:rPr lang="en-US" i="1" dirty="0" smtClean="0"/>
              <a:t>MOSS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Collects feedback by reviewers and sends to document owner when workflow completes</a:t>
            </a:r>
          </a:p>
          <a:p>
            <a:r>
              <a:rPr lang="en-US" dirty="0" smtClean="0"/>
              <a:t>Collect Signatures (</a:t>
            </a:r>
            <a:r>
              <a:rPr lang="en-US" i="1" dirty="0" smtClean="0"/>
              <a:t>MOSS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to collect digital signatures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7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OOTB SharePoint Workflows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Disposition Approval (</a:t>
            </a:r>
            <a:r>
              <a:rPr lang="en-US" i="1" dirty="0" smtClean="0"/>
              <a:t>MOSS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Manages expiration &amp; retention allowing participants to retain / delete expired documents</a:t>
            </a:r>
          </a:p>
          <a:p>
            <a:r>
              <a:rPr lang="en-US" dirty="0" smtClean="0"/>
              <a:t>Three-state (</a:t>
            </a:r>
            <a:r>
              <a:rPr lang="en-US" i="1" dirty="0" smtClean="0"/>
              <a:t>WSS &amp; MOSS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Tracks items as they move through various states</a:t>
            </a:r>
          </a:p>
          <a:p>
            <a:pPr lvl="1"/>
            <a:r>
              <a:rPr lang="en-US" dirty="0" smtClean="0"/>
              <a:t>Can be configured to react in different ways depending on the current state of the workflow</a:t>
            </a:r>
          </a:p>
          <a:p>
            <a:pPr lvl="1"/>
            <a:r>
              <a:rPr lang="en-US" dirty="0" smtClean="0"/>
              <a:t>Available after activating a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5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SharePoint Workflow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Workflow template</a:t>
            </a:r>
          </a:p>
          <a:p>
            <a:pPr lvl="1"/>
            <a:r>
              <a:rPr lang="en-US" dirty="0" smtClean="0"/>
              <a:t>Assembly created using Visual Studio </a:t>
            </a:r>
            <a:br>
              <a:rPr lang="en-US" dirty="0" smtClean="0"/>
            </a:br>
            <a:r>
              <a:rPr lang="en-US" dirty="0" smtClean="0"/>
              <a:t>and deployed with a Feature</a:t>
            </a:r>
          </a:p>
          <a:p>
            <a:pPr lvl="1"/>
            <a:r>
              <a:rPr lang="en-US" dirty="0" smtClean="0"/>
              <a:t>Contains all workflow logic &amp; references to optional forms</a:t>
            </a:r>
          </a:p>
          <a:p>
            <a:endParaRPr lang="en-US" dirty="0" smtClean="0"/>
          </a:p>
          <a:p>
            <a:r>
              <a:rPr lang="en-US" dirty="0" smtClean="0"/>
              <a:t>Workflow association</a:t>
            </a:r>
          </a:p>
          <a:p>
            <a:pPr lvl="1"/>
            <a:r>
              <a:rPr lang="en-US" dirty="0" smtClean="0"/>
              <a:t>Binding of workflow template to list / content type</a:t>
            </a:r>
          </a:p>
          <a:p>
            <a:pPr lvl="1"/>
            <a:r>
              <a:rPr lang="en-US" dirty="0" smtClean="0"/>
              <a:t>When binding, specify a name to refer to </a:t>
            </a:r>
          </a:p>
          <a:p>
            <a:pPr lvl="1"/>
            <a:r>
              <a:rPr lang="en-US" dirty="0" smtClean="0"/>
              <a:t>One template can be associated with the same list / content type multiple times</a:t>
            </a:r>
          </a:p>
          <a:p>
            <a:endParaRPr lang="en-US" dirty="0" smtClean="0"/>
          </a:p>
          <a:p>
            <a:r>
              <a:rPr lang="en-US" dirty="0" smtClean="0"/>
              <a:t>Workflow instance</a:t>
            </a:r>
          </a:p>
          <a:p>
            <a:pPr lvl="1"/>
            <a:r>
              <a:rPr lang="en-US" dirty="0" smtClean="0"/>
              <a:t>Running workflow within the context of a list item / document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0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SharePoint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workflows utilize forms to collect information from people interacting with workflow</a:t>
            </a:r>
          </a:p>
          <a:p>
            <a:r>
              <a:rPr lang="en-US" dirty="0" smtClean="0"/>
              <a:t>Develop forms in one of two technologies:</a:t>
            </a:r>
          </a:p>
          <a:p>
            <a:pPr lvl="1"/>
            <a:r>
              <a:rPr lang="en-US" dirty="0" smtClean="0"/>
              <a:t>ASP.NET 2.0 (ASPX pages)</a:t>
            </a:r>
          </a:p>
          <a:p>
            <a:pPr lvl="1"/>
            <a:r>
              <a:rPr lang="en-US" dirty="0" smtClean="0"/>
              <a:t>InfoPath (rendered in InfoPath 2007 / browser)</a:t>
            </a:r>
          </a:p>
          <a:p>
            <a:r>
              <a:rPr lang="en-US" dirty="0" smtClean="0"/>
              <a:t>Types of SharePoint workflow forms</a:t>
            </a:r>
          </a:p>
          <a:p>
            <a:pPr lvl="1"/>
            <a:r>
              <a:rPr lang="en-US" dirty="0" smtClean="0"/>
              <a:t>Workflow association</a:t>
            </a:r>
          </a:p>
          <a:p>
            <a:pPr lvl="1"/>
            <a:r>
              <a:rPr lang="en-US" dirty="0" smtClean="0"/>
              <a:t>Workflow initiation</a:t>
            </a:r>
          </a:p>
          <a:p>
            <a:pPr lvl="1"/>
            <a:r>
              <a:rPr lang="en-US" dirty="0" smtClean="0"/>
              <a:t>Workflow modification</a:t>
            </a:r>
          </a:p>
          <a:p>
            <a:pPr lvl="1"/>
            <a:r>
              <a:rPr lang="en-US" dirty="0" smtClean="0"/>
              <a:t>Workflow task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0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 </a:t>
            </a:r>
            <a:br>
              <a:rPr lang="en-US" dirty="0" smtClean="0"/>
            </a:br>
            <a:r>
              <a:rPr lang="en-US" dirty="0" smtClean="0"/>
              <a:t>core concepts</a:t>
            </a:r>
          </a:p>
          <a:p>
            <a:r>
              <a:rPr lang="en-US" dirty="0" smtClean="0"/>
              <a:t>What SharePoint brings to the </a:t>
            </a:r>
            <a:br>
              <a:rPr lang="en-US" dirty="0" smtClean="0"/>
            </a:br>
            <a:r>
              <a:rPr lang="en-US" dirty="0" smtClean="0"/>
              <a:t>Workflow Foundation</a:t>
            </a:r>
          </a:p>
          <a:p>
            <a:r>
              <a:rPr lang="en-US" dirty="0" smtClean="0"/>
              <a:t>Workflow Forms in SharePoint</a:t>
            </a:r>
          </a:p>
          <a:p>
            <a:r>
              <a:rPr lang="en-US" dirty="0" smtClean="0"/>
              <a:t>Out-of-the-box workflows in SharePoint</a:t>
            </a:r>
          </a:p>
          <a:p>
            <a:r>
              <a:rPr lang="en-US" dirty="0" smtClean="0"/>
              <a:t>Workflow creation &amp; development in SharePoint</a:t>
            </a:r>
          </a:p>
          <a:p>
            <a:r>
              <a:rPr lang="en-US" dirty="0" smtClean="0"/>
              <a:t>Debugging workflows</a:t>
            </a:r>
          </a:p>
        </p:txBody>
      </p:sp>
    </p:spTree>
    <p:extLst>
      <p:ext uri="{BB962C8B-B14F-4D97-AF65-F5344CB8AC3E}">
        <p14:creationId xmlns:p14="http://schemas.microsoft.com/office/powerpoint/2010/main" val="20785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800" dirty="0" smtClean="0"/>
              <a:t>Creating Workflow Forms as ASPX Pages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run on all WSS 3.0 / MOSS 2007 installations</a:t>
            </a:r>
          </a:p>
          <a:p>
            <a:r>
              <a:rPr lang="en-US" dirty="0" smtClean="0"/>
              <a:t>Should be deployed to subdirectory within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[..]\12\TEMPLATE\LAYOUTS</a:t>
            </a:r>
          </a:p>
          <a:p>
            <a:pPr lvl="1"/>
            <a:r>
              <a:rPr lang="en-US" dirty="0" smtClean="0"/>
              <a:t>Developed as application pages</a:t>
            </a:r>
          </a:p>
          <a:p>
            <a:pPr lvl="1"/>
            <a:r>
              <a:rPr lang="en-US" dirty="0" smtClean="0"/>
              <a:t>Should 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LayoutsPageBase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Requires writing a significant amount of custom code in code behind of each form’s ASPX page</a:t>
            </a:r>
          </a:p>
          <a:p>
            <a:r>
              <a:rPr lang="en-US" dirty="0" smtClean="0"/>
              <a:t>Provide no integration with the Office 2007 clients</a:t>
            </a:r>
          </a:p>
          <a:p>
            <a:r>
              <a:rPr lang="en-US" dirty="0" smtClean="0"/>
              <a:t>You must account for all data passing between workflow &amp; form, as well as creation of any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8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LitwareWorkflows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1" dirty="0" err="1" smtClean="0"/>
              <a:t>LitwareWorkflows</a:t>
            </a:r>
            <a:endParaRPr lang="en-US" b="1" dirty="0" smtClean="0"/>
          </a:p>
          <a:p>
            <a:pPr lvl="1"/>
            <a:r>
              <a:rPr lang="en-US" dirty="0" smtClean="0"/>
              <a:t>Custom workflow template</a:t>
            </a:r>
          </a:p>
          <a:p>
            <a:pPr lvl="1"/>
            <a:r>
              <a:rPr lang="en-US" dirty="0" smtClean="0"/>
              <a:t>Using Features for deployment</a:t>
            </a:r>
          </a:p>
          <a:p>
            <a:pPr lvl="1"/>
            <a:r>
              <a:rPr lang="en-US" dirty="0" smtClean="0"/>
              <a:t>Workflow forms as ASPX pages</a:t>
            </a:r>
          </a:p>
          <a:p>
            <a:pPr lvl="1"/>
            <a:r>
              <a:rPr lang="en-US" dirty="0" smtClean="0"/>
              <a:t>Examining the code behind of ASPX workflow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0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Creating Workflow Forms with InfoPath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Can run only on MOSS 2007 installations</a:t>
            </a:r>
          </a:p>
          <a:p>
            <a:pPr lvl="1"/>
            <a:r>
              <a:rPr lang="en-US" dirty="0" smtClean="0"/>
              <a:t>Requires Forms Services</a:t>
            </a:r>
          </a:p>
          <a:p>
            <a:r>
              <a:rPr lang="en-US" dirty="0" smtClean="0"/>
              <a:t>Deployed to a special library within Central Admin.</a:t>
            </a:r>
          </a:p>
          <a:p>
            <a:r>
              <a:rPr lang="en-US" dirty="0" smtClean="0"/>
              <a:t>Provides a rich RAD experience</a:t>
            </a:r>
          </a:p>
          <a:p>
            <a:r>
              <a:rPr lang="en-US" dirty="0" smtClean="0"/>
              <a:t>Rendered through browser / InfoPath 2007 client</a:t>
            </a:r>
          </a:p>
          <a:p>
            <a:r>
              <a:rPr lang="en-US" dirty="0" smtClean="0"/>
              <a:t>Requires significantly less coding</a:t>
            </a:r>
          </a:p>
          <a:p>
            <a:pPr lvl="1"/>
            <a:r>
              <a:rPr lang="en-US" dirty="0" smtClean="0"/>
              <a:t>Very possible to create zero-code InfoPath forms</a:t>
            </a:r>
          </a:p>
          <a:p>
            <a:pPr lvl="1"/>
            <a:r>
              <a:rPr lang="en-US" dirty="0" smtClean="0"/>
              <a:t>Only code in the workflow obtaining values in form</a:t>
            </a:r>
          </a:p>
          <a:p>
            <a:r>
              <a:rPr lang="en-US" dirty="0" smtClean="0"/>
              <a:t>Rich integration with Office 2007 clients</a:t>
            </a:r>
          </a:p>
        </p:txBody>
      </p:sp>
    </p:spTree>
    <p:extLst>
      <p:ext uri="{BB962C8B-B14F-4D97-AF65-F5344CB8AC3E}">
        <p14:creationId xmlns:p14="http://schemas.microsoft.com/office/powerpoint/2010/main" val="143172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Workflows in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Designer 2007:</a:t>
            </a:r>
          </a:p>
          <a:p>
            <a:pPr lvl="1"/>
            <a:r>
              <a:rPr lang="en-US" dirty="0" smtClean="0"/>
              <a:t>Workflows bound at design time… you are creating an on-the-fly association</a:t>
            </a:r>
          </a:p>
          <a:p>
            <a:pPr lvl="1"/>
            <a:r>
              <a:rPr lang="en-US" dirty="0" smtClean="0"/>
              <a:t>No easy way to copy / export workflows</a:t>
            </a:r>
          </a:p>
          <a:p>
            <a:pPr lvl="1"/>
            <a:r>
              <a:rPr lang="en-US" dirty="0" smtClean="0"/>
              <a:t>Limited to sequential workflows</a:t>
            </a:r>
          </a:p>
          <a:p>
            <a:pPr lvl="1"/>
            <a:r>
              <a:rPr lang="en-US" dirty="0" smtClean="0"/>
              <a:t>No debugging support</a:t>
            </a:r>
          </a:p>
          <a:p>
            <a:r>
              <a:rPr lang="en-US" dirty="0" smtClean="0"/>
              <a:t>Visual Studio:</a:t>
            </a:r>
          </a:p>
          <a:p>
            <a:pPr lvl="1"/>
            <a:r>
              <a:rPr lang="en-US" dirty="0" smtClean="0"/>
              <a:t>Workflows built as template for deployment and reuse across multiple sites / environments</a:t>
            </a:r>
          </a:p>
          <a:p>
            <a:pPr lvl="1"/>
            <a:r>
              <a:rPr lang="en-US" dirty="0" smtClean="0"/>
              <a:t>No limitations such as those that exist with SharePoint Designer 2007 developed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1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800" dirty="0" smtClean="0"/>
              <a:t>Developing Custom Workflow Templates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you need:</a:t>
            </a:r>
          </a:p>
          <a:p>
            <a:pPr lvl="1"/>
            <a:r>
              <a:rPr lang="en-US" sz="2000" dirty="0" smtClean="0"/>
              <a:t>Everything you need to build workflows in Visual Studio 2005 with .NET Framework 3.0 (</a:t>
            </a:r>
            <a:r>
              <a:rPr lang="en-US" sz="2000" i="1" dirty="0" smtClean="0"/>
              <a:t>including </a:t>
            </a:r>
            <a:r>
              <a:rPr lang="en-US" sz="2000" i="1" dirty="0" err="1" smtClean="0"/>
              <a:t>VSeWWF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WSS 3.0 SDK and / or MOSS 2007 SDK</a:t>
            </a:r>
          </a:p>
          <a:p>
            <a:pPr lvl="2"/>
            <a:r>
              <a:rPr lang="en-US" sz="1800" dirty="0" smtClean="0"/>
              <a:t>WSS 3.0 SDK: </a:t>
            </a:r>
            <a:r>
              <a:rPr lang="en-US" sz="1800" dirty="0" smtClean="0">
                <a:hlinkClick r:id=""/>
              </a:rPr>
              <a:t>http://shrinkster.com/QJM</a:t>
            </a:r>
            <a:endParaRPr lang="en-US" sz="1800" dirty="0" smtClean="0"/>
          </a:p>
          <a:p>
            <a:pPr lvl="2"/>
            <a:r>
              <a:rPr lang="en-US" sz="1800" dirty="0" smtClean="0"/>
              <a:t>MOSS 2007 SDK: </a:t>
            </a:r>
            <a:r>
              <a:rPr lang="en-US" sz="1800" dirty="0" smtClean="0">
                <a:hlinkClick r:id=""/>
              </a:rPr>
              <a:t>http://shrinkster.com/QJN</a:t>
            </a:r>
            <a:endParaRPr lang="en-US" sz="1800" dirty="0" smtClean="0"/>
          </a:p>
          <a:p>
            <a:r>
              <a:rPr lang="en-US" sz="2400" dirty="0" smtClean="0"/>
              <a:t>WSS &amp; MOSS SDK installs add Visual Studio workflow project templates specific to SharePoint</a:t>
            </a:r>
          </a:p>
          <a:p>
            <a:pPr lvl="1"/>
            <a:r>
              <a:rPr lang="en-US" sz="2000" dirty="0" smtClean="0"/>
              <a:t>WSS templates designed for workflows w/o forms / ASPX forms</a:t>
            </a:r>
          </a:p>
          <a:p>
            <a:pPr lvl="1"/>
            <a:r>
              <a:rPr lang="en-US" sz="2000" dirty="0" smtClean="0"/>
              <a:t>MOSS templates designed for workflows w/ InfoPath forms</a:t>
            </a:r>
          </a:p>
          <a:p>
            <a:r>
              <a:rPr lang="en-US" dirty="0" smtClean="0"/>
              <a:t>OR Visual Studio 2008</a:t>
            </a:r>
          </a:p>
          <a:p>
            <a:pPr lvl="1"/>
            <a:r>
              <a:rPr lang="en-US" dirty="0" smtClean="0"/>
              <a:t>No extra installation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Custom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VSeWWF</a:t>
            </a:r>
            <a:r>
              <a:rPr lang="en-US" dirty="0" smtClean="0"/>
              <a:t> add debugging support to VS 2005</a:t>
            </a:r>
          </a:p>
          <a:p>
            <a:r>
              <a:rPr lang="en-US" dirty="0" smtClean="0"/>
              <a:t>No F5 debugging… </a:t>
            </a:r>
            <a:r>
              <a:rPr lang="en-US" i="1" dirty="0" smtClean="0"/>
              <a:t>but it isn’t that bad</a:t>
            </a:r>
          </a:p>
          <a:p>
            <a:r>
              <a:rPr lang="en-US" dirty="0" smtClean="0"/>
              <a:t>Manually attach to the workflow debugger</a:t>
            </a:r>
          </a:p>
          <a:p>
            <a:r>
              <a:rPr lang="en-US" dirty="0" smtClean="0"/>
              <a:t>VS2008 does provide F5 debugging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657600"/>
            <a:ext cx="27336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8150" y="3733800"/>
            <a:ext cx="4114800" cy="287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3333750" y="4572000"/>
            <a:ext cx="990600" cy="76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8150" y="3733800"/>
            <a:ext cx="41338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90950" y="3657600"/>
            <a:ext cx="3381375" cy="178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6991350" y="4495800"/>
            <a:ext cx="990600" cy="3048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48150" y="3733800"/>
            <a:ext cx="4114800" cy="288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072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Workflow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of custom workflow </a:t>
            </a:r>
            <a:br>
              <a:rPr lang="en-US" dirty="0" smtClean="0"/>
            </a:br>
            <a:r>
              <a:rPr lang="en-US" dirty="0" smtClean="0"/>
              <a:t>templates to site collections is done </a:t>
            </a:r>
            <a:br>
              <a:rPr lang="en-US" dirty="0" smtClean="0"/>
            </a:br>
            <a:r>
              <a:rPr lang="en-US" dirty="0" smtClean="0"/>
              <a:t>with Features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different Feature definition &amp; workflow element manifest file formats depending upon the forms technology used in the workflow</a:t>
            </a:r>
          </a:p>
        </p:txBody>
      </p:sp>
    </p:spTree>
    <p:extLst>
      <p:ext uri="{BB962C8B-B14F-4D97-AF65-F5344CB8AC3E}">
        <p14:creationId xmlns:p14="http://schemas.microsoft.com/office/powerpoint/2010/main" val="167090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Workflow Templates Leveraging InfoPath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lvl="1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800" dirty="0" smtClean="0"/>
              <a:t>Deployment of custom workflow templates done using Features</a:t>
            </a:r>
            <a:endParaRPr lang="en-US" dirty="0" smtClean="0"/>
          </a:p>
          <a:p>
            <a:r>
              <a:rPr lang="en-US" dirty="0" smtClean="0"/>
              <a:t>Feature definition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feature.xml</a:t>
            </a:r>
          </a:p>
          <a:p>
            <a:pPr lvl="1"/>
            <a:r>
              <a:rPr lang="en-US" dirty="0" smtClean="0"/>
              <a:t>Uses specific Feature receiver to upload InfoPath forms</a:t>
            </a:r>
          </a:p>
          <a:p>
            <a:pPr lvl="1"/>
            <a:r>
              <a:rPr lang="en-US" dirty="0" smtClean="0"/>
              <a:t>Property: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GloballyAvailable</a:t>
            </a:r>
            <a:r>
              <a:rPr lang="en-US" dirty="0" smtClean="0"/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Property: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RegisterForms</a:t>
            </a:r>
            <a:r>
              <a:rPr lang="en-US" dirty="0" smtClean="0"/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[path to IP forms]\*.xsn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Element manifest – typically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workflow.xml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CodeBesideAssembly</a:t>
            </a:r>
            <a:r>
              <a:rPr lang="en-US" dirty="0" smtClean="0"/>
              <a:t>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CodeBesideClass</a:t>
            </a:r>
            <a:r>
              <a:rPr lang="en-US" dirty="0" smtClean="0"/>
              <a:t>: class that contains the workflow</a:t>
            </a:r>
          </a:p>
          <a:p>
            <a:pPr lvl="1"/>
            <a:r>
              <a:rPr lang="en-US" dirty="0" smtClean="0"/>
              <a:t>Form URLs: stock ASPX pages that host the IP forms</a:t>
            </a:r>
          </a:p>
          <a:p>
            <a:pPr lvl="1"/>
            <a:r>
              <a:rPr lang="en-US" dirty="0" smtClean="0"/>
              <a:t>Metadata: URNs of IP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3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800" dirty="0" smtClean="0"/>
              <a:t>Feature.xml for Workflow with IP Forms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02417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10800000">
            <a:off x="5181600" y="3048000"/>
            <a:ext cx="1905000" cy="12954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4419600"/>
            <a:ext cx="3562593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Assembly &amp; Class of Feature </a:t>
            </a:r>
            <a:br>
              <a:rPr lang="en-US" dirty="0" smtClean="0"/>
            </a:br>
            <a:r>
              <a:rPr lang="en-US" dirty="0" smtClean="0"/>
              <a:t>Receiver that Uploads InfoPath Forms to Central Admin Library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5638800"/>
            <a:ext cx="4038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Tells Feature Receiver IP Forms Should Go Into Central Admin Library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5562600"/>
            <a:ext cx="356259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Tells Feature Receiver Where To Find IP Forms w/I Feature Folder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3162300" y="4838700"/>
            <a:ext cx="762000" cy="5334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657600" y="4419600"/>
            <a:ext cx="1524000" cy="1143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7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Workflow.xml for Workflow with IP Forms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705600" cy="49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57800" y="1524000"/>
            <a:ext cx="356259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Assembly &amp; Class Containing Custom Workflow Template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438400" y="1752600"/>
            <a:ext cx="2743200" cy="6858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2895600"/>
            <a:ext cx="249579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URLs of ASPX Pages </a:t>
            </a:r>
            <a:br>
              <a:rPr lang="en-US" dirty="0" smtClean="0"/>
            </a:br>
            <a:r>
              <a:rPr lang="en-US" dirty="0" smtClean="0"/>
              <a:t>That Host IP Forms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724400" y="3124200"/>
            <a:ext cx="1524000" cy="15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5791200"/>
            <a:ext cx="188619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Unique URN’s </a:t>
            </a:r>
            <a:br>
              <a:rPr lang="en-US" dirty="0" smtClean="0"/>
            </a:br>
            <a:r>
              <a:rPr lang="en-US" dirty="0" smtClean="0"/>
              <a:t>of IP Forms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2971800" y="4724400"/>
            <a:ext cx="3810000" cy="9906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Workflow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Foundation:</a:t>
            </a:r>
          </a:p>
          <a:p>
            <a:pPr lvl="1"/>
            <a:r>
              <a:rPr lang="en-US" dirty="0" smtClean="0"/>
              <a:t>Development platform for building reactive, </a:t>
            </a:r>
            <a:br>
              <a:rPr lang="en-US" dirty="0" smtClean="0"/>
            </a:br>
            <a:r>
              <a:rPr lang="en-US" dirty="0" smtClean="0"/>
              <a:t>episodic programs</a:t>
            </a:r>
          </a:p>
          <a:p>
            <a:pPr lvl="1"/>
            <a:r>
              <a:rPr lang="en-US" dirty="0" smtClean="0"/>
              <a:t>Runtime components that ship with the </a:t>
            </a:r>
            <a:br>
              <a:rPr lang="en-US" dirty="0" smtClean="0"/>
            </a:br>
            <a:r>
              <a:rPr lang="en-US" dirty="0" smtClean="0"/>
              <a:t>.NET Framework 3.0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Workflow Foundation concepts:</a:t>
            </a:r>
          </a:p>
          <a:p>
            <a:pPr lvl="1"/>
            <a:r>
              <a:rPr lang="en-US" dirty="0" smtClean="0"/>
              <a:t>Workflow runtime</a:t>
            </a:r>
          </a:p>
          <a:p>
            <a:pPr lvl="1"/>
            <a:r>
              <a:rPr lang="en-US" dirty="0" smtClean="0"/>
              <a:t>Workflow instance</a:t>
            </a:r>
          </a:p>
          <a:p>
            <a:pPr lvl="1"/>
            <a:r>
              <a:rPr lang="en-US" dirty="0" smtClean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84564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MajorityApprovalWorkflow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1" dirty="0" err="1" smtClean="0"/>
              <a:t>MajorityApprovalWorkflow</a:t>
            </a:r>
            <a:endParaRPr lang="en-US" b="1" dirty="0" smtClean="0"/>
          </a:p>
          <a:p>
            <a:pPr lvl="1"/>
            <a:r>
              <a:rPr lang="en-US" dirty="0" smtClean="0"/>
              <a:t>Custom workflow template that requires majority of people within a specific SharePoint group approve</a:t>
            </a:r>
          </a:p>
          <a:p>
            <a:pPr lvl="1"/>
            <a:r>
              <a:rPr lang="en-US" dirty="0" smtClean="0"/>
              <a:t>Using InfoPath forms for approvers feedback collection</a:t>
            </a:r>
          </a:p>
          <a:p>
            <a:pPr lvl="1"/>
            <a:r>
              <a:rPr lang="en-US" dirty="0" smtClean="0"/>
              <a:t>Using Features &amp; solutions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92184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 </a:t>
            </a:r>
            <a:br>
              <a:rPr lang="en-US" dirty="0" smtClean="0"/>
            </a:br>
            <a:r>
              <a:rPr lang="en-US" dirty="0" smtClean="0"/>
              <a:t>core concepts</a:t>
            </a:r>
          </a:p>
          <a:p>
            <a:r>
              <a:rPr lang="en-US" dirty="0" smtClean="0"/>
              <a:t>What SharePoint brings to the </a:t>
            </a:r>
            <a:br>
              <a:rPr lang="en-US" dirty="0" smtClean="0"/>
            </a:br>
            <a:r>
              <a:rPr lang="en-US" dirty="0" smtClean="0"/>
              <a:t>Workflow Foundation</a:t>
            </a:r>
          </a:p>
          <a:p>
            <a:r>
              <a:rPr lang="en-US" dirty="0" smtClean="0"/>
              <a:t>Workflow Forms in SharePoint</a:t>
            </a:r>
          </a:p>
          <a:p>
            <a:r>
              <a:rPr lang="en-US" dirty="0" smtClean="0"/>
              <a:t>Out-of-the-box workflows in SharePoint</a:t>
            </a:r>
          </a:p>
          <a:p>
            <a:r>
              <a:rPr lang="en-US" dirty="0" smtClean="0"/>
              <a:t>Workflow creation &amp; development in SharePoint</a:t>
            </a:r>
          </a:p>
          <a:p>
            <a:r>
              <a:rPr lang="en-US" dirty="0" smtClean="0"/>
              <a:t>Debugging workflows</a:t>
            </a:r>
          </a:p>
        </p:txBody>
      </p:sp>
    </p:spTree>
    <p:extLst>
      <p:ext uri="{BB962C8B-B14F-4D97-AF65-F5344CB8AC3E}">
        <p14:creationId xmlns:p14="http://schemas.microsoft.com/office/powerpoint/2010/main" val="125625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the capability of the CLR that provides ability to create objects in memory:</a:t>
            </a:r>
          </a:p>
          <a:p>
            <a:pPr lvl="1"/>
            <a:r>
              <a:rPr lang="en-US" dirty="0" smtClean="0"/>
              <a:t>Adds persistence (serialization / deserialization) of long-running workflow instances</a:t>
            </a:r>
          </a:p>
          <a:p>
            <a:pPr lvl="1"/>
            <a:r>
              <a:rPr lang="en-US" dirty="0" smtClean="0"/>
              <a:t>Adds scheduling to “wake up” sleeping </a:t>
            </a:r>
            <a:br>
              <a:rPr lang="en-US" dirty="0" smtClean="0"/>
            </a:br>
            <a:r>
              <a:rPr lang="en-US" dirty="0" smtClean="0"/>
              <a:t>(persisted) workflow instances</a:t>
            </a:r>
          </a:p>
          <a:p>
            <a:pPr lvl="1"/>
            <a:r>
              <a:rPr lang="en-US" dirty="0" smtClean="0"/>
              <a:t>Adds concept of activities </a:t>
            </a:r>
            <a:br>
              <a:rPr lang="en-US" dirty="0" smtClean="0"/>
            </a:br>
            <a:r>
              <a:rPr lang="en-US" dirty="0" smtClean="0"/>
              <a:t>(like </a:t>
            </a:r>
            <a:r>
              <a:rPr lang="en-US" dirty="0" err="1" smtClean="0"/>
              <a:t>WinForm</a:t>
            </a:r>
            <a:r>
              <a:rPr lang="en-US" dirty="0" smtClean="0"/>
              <a:t> / ASP.NET UI controls)</a:t>
            </a:r>
          </a:p>
          <a:p>
            <a:r>
              <a:rPr lang="en-US" dirty="0" smtClean="0"/>
              <a:t>Hosts workflow instances</a:t>
            </a:r>
          </a:p>
          <a:p>
            <a:pPr lvl="1"/>
            <a:r>
              <a:rPr lang="en-US" dirty="0" smtClean="0"/>
              <a:t>Executing workflow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are similar to Windows Forms / ASP.NET 2.0 controls:</a:t>
            </a:r>
          </a:p>
          <a:p>
            <a:pPr lvl="1"/>
            <a:r>
              <a:rPr lang="en-US" dirty="0" smtClean="0"/>
              <a:t>Encapsulated logic that does a specific task</a:t>
            </a:r>
          </a:p>
          <a:p>
            <a:pPr lvl="1"/>
            <a:r>
              <a:rPr lang="en-US" dirty="0" smtClean="0"/>
              <a:t>Not dependent upon other activities</a:t>
            </a:r>
          </a:p>
          <a:p>
            <a:pPr lvl="1"/>
            <a:r>
              <a:rPr lang="en-US" dirty="0" smtClean="0"/>
              <a:t>Can be used in multiple workflows</a:t>
            </a:r>
          </a:p>
          <a:p>
            <a:r>
              <a:rPr lang="en-US" dirty="0" smtClean="0"/>
              <a:t>Composite activities:</a:t>
            </a:r>
          </a:p>
          <a:p>
            <a:pPr lvl="1"/>
            <a:r>
              <a:rPr lang="en-US" dirty="0" smtClean="0"/>
              <a:t>Can contain child activities (like composite controls)</a:t>
            </a:r>
          </a:p>
          <a:p>
            <a:pPr lvl="1"/>
            <a:r>
              <a:rPr lang="en-US" dirty="0" smtClean="0"/>
              <a:t>Controls the execution of child activities</a:t>
            </a:r>
          </a:p>
          <a:p>
            <a:pPr lvl="1"/>
            <a:r>
              <a:rPr lang="en-US" dirty="0" smtClean="0"/>
              <a:t>Workflow programs are actually composite activities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870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1348" y="5181600"/>
            <a:ext cx="1752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activities (</a:t>
            </a:r>
            <a:r>
              <a:rPr lang="en-US" i="1" dirty="0" smtClean="0"/>
              <a:t>indicated as blue in designer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Do actual work such as creating / updating tasks, executing code, etc.</a:t>
            </a:r>
          </a:p>
          <a:p>
            <a:pPr lvl="1"/>
            <a:r>
              <a:rPr lang="en-US" dirty="0" smtClean="0"/>
              <a:t>Code event handlers execute BEFORE work is done</a:t>
            </a:r>
          </a:p>
          <a:p>
            <a:pPr marL="347663" lvl="1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800" dirty="0" smtClean="0"/>
              <a:t>Event activities (</a:t>
            </a:r>
            <a:r>
              <a:rPr lang="en-US" sz="2800" i="1" dirty="0" smtClean="0"/>
              <a:t>indicated as green in designer</a:t>
            </a:r>
            <a:r>
              <a:rPr lang="en-US" sz="2800" dirty="0" smtClean="0"/>
              <a:t>):</a:t>
            </a:r>
          </a:p>
          <a:p>
            <a:pPr lvl="1"/>
            <a:r>
              <a:rPr lang="en-US" dirty="0" smtClean="0"/>
              <a:t>Wait for an activity, causing the workflow to be persisted &amp; an event is registered when to wake up</a:t>
            </a:r>
          </a:p>
          <a:p>
            <a:pPr lvl="1"/>
            <a:r>
              <a:rPr lang="en-US" dirty="0" smtClean="0"/>
              <a:t>Code event handlers execute AFTER the event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5867400"/>
            <a:ext cx="1066800" cy="3048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7050" y="5692259"/>
            <a:ext cx="160819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Action Activity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0050" y="5692259"/>
            <a:ext cx="155690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Event Activity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105400" y="5562600"/>
            <a:ext cx="1066800" cy="3048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9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800" dirty="0" smtClean="0"/>
              <a:t>Workflow Foundation Base Activity Library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Activities included in Windows Workflow Foundation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438399"/>
            <a:ext cx="353468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2441027"/>
            <a:ext cx="3505200" cy="410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78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workflow:</a:t>
            </a:r>
          </a:p>
          <a:p>
            <a:pPr lvl="1"/>
            <a:r>
              <a:rPr lang="en-US" dirty="0" smtClean="0"/>
              <a:t>Similar to a flow chart containing predefined paths of execution with a beginning &amp; end</a:t>
            </a:r>
          </a:p>
          <a:p>
            <a:r>
              <a:rPr lang="en-US" dirty="0" smtClean="0"/>
              <a:t>State machine workflow:</a:t>
            </a:r>
          </a:p>
          <a:p>
            <a:pPr lvl="1"/>
            <a:r>
              <a:rPr lang="en-US" dirty="0" smtClean="0"/>
              <a:t>Based on concept of conditions &amp; transition</a:t>
            </a:r>
          </a:p>
          <a:p>
            <a:pPr lvl="1"/>
            <a:r>
              <a:rPr lang="en-US" dirty="0" smtClean="0"/>
              <a:t>No predefined path of execution</a:t>
            </a:r>
          </a:p>
          <a:p>
            <a:pPr lvl="1"/>
            <a:r>
              <a:rPr lang="en-US" dirty="0" smtClean="0"/>
              <a:t>Path defined by the events during workflow execution</a:t>
            </a:r>
          </a:p>
          <a:p>
            <a:endParaRPr lang="en-US" dirty="0" smtClean="0"/>
          </a:p>
        </p:txBody>
      </p:sp>
      <p:pic>
        <p:nvPicPr>
          <p:cNvPr id="4" name="Picture 3" descr="Figure07-0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648200"/>
            <a:ext cx="4307132" cy="20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Developing Custom Workflows (VS2005)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you need:</a:t>
            </a:r>
          </a:p>
          <a:p>
            <a:pPr lvl="1"/>
            <a:r>
              <a:rPr lang="en-US" dirty="0" smtClean="0"/>
              <a:t>.NET Framework 3.0</a:t>
            </a:r>
          </a:p>
          <a:p>
            <a:pPr lvl="1"/>
            <a:r>
              <a:rPr lang="en-US" dirty="0" smtClean="0"/>
              <a:t>Visual Studio 2005 Extensions for Workflow Foundation</a:t>
            </a:r>
          </a:p>
          <a:p>
            <a:pPr lvl="2"/>
            <a:r>
              <a:rPr lang="en-US" dirty="0" smtClean="0">
                <a:hlinkClick r:id=""/>
              </a:rPr>
              <a:t>http://shrinkster.com/QJK</a:t>
            </a:r>
            <a:endParaRPr lang="en-US" dirty="0" smtClean="0"/>
          </a:p>
          <a:p>
            <a:r>
              <a:rPr lang="en-US" dirty="0" smtClean="0"/>
              <a:t>Visual Studio 2005 Extensions for </a:t>
            </a:r>
            <a:br>
              <a:rPr lang="en-US" dirty="0" smtClean="0"/>
            </a:br>
            <a:r>
              <a:rPr lang="en-US" dirty="0" smtClean="0"/>
              <a:t>Workflow Foundation:</a:t>
            </a:r>
          </a:p>
          <a:p>
            <a:pPr lvl="1"/>
            <a:r>
              <a:rPr lang="en-US" dirty="0" smtClean="0"/>
              <a:t>Adds the base activity library to Visual Studio 2005</a:t>
            </a:r>
          </a:p>
          <a:p>
            <a:pPr lvl="1"/>
            <a:r>
              <a:rPr lang="en-US" dirty="0" smtClean="0"/>
              <a:t>Adds a workflow designer to Visual Studio 2005</a:t>
            </a:r>
          </a:p>
          <a:p>
            <a:pPr lvl="1"/>
            <a:r>
              <a:rPr lang="en-US" dirty="0" smtClean="0"/>
              <a:t>View code behind &amp; create event handlers</a:t>
            </a:r>
          </a:p>
          <a:p>
            <a:pPr lvl="1"/>
            <a:r>
              <a:rPr lang="en-US" dirty="0" smtClean="0"/>
              <a:t>Set public properties on activities using the Visual Studio Property tool window</a:t>
            </a:r>
          </a:p>
          <a:p>
            <a:pPr lvl="1"/>
            <a:r>
              <a:rPr lang="en-US" dirty="0" smtClean="0"/>
              <a:t>Adds capability to debug workflows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0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3CC2HQU7XWNV-82-11</_dlc_DocId>
    <_dlc_DocIdUrl xmlns="c83d3ea4-1015-4b4b-bfa9-09fbcd7aa64d">
      <Url>http://intranet.sharepointblackops.com/Courses/WCM401/_layouts/DocIdRedir.aspx?ID=3CC2HQU7XWNV-82-11</Url>
      <Description>3CC2HQU7XWNV-82-11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2AC8FE7B-C1DE-48CD-BA9C-75120C58FA7D}"/>
</file>

<file path=customXml/itemProps4.xml><?xml version="1.0" encoding="utf-8"?>
<ds:datastoreItem xmlns:ds="http://schemas.openxmlformats.org/officeDocument/2006/customXml" ds:itemID="{A5547237-B119-45CA-BEFC-A2DA2BDB03E7}"/>
</file>

<file path=customXml/itemProps5.xml><?xml version="1.0" encoding="utf-8"?>
<ds:datastoreItem xmlns:ds="http://schemas.openxmlformats.org/officeDocument/2006/customXml" ds:itemID="{E62DEC13-275C-48EF-9188-3A9251C13460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0</TotalTime>
  <Words>1252</Words>
  <Application>Microsoft Office PowerPoint</Application>
  <PresentationFormat>On-screen Show (4:3)</PresentationFormat>
  <Paragraphs>233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CPT_PresentationTemplate</vt:lpstr>
      <vt:lpstr>Understanding Workflow Foundation &amp; Creating Interactive Workflows</vt:lpstr>
      <vt:lpstr>Agenda</vt:lpstr>
      <vt:lpstr>Windows Workflow Foundation</vt:lpstr>
      <vt:lpstr>Workflow Runtime</vt:lpstr>
      <vt:lpstr>Workflow Activities</vt:lpstr>
      <vt:lpstr>Types of Activities</vt:lpstr>
      <vt:lpstr>Workflow Foundation Base Activity Library</vt:lpstr>
      <vt:lpstr>Types of Workflows</vt:lpstr>
      <vt:lpstr>Developing Custom Workflows (VS2005)</vt:lpstr>
      <vt:lpstr>Visual Studio with VSeWWF Installed</vt:lpstr>
      <vt:lpstr>Developing Custom Workflows (VS2008)</vt:lpstr>
      <vt:lpstr>Workflow Foundation in SharePoint</vt:lpstr>
      <vt:lpstr>SharePoint Workflows Tasks</vt:lpstr>
      <vt:lpstr>SharePoint Workflows History List</vt:lpstr>
      <vt:lpstr>SharePoint Workflow Activity Library</vt:lpstr>
      <vt:lpstr>OOTB SharePoint Workflows</vt:lpstr>
      <vt:lpstr>OOTB SharePoint Workflows (Part 2)</vt:lpstr>
      <vt:lpstr>Core SharePoint Workflow Definitions</vt:lpstr>
      <vt:lpstr>Forms in SharePoint Workflows</vt:lpstr>
      <vt:lpstr>Creating Workflow Forms as ASPX Pages</vt:lpstr>
      <vt:lpstr>DEMO: LitwareWorkflows</vt:lpstr>
      <vt:lpstr>Creating Workflow Forms with InfoPath</vt:lpstr>
      <vt:lpstr>Building Workflows in SharePoint</vt:lpstr>
      <vt:lpstr>Developing Custom Workflow Templates</vt:lpstr>
      <vt:lpstr>Debugging Custom Workflows</vt:lpstr>
      <vt:lpstr>Deploying Workflow Templates</vt:lpstr>
      <vt:lpstr>Deploying Workflow Templates Leveraging InfoPath Forms</vt:lpstr>
      <vt:lpstr>Feature.xml for Workflow with IP Forms</vt:lpstr>
      <vt:lpstr>Workflow.xml for Workflow with IP Forms</vt:lpstr>
      <vt:lpstr>DEMO: MajorityApprovalWorkflow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Workflow Foundation &amp; Creating Interactive Workflows</dc:title>
  <dc:creator>Andrew Connell</dc:creator>
  <cp:lastModifiedBy>Andrew Connell</cp:lastModifiedBy>
  <cp:revision>1</cp:revision>
  <dcterms:created xsi:type="dcterms:W3CDTF">2009-10-30T20:44:24Z</dcterms:created>
  <dcterms:modified xsi:type="dcterms:W3CDTF">2009-10-30T20:45:17Z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bb5eaa2e-7df6-433e-ac40-e47695e312a1</vt:lpwstr>
  </property>
</Properties>
</file>