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Content Deployment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Content </a:t>
            </a:r>
            <a:r>
              <a:rPr lang="en-US" smtClean="0"/>
              <a:t>Between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Content Setup and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destination site collection</a:t>
            </a:r>
          </a:p>
          <a:p>
            <a:pPr lvl="1"/>
            <a:r>
              <a:rPr lang="en-US" dirty="0" smtClean="0"/>
              <a:t>Must create using the Blank Site template</a:t>
            </a:r>
          </a:p>
          <a:p>
            <a:r>
              <a:rPr lang="en-US" dirty="0" smtClean="0"/>
              <a:t>Within Central Administration / Operations:</a:t>
            </a:r>
          </a:p>
          <a:p>
            <a:pPr lvl="1"/>
            <a:r>
              <a:rPr lang="en-US" dirty="0" smtClean="0"/>
              <a:t>Create new path (from source -&gt; destination)</a:t>
            </a:r>
          </a:p>
          <a:p>
            <a:pPr lvl="2"/>
            <a:r>
              <a:rPr lang="en-US" dirty="0" smtClean="0"/>
              <a:t>Optionally deploy versions (or overwrite)</a:t>
            </a:r>
          </a:p>
          <a:p>
            <a:pPr lvl="2"/>
            <a:r>
              <a:rPr lang="en-US" dirty="0" smtClean="0"/>
              <a:t>Optionally deploy security info</a:t>
            </a:r>
          </a:p>
          <a:p>
            <a:pPr lvl="1"/>
            <a:r>
              <a:rPr lang="en-US" dirty="0" smtClean="0"/>
              <a:t>Create new job (schedule)</a:t>
            </a:r>
          </a:p>
          <a:p>
            <a:r>
              <a:rPr lang="en-US" dirty="0" smtClean="0"/>
              <a:t>Optionally configure Quick Deployment job</a:t>
            </a:r>
          </a:p>
          <a:p>
            <a:pPr lvl="1"/>
            <a:r>
              <a:rPr lang="en-US" dirty="0" smtClean="0"/>
              <a:t>Automatically created if source uses </a:t>
            </a:r>
            <a:br>
              <a:rPr lang="en-US" dirty="0" smtClean="0"/>
            </a:br>
            <a:r>
              <a:rPr lang="en-US" dirty="0" smtClean="0"/>
              <a:t>Publishing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Setting up Content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Using Content Deployment</a:t>
            </a:r>
          </a:p>
          <a:p>
            <a:pPr lvl="1"/>
            <a:r>
              <a:rPr lang="en-US" dirty="0" smtClean="0"/>
              <a:t>Configuring Content Deployment settings on the server</a:t>
            </a:r>
          </a:p>
          <a:p>
            <a:pPr lvl="1"/>
            <a:r>
              <a:rPr lang="en-US" dirty="0" smtClean="0"/>
              <a:t>Creating a Content Deployment Path</a:t>
            </a:r>
          </a:p>
          <a:p>
            <a:pPr lvl="1"/>
            <a:r>
              <a:rPr lang="en-US" dirty="0" smtClean="0"/>
              <a:t>Creating a Content Deployment Job</a:t>
            </a:r>
          </a:p>
          <a:p>
            <a:pPr lvl="1"/>
            <a:r>
              <a:rPr lang="en-US" dirty="0" smtClean="0"/>
              <a:t>Execute the Content Deployment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dirty="0" smtClean="0"/>
              <a:t>Content Deployment via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Microsoft.SharePoint.Publishing.Administration</a:t>
            </a:r>
            <a:r>
              <a:rPr lang="en-US" dirty="0" smtClean="0"/>
              <a:t> namespace contains content deployment classes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ContentDeploymentConfiguration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 to get instances of content deployment on servers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ContentDeploymentPath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[Collection]</a:t>
            </a:r>
          </a:p>
          <a:p>
            <a:pPr lvl="1"/>
            <a:r>
              <a:rPr lang="en-US" dirty="0" smtClean="0"/>
              <a:t>Use to get references and create paths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ContentDeploymentJob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[Collection]</a:t>
            </a:r>
          </a:p>
          <a:p>
            <a:pPr lvl="1"/>
            <a:r>
              <a:rPr lang="en-US" dirty="0" smtClean="0"/>
              <a:t>Use to get references and create new jobs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ContentDeploymentJobType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Enumeration used to specify type of job</a:t>
            </a:r>
          </a:p>
        </p:txBody>
      </p:sp>
    </p:spTree>
    <p:extLst>
      <p:ext uri="{BB962C8B-B14F-4D97-AF65-F5344CB8AC3E}">
        <p14:creationId xmlns:p14="http://schemas.microsoft.com/office/powerpoint/2010/main" val="200574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Content Deployment via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1" dirty="0" err="1" smtClean="0"/>
              <a:t>ConnectedServers</a:t>
            </a:r>
            <a:endParaRPr lang="en-US" b="1" dirty="0" smtClean="0"/>
          </a:p>
          <a:p>
            <a:pPr lvl="1"/>
            <a:r>
              <a:rPr lang="en-US" dirty="0" smtClean="0"/>
              <a:t>Creating &amp; executing a content deployment </a:t>
            </a:r>
            <a:r>
              <a:rPr lang="en-US" smtClean="0"/>
              <a:t>job via 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73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400" dirty="0" smtClean="0"/>
              <a:t>API: Deployment Between Two Connected Servers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deploying content between servers…</a:t>
            </a:r>
          </a:p>
          <a:p>
            <a:pPr marL="347663" lvl="1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800" dirty="0" smtClean="0"/>
              <a:t>Configure source &amp; destination farm properties</a:t>
            </a:r>
          </a:p>
          <a:p>
            <a:r>
              <a:rPr lang="en-US" dirty="0" smtClean="0"/>
              <a:t>Create a new path:</a:t>
            </a:r>
          </a:p>
          <a:p>
            <a:pPr lvl="1"/>
            <a:r>
              <a:rPr lang="en-US" dirty="0" smtClean="0"/>
              <a:t>Configure source &amp; destination site properties</a:t>
            </a:r>
          </a:p>
          <a:p>
            <a:pPr lvl="1"/>
            <a:r>
              <a:rPr lang="en-US" dirty="0" smtClean="0"/>
              <a:t>Save</a:t>
            </a:r>
          </a:p>
          <a:p>
            <a:r>
              <a:rPr lang="en-US" dirty="0" smtClean="0"/>
              <a:t>Create a new job:</a:t>
            </a:r>
          </a:p>
          <a:p>
            <a:pPr lvl="1"/>
            <a:r>
              <a:rPr lang="en-US" dirty="0" smtClean="0"/>
              <a:t>Configure the job &amp; job type</a:t>
            </a:r>
          </a:p>
          <a:p>
            <a:pPr lvl="1"/>
            <a:r>
              <a:rPr lang="en-US" dirty="0" smtClean="0"/>
              <a:t>Set the job’s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to path previously created</a:t>
            </a:r>
          </a:p>
          <a:p>
            <a:pPr lvl="1"/>
            <a:r>
              <a:rPr lang="en-US" dirty="0" smtClean="0"/>
              <a:t>Save</a:t>
            </a:r>
          </a:p>
          <a:p>
            <a:r>
              <a:rPr lang="en-US" dirty="0" smtClean="0"/>
              <a:t>Run job</a:t>
            </a:r>
          </a:p>
          <a:p>
            <a:r>
              <a:rPr lang="en-US" dirty="0" smtClean="0"/>
              <a:t>Optionally delete the path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54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400" dirty="0" smtClean="0"/>
              <a:t>API: Exporting Content with Disconnected Servers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Exporting content: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Configure export settings to export package via API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Run export to create a file 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(checks for exceptions &amp; runs reports)</a:t>
            </a:r>
          </a:p>
          <a:p>
            <a:r>
              <a:rPr lang="en-US" dirty="0" smtClean="0"/>
              <a:t>Configure export settings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SPExportSettings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&amp;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SPExport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Site to export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Where to save the exported file (overwrite existing file?)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Include content versions &amp; security in exported objects?</a:t>
            </a:r>
          </a:p>
        </p:txBody>
      </p:sp>
    </p:spTree>
    <p:extLst>
      <p:ext uri="{BB962C8B-B14F-4D97-AF65-F5344CB8AC3E}">
        <p14:creationId xmlns:p14="http://schemas.microsoft.com/office/powerpoint/2010/main" val="237829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715962"/>
          </a:xfrm>
        </p:spPr>
        <p:txBody>
          <a:bodyPr/>
          <a:lstStyle/>
          <a:p>
            <a:r>
              <a:rPr lang="en-US" sz="2400" dirty="0" smtClean="0"/>
              <a:t>API: Importing Content with Disconnected Servers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Importing content: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Configure import settings to import package via API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Run import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Configure import settings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SPImportSettings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Target site to import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Keep object ID’s, security, user &amp; date/time info?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Update versions &amp; include security?</a:t>
            </a:r>
          </a:p>
          <a:p>
            <a:pPr lvl="1"/>
            <a:r>
              <a:rPr lang="en-US" dirty="0" smtClean="0">
                <a:latin typeface="+mn-lt"/>
                <a:cs typeface="Courier New" pitchFamily="49" charset="0"/>
              </a:rPr>
              <a:t>Enable event receivers on import?</a:t>
            </a:r>
          </a:p>
          <a:p>
            <a:pPr lvl="2"/>
            <a:r>
              <a:rPr lang="en-US" dirty="0" smtClean="0">
                <a:latin typeface="+mn-lt"/>
                <a:cs typeface="Courier New" pitchFamily="49" charset="0"/>
              </a:rPr>
              <a:t>Significant performance hit if enabled</a:t>
            </a:r>
          </a:p>
        </p:txBody>
      </p:sp>
    </p:spTree>
    <p:extLst>
      <p:ext uri="{BB962C8B-B14F-4D97-AF65-F5344CB8AC3E}">
        <p14:creationId xmlns:p14="http://schemas.microsoft.com/office/powerpoint/2010/main" val="67239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“Tips”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Ensure MOSS SP1 &amp; Infrastructure Updates installed</a:t>
            </a:r>
          </a:p>
          <a:p>
            <a:pPr lvl="1"/>
            <a:r>
              <a:rPr lang="en-US" dirty="0" smtClean="0"/>
              <a:t>Should be at </a:t>
            </a:r>
            <a:r>
              <a:rPr lang="en-US" smtClean="0"/>
              <a:t>least version 12.0.0.6318</a:t>
            </a:r>
          </a:p>
          <a:p>
            <a:r>
              <a:rPr lang="en-US" dirty="0" smtClean="0"/>
              <a:t>All servers configured as export &amp; import need to host an instance of Central Administration</a:t>
            </a:r>
          </a:p>
          <a:p>
            <a:r>
              <a:rPr lang="en-US" dirty="0" smtClean="0"/>
              <a:t>Ensure sufficient disk space is available</a:t>
            </a:r>
          </a:p>
          <a:p>
            <a:r>
              <a:rPr lang="en-US" dirty="0" smtClean="0"/>
              <a:t>Install required Features on destination server</a:t>
            </a:r>
          </a:p>
          <a:p>
            <a:r>
              <a:rPr lang="en-US" dirty="0" smtClean="0"/>
              <a:t>Don’t activate custom Features manually on destination server</a:t>
            </a:r>
          </a:p>
          <a:p>
            <a:r>
              <a:rPr lang="en-US" dirty="0" smtClean="0"/>
              <a:t>Don’t expect incremental deployment will deactivate Features in destination server</a:t>
            </a:r>
          </a:p>
          <a:p>
            <a:r>
              <a:rPr lang="en-US" dirty="0" smtClean="0"/>
              <a:t>Ensure deployment jobs don’t run in parallel</a:t>
            </a:r>
          </a:p>
          <a:p>
            <a:r>
              <a:rPr lang="en-US" dirty="0" smtClean="0"/>
              <a:t>Create site collection w/o applying template</a:t>
            </a:r>
          </a:p>
          <a:p>
            <a:pPr lvl="1"/>
            <a:r>
              <a:rPr lang="en-US" sz="1900" dirty="0" smtClean="0"/>
              <a:t>STSADM.EXE –o </a:t>
            </a:r>
            <a:r>
              <a:rPr lang="en-US" sz="1900" dirty="0" err="1" smtClean="0"/>
              <a:t>createsite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r>
              <a:rPr lang="en-US" sz="1900" dirty="0" smtClean="0"/>
              <a:t>		–</a:t>
            </a:r>
            <a:r>
              <a:rPr lang="en-US" sz="1900" dirty="0" err="1" smtClean="0"/>
              <a:t>url</a:t>
            </a:r>
            <a:r>
              <a:rPr lang="en-US" sz="1900" dirty="0" smtClean="0"/>
              <a:t> “http://foo” </a:t>
            </a:r>
            <a:br>
              <a:rPr lang="en-US" sz="1900" dirty="0" smtClean="0"/>
            </a:br>
            <a:r>
              <a:rPr lang="en-US" sz="1900" dirty="0" smtClean="0"/>
              <a:t>		–</a:t>
            </a:r>
            <a:r>
              <a:rPr lang="en-US" sz="1900" dirty="0" err="1" smtClean="0"/>
              <a:t>ownerlogin</a:t>
            </a:r>
            <a:r>
              <a:rPr lang="en-US" sz="1900" dirty="0" smtClean="0"/>
              <a:t> “LITWAREINC\administrator” </a:t>
            </a:r>
            <a:br>
              <a:rPr lang="en-US" sz="1900" dirty="0" smtClean="0"/>
            </a:br>
            <a:r>
              <a:rPr lang="en-US" sz="1900" dirty="0" smtClean="0"/>
              <a:t>		–</a:t>
            </a:r>
            <a:r>
              <a:rPr lang="en-US" sz="1900" dirty="0" err="1" smtClean="0"/>
              <a:t>owneremail</a:t>
            </a:r>
            <a:r>
              <a:rPr lang="en-US" sz="1900" dirty="0" smtClean="0"/>
              <a:t> “admin@litwareinc.com” </a:t>
            </a:r>
            <a:br>
              <a:rPr lang="en-US" sz="1900" dirty="0" smtClean="0"/>
            </a:br>
            <a:r>
              <a:rPr lang="en-US" sz="1900" dirty="0" smtClean="0"/>
              <a:t>		–</a:t>
            </a:r>
            <a:r>
              <a:rPr lang="en-US" sz="1900" dirty="0" err="1" smtClean="0"/>
              <a:t>ownername</a:t>
            </a:r>
            <a:r>
              <a:rPr lang="en-US" sz="1900" dirty="0" smtClean="0"/>
              <a:t> “</a:t>
            </a:r>
            <a:r>
              <a:rPr lang="en-US" sz="1900" dirty="0" err="1" smtClean="0"/>
              <a:t>LitwareAdmin</a:t>
            </a:r>
            <a:r>
              <a:rPr lang="en-US" sz="1900" dirty="0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deploy one site collection to another within the same Web application</a:t>
            </a:r>
          </a:p>
          <a:p>
            <a:pPr lvl="1"/>
            <a:r>
              <a:rPr lang="en-US" dirty="0" smtClean="0"/>
              <a:t>GUIDs are copied, not regenerated, breaking uniqueness within a content database</a:t>
            </a:r>
          </a:p>
          <a:p>
            <a:r>
              <a:rPr lang="en-US" dirty="0" smtClean="0"/>
              <a:t>Don’t edit content on the destination server</a:t>
            </a:r>
          </a:p>
          <a:p>
            <a:pPr lvl="1"/>
            <a:r>
              <a:rPr lang="en-US" dirty="0" smtClean="0"/>
              <a:t>Content deployment expects the destination server to be exactly as it left it</a:t>
            </a:r>
          </a:p>
          <a:p>
            <a:r>
              <a:rPr lang="en-US" dirty="0" smtClean="0"/>
              <a:t>Don’t rename the “Pages”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0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content deployment</a:t>
            </a:r>
          </a:p>
          <a:p>
            <a:r>
              <a:rPr lang="en-US" dirty="0" smtClean="0"/>
              <a:t>Paths &amp; jobs</a:t>
            </a:r>
          </a:p>
          <a:p>
            <a:r>
              <a:rPr lang="en-US" dirty="0" smtClean="0"/>
              <a:t>Deployment details</a:t>
            </a:r>
          </a:p>
          <a:p>
            <a:r>
              <a:rPr lang="en-US" dirty="0" smtClean="0"/>
              <a:t>Content deployment process</a:t>
            </a:r>
          </a:p>
          <a:p>
            <a:r>
              <a:rPr lang="en-US" dirty="0" smtClean="0"/>
              <a:t>Configuring content deployment via the browser-based user experience</a:t>
            </a:r>
          </a:p>
          <a:p>
            <a:r>
              <a:rPr lang="en-US" dirty="0" smtClean="0"/>
              <a:t>Configuring content deployment via the SharePoint API</a:t>
            </a:r>
          </a:p>
          <a:p>
            <a:pPr lvl="1"/>
            <a:r>
              <a:rPr lang="en-US" dirty="0" smtClean="0"/>
              <a:t>Connected servers</a:t>
            </a:r>
          </a:p>
          <a:p>
            <a:pPr lvl="1"/>
            <a:r>
              <a:rPr lang="en-US" dirty="0" smtClean="0"/>
              <a:t>Disconnected servers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69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content deployment</a:t>
            </a:r>
          </a:p>
          <a:p>
            <a:r>
              <a:rPr lang="en-US" dirty="0" smtClean="0"/>
              <a:t>Paths &amp; jobs</a:t>
            </a:r>
          </a:p>
          <a:p>
            <a:r>
              <a:rPr lang="en-US" dirty="0" smtClean="0"/>
              <a:t>Deployment details</a:t>
            </a:r>
          </a:p>
          <a:p>
            <a:r>
              <a:rPr lang="en-US" dirty="0" smtClean="0"/>
              <a:t>Content deployment process</a:t>
            </a:r>
          </a:p>
          <a:p>
            <a:r>
              <a:rPr lang="en-US" dirty="0" smtClean="0"/>
              <a:t>Configuring content deployment via the browser-based user experience</a:t>
            </a:r>
          </a:p>
          <a:p>
            <a:r>
              <a:rPr lang="en-US" dirty="0" smtClean="0"/>
              <a:t>Configuring content deployment via the SharePoint API</a:t>
            </a:r>
          </a:p>
          <a:p>
            <a:pPr lvl="1"/>
            <a:r>
              <a:rPr lang="en-US" dirty="0" smtClean="0"/>
              <a:t>Connected servers</a:t>
            </a:r>
          </a:p>
          <a:p>
            <a:pPr lvl="1"/>
            <a:r>
              <a:rPr lang="en-US" dirty="0" smtClean="0"/>
              <a:t>Disconnected servers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2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Content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the concept that a single authoring environment would push site collection content to one (or more) destinations, such as…</a:t>
            </a:r>
          </a:p>
          <a:p>
            <a:pPr lvl="1"/>
            <a:r>
              <a:rPr lang="en-US" dirty="0" smtClean="0"/>
              <a:t>Internal authoring environment, read only DMZ environment</a:t>
            </a:r>
          </a:p>
          <a:p>
            <a:pPr lvl="1"/>
            <a:r>
              <a:rPr lang="en-US" dirty="0" smtClean="0"/>
              <a:t>Geo replication solution</a:t>
            </a:r>
          </a:p>
          <a:p>
            <a:r>
              <a:rPr lang="en-US" dirty="0" smtClean="0"/>
              <a:t>Single master solution… content deployment is a one-way process only</a:t>
            </a:r>
          </a:p>
          <a:p>
            <a:r>
              <a:rPr lang="en-US" dirty="0" smtClean="0"/>
              <a:t>Moves content, NOT code</a:t>
            </a:r>
          </a:p>
          <a:p>
            <a:pPr lvl="1"/>
            <a:r>
              <a:rPr lang="en-US" dirty="0" smtClean="0"/>
              <a:t>Should be coordinated with WSS solution </a:t>
            </a:r>
            <a:br>
              <a:rPr lang="en-US" dirty="0" smtClean="0"/>
            </a:br>
            <a:r>
              <a:rPr lang="en-US" dirty="0" smtClean="0"/>
              <a:t>package deployment</a:t>
            </a:r>
          </a:p>
        </p:txBody>
      </p:sp>
    </p:spTree>
    <p:extLst>
      <p:ext uri="{BB962C8B-B14F-4D97-AF65-F5344CB8AC3E}">
        <p14:creationId xmlns:p14="http://schemas.microsoft.com/office/powerpoint/2010/main" val="383170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Two-tier</a:t>
            </a:r>
          </a:p>
          <a:p>
            <a:pPr lvl="1"/>
            <a:r>
              <a:rPr lang="en-US" dirty="0" smtClean="0"/>
              <a:t>Authoring -&gt; Production</a:t>
            </a:r>
          </a:p>
          <a:p>
            <a:r>
              <a:rPr lang="en-US" dirty="0" smtClean="0"/>
              <a:t>Three-tier</a:t>
            </a:r>
          </a:p>
          <a:p>
            <a:pPr lvl="1"/>
            <a:r>
              <a:rPr lang="en-US" dirty="0" smtClean="0"/>
              <a:t>Authoring -&gt; Staging -&gt; Production</a:t>
            </a:r>
          </a:p>
          <a:p>
            <a:r>
              <a:rPr lang="en-US" dirty="0" smtClean="0"/>
              <a:t>N-tier</a:t>
            </a:r>
          </a:p>
          <a:p>
            <a:pPr lvl="1"/>
            <a:r>
              <a:rPr lang="en-US" dirty="0" smtClean="0"/>
              <a:t>Flexible deployment model</a:t>
            </a:r>
          </a:p>
          <a:p>
            <a:r>
              <a:rPr lang="en-US" dirty="0" smtClean="0"/>
              <a:t>Content deployment is very flexible because the steps are the same for all site topologies</a:t>
            </a:r>
          </a:p>
        </p:txBody>
      </p:sp>
    </p:spTree>
    <p:extLst>
      <p:ext uri="{BB962C8B-B14F-4D97-AF65-F5344CB8AC3E}">
        <p14:creationId xmlns:p14="http://schemas.microsoft.com/office/powerpoint/2010/main" val="28467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Paths &amp;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Path:</a:t>
            </a:r>
          </a:p>
          <a:p>
            <a:pPr lvl="1"/>
            <a:r>
              <a:rPr lang="en-US" dirty="0" smtClean="0"/>
              <a:t>Defines the relationship between two site collections</a:t>
            </a:r>
          </a:p>
          <a:p>
            <a:pPr lvl="1"/>
            <a:r>
              <a:rPr lang="en-US" dirty="0" smtClean="0"/>
              <a:t>Site collections can reside in same or different farms</a:t>
            </a:r>
          </a:p>
          <a:p>
            <a:pPr lvl="1"/>
            <a:r>
              <a:rPr lang="en-US" dirty="0" smtClean="0"/>
              <a:t>Associated with one or more jobs</a:t>
            </a:r>
          </a:p>
          <a:p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Defines the schedule (when) content </a:t>
            </a:r>
            <a:br>
              <a:rPr lang="en-US" dirty="0" smtClean="0"/>
            </a:br>
            <a:r>
              <a:rPr lang="en-US" dirty="0" smtClean="0"/>
              <a:t>deployment is executed</a:t>
            </a:r>
          </a:p>
          <a:p>
            <a:pPr lvl="1"/>
            <a:r>
              <a:rPr lang="en-US" dirty="0" smtClean="0"/>
              <a:t>Defines the scope such as entire site collection vs. collection of </a:t>
            </a:r>
            <a:r>
              <a:rPr lang="en-US" dirty="0" err="1" smtClean="0"/>
              <a:t>subsites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8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deployment only deploys changes since the last successful deployment</a:t>
            </a:r>
          </a:p>
          <a:p>
            <a:r>
              <a:rPr lang="en-US" dirty="0" smtClean="0"/>
              <a:t>Dependencies are automatically addressed and deployed</a:t>
            </a:r>
          </a:p>
          <a:p>
            <a:pPr lvl="1"/>
            <a:r>
              <a:rPr lang="en-US" dirty="0" smtClean="0"/>
              <a:t>Page layout &amp; Images</a:t>
            </a:r>
          </a:p>
          <a:p>
            <a:r>
              <a:rPr lang="en-US" dirty="0" smtClean="0"/>
              <a:t>Quick Deploy Jobs</a:t>
            </a:r>
          </a:p>
          <a:p>
            <a:pPr lvl="1"/>
            <a:r>
              <a:rPr lang="en-US" dirty="0" smtClean="0"/>
              <a:t>Special type of deployment job created for every path in a site collection that has Publishing feature enabled</a:t>
            </a:r>
          </a:p>
          <a:p>
            <a:pPr lvl="1"/>
            <a:r>
              <a:rPr lang="en-US" dirty="0" smtClean="0"/>
              <a:t>Runs every 15 minutes (configurable with 5m or 10m)</a:t>
            </a:r>
          </a:p>
          <a:p>
            <a:pPr lvl="1"/>
            <a:r>
              <a:rPr lang="en-US" dirty="0" smtClean="0"/>
              <a:t>Allows content owners to push a page into production quickly (such as an urgent press release)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7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/>
          <p:nvPr/>
        </p:nvGrpSpPr>
        <p:grpSpPr>
          <a:xfrm>
            <a:off x="2391720" y="4191000"/>
            <a:ext cx="1055763" cy="1557338"/>
            <a:chOff x="315837" y="2405062"/>
            <a:chExt cx="1055763" cy="1557338"/>
          </a:xfrm>
        </p:grpSpPr>
        <p:pic>
          <p:nvPicPr>
            <p:cNvPr id="32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37" y="2405062"/>
              <a:ext cx="1055763" cy="155733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849237" y="3014662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32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xmlns:mc="http://schemas.openxmlformats.org/markup-compatibility/2006" xmlns:a14="http://schemas.microsoft.com/office/drawing/2010/main" val="000000" mc:Ignorable="">
                        <a:alpha val="30000"/>
                      </a:srgbClr>
                    </a:outerShdw>
                  </a:effectLst>
                </a:rPr>
                <a:t>!</a:t>
              </a:r>
              <a:endPara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xmlns:mc="http://schemas.openxmlformats.org/markup-compatibility/2006" xmlns:a14="http://schemas.microsoft.com/office/drawing/2010/main" val="000000" mc:Ignorable="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8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419600"/>
            <a:ext cx="3054517" cy="1019175"/>
          </a:xfrm>
          <a:prstGeom prst="rect">
            <a:avLst/>
          </a:prstGeom>
          <a:noFill/>
        </p:spPr>
      </p:pic>
      <p:grpSp>
        <p:nvGrpSpPr>
          <p:cNvPr id="4" name="Group 29"/>
          <p:cNvGrpSpPr/>
          <p:nvPr/>
        </p:nvGrpSpPr>
        <p:grpSpPr>
          <a:xfrm>
            <a:off x="5598271" y="4264512"/>
            <a:ext cx="1564529" cy="1483826"/>
            <a:chOff x="6817471" y="4267200"/>
            <a:chExt cx="1564529" cy="1483826"/>
          </a:xfrm>
        </p:grpSpPr>
        <p:pic>
          <p:nvPicPr>
            <p:cNvPr id="23" name="Picture 6" descr="C:\Development\Image Resources\Set1\image3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17471" y="4267200"/>
              <a:ext cx="1060704" cy="1483826"/>
            </a:xfrm>
            <a:prstGeom prst="rect">
              <a:avLst/>
            </a:prstGeom>
            <a:noFill/>
          </p:spPr>
        </p:pic>
        <p:pic>
          <p:nvPicPr>
            <p:cNvPr id="1031" name="Picture 7" descr="C:\Development\Image Resources\Set1\image16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21296" y="4648200"/>
              <a:ext cx="1060704" cy="1042237"/>
            </a:xfrm>
            <a:prstGeom prst="rect">
              <a:avLst/>
            </a:prstGeom>
            <a:noFill/>
          </p:spPr>
        </p:pic>
      </p:grpSp>
      <p:pic>
        <p:nvPicPr>
          <p:cNvPr id="1033" name="Picture 9" descr="C:\Development\Image Resources\Set1\image16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6515100" y="2705103"/>
            <a:ext cx="2438401" cy="2819400"/>
          </a:xfrm>
          <a:prstGeom prst="rect">
            <a:avLst/>
          </a:prstGeom>
          <a:noFill/>
        </p:spPr>
      </p:pic>
      <p:grpSp>
        <p:nvGrpSpPr>
          <p:cNvPr id="5" name="Group 19"/>
          <p:cNvGrpSpPr/>
          <p:nvPr/>
        </p:nvGrpSpPr>
        <p:grpSpPr>
          <a:xfrm>
            <a:off x="6728415" y="2362200"/>
            <a:ext cx="1594104" cy="1483826"/>
            <a:chOff x="6858000" y="2362200"/>
            <a:chExt cx="1594104" cy="1483826"/>
          </a:xfrm>
        </p:grpSpPr>
        <p:pic>
          <p:nvPicPr>
            <p:cNvPr id="1030" name="Picture 6" descr="C:\Development\Image Resources\Set1\image3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58000" y="2362200"/>
              <a:ext cx="1060704" cy="1483826"/>
            </a:xfrm>
            <a:prstGeom prst="rect">
              <a:avLst/>
            </a:prstGeom>
            <a:noFill/>
          </p:spPr>
        </p:pic>
        <p:pic>
          <p:nvPicPr>
            <p:cNvPr id="19" name="Picture 3" descr="C:\Development\Image Resources\Set1\image139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2819400"/>
              <a:ext cx="1060704" cy="863336"/>
            </a:xfrm>
            <a:prstGeom prst="rect">
              <a:avLst/>
            </a:prstGeom>
            <a:noFill/>
          </p:spPr>
        </p:pic>
      </p:grpSp>
      <p:pic>
        <p:nvPicPr>
          <p:cNvPr id="37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24400" y="2590800"/>
            <a:ext cx="2521117" cy="10191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Deployment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42914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1) Check change log on source</a:t>
            </a:r>
            <a:br>
              <a:rPr lang="en-US" dirty="0" smtClean="0"/>
            </a:br>
            <a:r>
              <a:rPr lang="en-US" dirty="0" smtClean="0"/>
              <a:t>    server for content to package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6474" y="1371600"/>
            <a:ext cx="235192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2) Package changes </a:t>
            </a:r>
            <a:br>
              <a:rPr lang="en-US" dirty="0" smtClean="0"/>
            </a:br>
            <a:r>
              <a:rPr lang="en-US" dirty="0" smtClean="0"/>
              <a:t>    on source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1371600"/>
            <a:ext cx="224933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3) Send package to </a:t>
            </a:r>
            <a:br>
              <a:rPr lang="en-US" dirty="0" smtClean="0"/>
            </a:br>
            <a:r>
              <a:rPr lang="en-US" dirty="0" smtClean="0"/>
              <a:t>    destination server</a:t>
            </a:r>
            <a:endParaRPr lang="en-US" dirty="0"/>
          </a:p>
        </p:txBody>
      </p:sp>
      <p:grpSp>
        <p:nvGrpSpPr>
          <p:cNvPr id="6" name="Group 20"/>
          <p:cNvGrpSpPr/>
          <p:nvPr/>
        </p:nvGrpSpPr>
        <p:grpSpPr>
          <a:xfrm>
            <a:off x="4275385" y="2288688"/>
            <a:ext cx="1594104" cy="1557338"/>
            <a:chOff x="4267200" y="2057400"/>
            <a:chExt cx="1594104" cy="1557338"/>
          </a:xfrm>
        </p:grpSpPr>
        <p:pic>
          <p:nvPicPr>
            <p:cNvPr id="17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7200" y="2057400"/>
              <a:ext cx="1055763" cy="1557338"/>
            </a:xfrm>
            <a:prstGeom prst="rect">
              <a:avLst/>
            </a:prstGeom>
            <a:noFill/>
          </p:spPr>
        </p:pic>
        <p:pic>
          <p:nvPicPr>
            <p:cNvPr id="1027" name="Picture 3" descr="C:\Development\Image Resources\Set1\image139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0600" y="2718064"/>
              <a:ext cx="1060704" cy="863336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5257800" y="5943600"/>
            <a:ext cx="227504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4) Apply changes to </a:t>
            </a:r>
            <a:br>
              <a:rPr lang="en-US" dirty="0" smtClean="0"/>
            </a:br>
            <a:r>
              <a:rPr lang="en-US" dirty="0" smtClean="0"/>
              <a:t>    destination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24402" y="5943600"/>
            <a:ext cx="239039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5) Update change log</a:t>
            </a:r>
            <a:br>
              <a:rPr lang="en-US" dirty="0" smtClean="0"/>
            </a:br>
            <a:r>
              <a:rPr lang="en-US" dirty="0" smtClean="0"/>
              <a:t>    on source server</a:t>
            </a:r>
            <a:endParaRPr lang="en-US" dirty="0"/>
          </a:p>
        </p:txBody>
      </p:sp>
      <p:pic>
        <p:nvPicPr>
          <p:cNvPr id="1032" name="Picture 8" descr="C:\Development\Image Resources\Set1\image16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133600" y="2590800"/>
            <a:ext cx="2521117" cy="101917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1491491" y="2288688"/>
            <a:ext cx="1055763" cy="1557338"/>
            <a:chOff x="315837" y="2405062"/>
            <a:chExt cx="1055763" cy="1557338"/>
          </a:xfrm>
        </p:grpSpPr>
        <p:pic>
          <p:nvPicPr>
            <p:cNvPr id="1026" name="Picture 2" descr="C:\Development\Image Resources\Set1\image11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837" y="2405062"/>
              <a:ext cx="1055763" cy="155733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62000" y="2971800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32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xmlns:mc="http://schemas.openxmlformats.org/markup-compatibility/2006" xmlns:a14="http://schemas.microsoft.com/office/drawing/2010/main" val="000000" mc:Ignorable="">
                        <a:alpha val="30000"/>
                      </a:srgbClr>
                    </a:outerShdw>
                  </a:effectLst>
                </a:rPr>
                <a:t>?</a:t>
              </a:r>
              <a:endPara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xmlns:mc="http://schemas.openxmlformats.org/markup-compatibility/2006" xmlns:a14="http://schemas.microsoft.com/office/drawing/2010/main" val="000000" mc:Ignorable="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9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5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Content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source and destination server</a:t>
            </a:r>
          </a:p>
          <a:p>
            <a:pPr lvl="1"/>
            <a:r>
              <a:rPr lang="en-US" dirty="0" smtClean="0"/>
              <a:t>Central Administration -&gt; Operations</a:t>
            </a:r>
          </a:p>
          <a:p>
            <a:r>
              <a:rPr lang="en-US" dirty="0" smtClean="0"/>
              <a:t>Allow incoming content </a:t>
            </a:r>
            <a:br>
              <a:rPr lang="en-US" dirty="0" smtClean="0"/>
            </a:br>
            <a:r>
              <a:rPr lang="en-US" dirty="0" smtClean="0"/>
              <a:t>deployment jobs?</a:t>
            </a:r>
          </a:p>
          <a:p>
            <a:r>
              <a:rPr lang="en-US" dirty="0" smtClean="0"/>
              <a:t>Set import &amp; export servers</a:t>
            </a:r>
          </a:p>
          <a:p>
            <a:r>
              <a:rPr lang="en-US" dirty="0" smtClean="0"/>
              <a:t>Optionally enable encrypted connection </a:t>
            </a:r>
            <a:br>
              <a:rPr lang="en-US" dirty="0" smtClean="0"/>
            </a:br>
            <a:r>
              <a:rPr lang="en-US" dirty="0" smtClean="0"/>
              <a:t>(HTTP / HTTPS) between source &amp; </a:t>
            </a:r>
            <a:br>
              <a:rPr lang="en-US" dirty="0" smtClean="0"/>
            </a:br>
            <a:r>
              <a:rPr lang="en-US" dirty="0" smtClean="0"/>
              <a:t>destination servers</a:t>
            </a:r>
          </a:p>
          <a:p>
            <a:pPr lvl="1"/>
            <a:r>
              <a:rPr lang="en-US" dirty="0" smtClean="0"/>
              <a:t>ALWAYS use encryption!!!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428875"/>
            <a:ext cx="27908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756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Configuring Content Deployment (Part 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temporary file location</a:t>
            </a:r>
          </a:p>
          <a:p>
            <a:pPr lvl="1"/>
            <a:r>
              <a:rPr lang="en-US" dirty="0" smtClean="0"/>
              <a:t>Used to build package of exported content</a:t>
            </a:r>
          </a:p>
          <a:p>
            <a:r>
              <a:rPr lang="en-US" dirty="0" smtClean="0"/>
              <a:t>Configure temp file location with </a:t>
            </a:r>
            <a:br>
              <a:rPr lang="en-US" dirty="0" smtClean="0"/>
            </a:br>
            <a:r>
              <a:rPr lang="en-US" dirty="0" smtClean="0"/>
              <a:t>the following permissions:</a:t>
            </a:r>
          </a:p>
          <a:p>
            <a:pPr lvl="1"/>
            <a:r>
              <a:rPr lang="en-US" b="1" dirty="0" smtClean="0"/>
              <a:t>WSS_WPG &amp; WSS_ADMIN_WPG</a:t>
            </a:r>
            <a:r>
              <a:rPr lang="en-US" dirty="0" smtClean="0"/>
              <a:t>: Read, List, and Read &amp; Execute on system temp drive</a:t>
            </a:r>
          </a:p>
          <a:p>
            <a:pPr lvl="1"/>
            <a:r>
              <a:rPr lang="en-US" b="1" dirty="0" smtClean="0"/>
              <a:t>WSS_ADMIN_WPG</a:t>
            </a:r>
            <a:r>
              <a:rPr lang="en-US" dirty="0" smtClean="0"/>
              <a:t>: Full Control on content deployment temp folder</a:t>
            </a:r>
            <a:endParaRPr lang="en-US" b="0" dirty="0" smtClean="0"/>
          </a:p>
          <a:p>
            <a:r>
              <a:rPr lang="en-US" dirty="0" smtClean="0"/>
              <a:t>Number of reports to retain on content deployment jobs</a:t>
            </a:r>
          </a:p>
        </p:txBody>
      </p:sp>
    </p:spTree>
    <p:extLst>
      <p:ext uri="{BB962C8B-B14F-4D97-AF65-F5344CB8AC3E}">
        <p14:creationId xmlns:p14="http://schemas.microsoft.com/office/powerpoint/2010/main" val="1633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3CC2HQU7XWNV-82-12</_dlc_DocId>
    <_dlc_DocIdUrl xmlns="c83d3ea4-1015-4b4b-bfa9-09fbcd7aa64d">
      <Url>http://intranet.sharepointblackops.com/Courses/WCM401/_layouts/DocIdRedir.aspx?ID=3CC2HQU7XWNV-82-12</Url>
      <Description>3CC2HQU7XWNV-82-12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EAA17A58-CA28-4166-B43F-5C91D51188C5}"/>
</file>

<file path=customXml/itemProps5.xml><?xml version="1.0" encoding="utf-8"?>
<ds:datastoreItem xmlns:ds="http://schemas.openxmlformats.org/officeDocument/2006/customXml" ds:itemID="{E19A5AC0-77E4-412B-95F1-740DA9739B17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2</TotalTime>
  <Words>865</Words>
  <Application>Microsoft Office PowerPoint</Application>
  <PresentationFormat>On-screen Show (4:3)</PresentationFormat>
  <Paragraphs>169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CPT_PresentationTemplate</vt:lpstr>
      <vt:lpstr>Content Deployment</vt:lpstr>
      <vt:lpstr>Agenda</vt:lpstr>
      <vt:lpstr>Motivation of Content Deployment</vt:lpstr>
      <vt:lpstr>Content Deployment Scenarios</vt:lpstr>
      <vt:lpstr>Content Deployment Paths &amp; Jobs</vt:lpstr>
      <vt:lpstr>Deployment</vt:lpstr>
      <vt:lpstr>Content Deployment Process</vt:lpstr>
      <vt:lpstr>Configuring Content Deployment</vt:lpstr>
      <vt:lpstr>Configuring Content Deployment (Part 2)</vt:lpstr>
      <vt:lpstr>Content Setup and Configuration</vt:lpstr>
      <vt:lpstr>DEMO: Setting up Content Deployment</vt:lpstr>
      <vt:lpstr>Content Deployment via the API</vt:lpstr>
      <vt:lpstr>DEMO: Content Deployment via API</vt:lpstr>
      <vt:lpstr>API: Deployment Between Two Connected Servers</vt:lpstr>
      <vt:lpstr>API: Exporting Content with Disconnected Servers</vt:lpstr>
      <vt:lpstr>API: Importing Content with Disconnected Servers</vt:lpstr>
      <vt:lpstr>Content Deployment “Tips”</vt:lpstr>
      <vt:lpstr>Content Deployment “Gotchas”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Deployment</dc:title>
  <dc:creator>Andrew Connell</dc:creator>
  <cp:lastModifiedBy>Andrew Connell</cp:lastModifiedBy>
  <cp:revision>1</cp:revision>
  <dcterms:created xsi:type="dcterms:W3CDTF">2009-10-30T20:45:45Z</dcterms:created>
  <dcterms:modified xsi:type="dcterms:W3CDTF">2009-10-30T20:48:45Z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50f25c4b-a7c0-4e2a-9dde-f64d856423a9</vt:lpwstr>
  </property>
</Properties>
</file>