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slides/slide16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presentation.xml" ContentType="application/vnd.openxmlformats-officedocument.presentationml.presentation.main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customXml/itemProps4.xml" ContentType="application/vnd.openxmlformats-officedocument.customXml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1.xml" ContentType="application/vnd.openxmlformats-officedocument.customXmlProperties+xml"/>
  <Override PartName="/customXml/itemProps5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24"/>
  </p:notesMasterIdLst>
  <p:handoutMasterIdLst>
    <p:handoutMasterId r:id="rId25"/>
  </p:handout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xmlns:mc="http://schemas.openxmlformats.org/markup-compatibility/2006" xmlns:a14="http://schemas.microsoft.com/office/drawing/2010/main" val="FF0000" mc:Ignorable="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xmlns:mc="http://schemas.openxmlformats.org/markup-compatibility/2006" xmlns:a14="http://schemas.microsoft.com/office/drawing/2010/main" val="4C2710" mc:Ignorable=""/>
    <a:srgbClr xmlns:mc="http://schemas.openxmlformats.org/markup-compatibility/2006" xmlns:a14="http://schemas.microsoft.com/office/drawing/2010/main" val="87451D" mc:Ignorable=""/>
    <a:srgbClr xmlns:mc="http://schemas.openxmlformats.org/markup-compatibility/2006" xmlns:a14="http://schemas.microsoft.com/office/drawing/2010/main" val="1F100B" mc:Ignorable=""/>
    <a:srgbClr xmlns:mc="http://schemas.openxmlformats.org/markup-compatibility/2006" xmlns:a14="http://schemas.microsoft.com/office/drawing/2010/main" val="9F002D" mc:Ignorable=""/>
    <a:srgbClr xmlns:mc="http://schemas.openxmlformats.org/markup-compatibility/2006" xmlns:a14="http://schemas.microsoft.com/office/drawing/2010/main" val="002100" mc:Ignorable=""/>
    <a:srgbClr xmlns:mc="http://schemas.openxmlformats.org/markup-compatibility/2006" xmlns:a14="http://schemas.microsoft.com/office/drawing/2010/main" val="2E3917" mc:Ignorable="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6946" autoAdjust="0"/>
    <p:restoredTop sz="90033" autoAdjust="0"/>
  </p:normalViewPr>
  <p:slideViewPr>
    <p:cSldViewPr>
      <p:cViewPr>
        <p:scale>
          <a:sx n="140" d="100"/>
          <a:sy n="140" d="100"/>
        </p:scale>
        <p:origin x="-80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6" d="100"/>
          <a:sy n="96" d="100"/>
        </p:scale>
        <p:origin x="-3552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Relationship Id="rId30" Type="http://schemas.openxmlformats.org/officeDocument/2006/relationships/customXml" Target="../customXml/item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12 - Implementing Multilingual Sites Using Variations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v3.0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 smtClean="0"/>
              <a:t>12-</a:t>
            </a:r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188525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265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12 - Implementing Multilingual Sites Using Variations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1160"/>
            <a:ext cx="414528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281159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73E6628-0705-4E34-90AA-D61A964D0A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2675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12 - Implementing Multilingual Sites Using Variations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2009 Ted Pattison Group, Inc - All Rights Reserved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12 - Implementing Multilingual Sites Using Variations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2009 Ted Pattison Group, Inc - All Rights Reserved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12 - Implementing Multilingual Sites Using Variations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12 - Implementing Multilingual Sites Using Variations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12 - Implementing Multilingual Sites Using Variations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2009 Ted Pattison Group, Inc - All Rights Reserved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315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2" name="Picture 2" descr="http://intranet.sharepointblackops.com/CriticalPath/Logo%20Concepts/booth/booth_image_hi_res.jpg"/>
          <p:cNvPicPr>
            <a:picLocks noChangeAspect="1" noChangeArrowheads="1"/>
          </p:cNvPicPr>
          <p:nvPr userDrawn="1"/>
        </p:nvPicPr>
        <p:blipFill>
          <a:blip r:embed="rId3" cstate="print">
            <a:lum bright="30000" contrast="40000"/>
          </a:blip>
          <a:srcRect t="7500" b="7500"/>
          <a:stretch>
            <a:fillRect/>
          </a:stretch>
        </p:blipFill>
        <p:spPr bwMode="auto">
          <a:xfrm>
            <a:off x="0" y="1447800"/>
            <a:ext cx="9144000" cy="54102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 userDrawn="1"/>
        </p:nvSpPr>
        <p:spPr bwMode="gray">
          <a:xfrm>
            <a:off x="0" y="1402080"/>
            <a:ext cx="91440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304800" y="1600200"/>
            <a:ext cx="8534400" cy="1066800"/>
          </a:xfrm>
        </p:spPr>
        <p:txBody>
          <a:bodyPr anchor="b" anchorCtr="0"/>
          <a:lstStyle>
            <a:lvl1pPr algn="ctr">
              <a:defRPr sz="3200">
                <a:solidFill>
                  <a:srgbClr xmlns:mc="http://schemas.openxmlformats.org/markup-compatibility/2006" xmlns:a14="http://schemas.microsoft.com/office/drawing/2010/main" val="1F100B" mc:Ignorable="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 bwMode="gray">
          <a:xfrm>
            <a:off x="304800" y="2667000"/>
            <a:ext cx="8534400" cy="114300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2400">
                <a:solidFill>
                  <a:srgbClr xmlns:mc="http://schemas.openxmlformats.org/markup-compatibility/2006" xmlns:a14="http://schemas.microsoft.com/office/drawing/2010/main" val="4C2710" mc:Ignorable="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32333" y="152400"/>
            <a:ext cx="145926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 userDrawn="1"/>
        </p:nvSpPr>
        <p:spPr bwMode="black"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7315200" y="0"/>
            <a:ext cx="45719" cy="1447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610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>
              <a:spcBef>
                <a:spcPts val="600"/>
              </a:spcBef>
              <a:spcAft>
                <a:spcPts val="200"/>
              </a:spcAft>
              <a:defRPr/>
            </a:lvl1pPr>
            <a:lvl2pPr>
              <a:spcBef>
                <a:spcPts val="300"/>
              </a:spcBef>
              <a:spcAft>
                <a:spcPts val="300"/>
              </a:spcAft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53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81000" y="1447800"/>
            <a:ext cx="8305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ndrew\Desktop\iStock_000006411881Larg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2338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04800" y="1600200"/>
            <a:ext cx="8610600" cy="838200"/>
          </a:xfrm>
        </p:spPr>
        <p:txBody>
          <a:bodyPr>
            <a:scene3d>
              <a:camera prst="perspectiveRelaxedModerately"/>
              <a:lightRig rig="threePt" dir="t"/>
            </a:scene3d>
            <a:sp3d extrusionH="57150">
              <a:bevelT w="82550" h="38100" prst="coolSlant"/>
            </a:sp3d>
          </a:bodyPr>
          <a:lstStyle>
            <a:lvl1pPr algn="r">
              <a:defRPr sz="6000" b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Copperplate Gothic Bold" pitchFamily="34" charset="0"/>
              </a:defRPr>
            </a:lvl1pPr>
          </a:lstStyle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886200"/>
            <a:ext cx="7010400" cy="1066800"/>
          </a:xfrm>
        </p:spPr>
        <p:txBody>
          <a:bodyPr/>
          <a:lstStyle>
            <a:lvl1pPr marL="0" indent="0">
              <a:buNone/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enter demo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ndrew\Desktop\iStock_000006411881Larg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2338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886200"/>
            <a:ext cx="7772400" cy="1066800"/>
          </a:xfrm>
        </p:spPr>
        <p:txBody>
          <a:bodyPr/>
          <a:lstStyle>
            <a:lvl1pPr marL="0" indent="0">
              <a:buNone/>
              <a:defRPr lang="en-US" b="1" dirty="0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pPr lvl="0"/>
            <a:r>
              <a:rPr lang="en-US" dirty="0" smtClean="0"/>
              <a:t>Click To Enter Name Of New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406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9F002D" mc:Ignorable="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9F002D" mc:Ignorable="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9F002D" mc:Ignorable="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9F002D" mc:Ignorable="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7" name="Picture 16" descr="CPT_Arrows_Trans.gif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9" name="Rectangle 18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8" r:id="rId4"/>
    <p:sldLayoutId id="2147483657" r:id="rId5"/>
    <p:sldLayoutId id="2147483655" r:id="rId6"/>
    <p:sldLayoutId id="2147483659" r:id="rId7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79450" indent="3175" algn="l" defTabSz="914400" rtl="0" eaLnBrk="1" latinLnBrk="0" hangingPunct="1">
        <a:spcBef>
          <a:spcPct val="20000"/>
        </a:spcBef>
        <a:buFontTx/>
        <a:buNone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Implementing Multilingual Sites Using Variations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Multilingual and </a:t>
            </a:r>
            <a:br>
              <a:rPr lang="en-US" dirty="0" smtClean="0"/>
            </a:br>
            <a:r>
              <a:rPr lang="en-US" dirty="0" err="1" smtClean="0"/>
              <a:t>Multidevice</a:t>
            </a:r>
            <a:r>
              <a:rPr lang="en-US" dirty="0" smtClean="0"/>
              <a:t> Targeted Websites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270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 Process Animation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71600" y="1588294"/>
            <a:ext cx="1828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 Label</a:t>
            </a:r>
          </a:p>
          <a:p>
            <a:pPr algn="ctr"/>
            <a:r>
              <a:rPr lang="en-US" i="1" dirty="0" smtClean="0"/>
              <a:t>en-us</a:t>
            </a:r>
            <a:endParaRPr lang="en-US" i="1" dirty="0"/>
          </a:p>
        </p:txBody>
      </p:sp>
      <p:sp>
        <p:nvSpPr>
          <p:cNvPr id="5" name="Rounded Rectangle 4"/>
          <p:cNvSpPr/>
          <p:nvPr/>
        </p:nvSpPr>
        <p:spPr>
          <a:xfrm>
            <a:off x="5943600" y="1893094"/>
            <a:ext cx="1600200" cy="609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Target Label</a:t>
            </a:r>
            <a:br>
              <a:rPr lang="en-US" dirty="0" smtClean="0"/>
            </a:br>
            <a:r>
              <a:rPr lang="en-US" dirty="0" err="1" smtClean="0"/>
              <a:t>fr</a:t>
            </a:r>
            <a:r>
              <a:rPr lang="en-US" dirty="0" smtClean="0"/>
              <a:t>-ca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943600" y="3112294"/>
            <a:ext cx="1600200" cy="609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Target Label</a:t>
            </a:r>
            <a:br>
              <a:rPr lang="en-US" dirty="0" smtClean="0"/>
            </a:br>
            <a:r>
              <a:rPr lang="en-US" dirty="0" err="1" smtClean="0"/>
              <a:t>es-es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943600" y="4331494"/>
            <a:ext cx="1600200" cy="609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Target Label</a:t>
            </a:r>
            <a:br>
              <a:rPr lang="en-US" dirty="0" smtClean="0"/>
            </a:br>
            <a:r>
              <a:rPr lang="en-US" dirty="0" err="1" smtClean="0"/>
              <a:t>ar-sa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4941094"/>
            <a:ext cx="3736920" cy="6771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/>
              <a:t>Step 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New Page is created and authored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524000" y="2426494"/>
            <a:ext cx="838200" cy="381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rot="16200000" flipV="1">
            <a:off x="1181100" y="3683794"/>
            <a:ext cx="2362200" cy="4572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95400" y="4941094"/>
            <a:ext cx="4410182" cy="9541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/>
              <a:t>Step 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&gt; Page is approved and published… v1.0</a:t>
            </a:r>
          </a:p>
          <a:p>
            <a:r>
              <a:rPr lang="en-US" dirty="0" smtClean="0"/>
              <a:t>&gt; Page is copied to all labels in draft form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438400" y="2578894"/>
            <a:ext cx="3810000" cy="2286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438400" y="2578894"/>
            <a:ext cx="3810000" cy="14478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6324600" y="5017294"/>
            <a:ext cx="838200" cy="381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6324600" y="3798094"/>
            <a:ext cx="838200" cy="381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6324600" y="2578894"/>
            <a:ext cx="838200" cy="381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438400" y="2578894"/>
            <a:ext cx="3810000" cy="25908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95400" y="4941094"/>
            <a:ext cx="4557658" cy="12311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/>
              <a:t>Step 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Content owners in each label translate the </a:t>
            </a:r>
            <a:br>
              <a:rPr lang="en-US" dirty="0" smtClean="0"/>
            </a:br>
            <a:r>
              <a:rPr lang="en-US" dirty="0" smtClean="0"/>
              <a:t>content and make necessary changes… </a:t>
            </a:r>
            <a:br>
              <a:rPr lang="en-US" dirty="0" smtClean="0"/>
            </a:br>
            <a:r>
              <a:rPr lang="en-US" dirty="0" smtClean="0"/>
              <a:t>content follows through all workflows, etc.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295400" y="4953000"/>
            <a:ext cx="4378122" cy="12311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/>
              <a:t>Step 4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Each time source page is updated, entire</a:t>
            </a:r>
            <a:br>
              <a:rPr lang="en-US" dirty="0" smtClean="0"/>
            </a:br>
            <a:r>
              <a:rPr lang="en-US" dirty="0" smtClean="0"/>
              <a:t>process repeats itself, overwriting target </a:t>
            </a:r>
            <a:br>
              <a:rPr lang="en-US" dirty="0" smtClean="0"/>
            </a:br>
            <a:r>
              <a:rPr lang="en-US" dirty="0" smtClean="0"/>
              <a:t>pages in labels.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606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7" grpId="0" animBg="1"/>
      <p:bldP spid="17" grpId="1" animBg="1"/>
      <p:bldP spid="25" grpId="0" animBg="1"/>
      <p:bldP spid="26" grpId="0" animBg="1"/>
      <p:bldP spid="27" grpId="0" animBg="1"/>
      <p:bldP spid="33" grpId="0" animBg="1"/>
      <p:bldP spid="33" grpId="1" animBg="1"/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Configuring Variations in a Site Collection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top-level site within </a:t>
            </a:r>
            <a:br>
              <a:rPr lang="en-US" dirty="0" smtClean="0"/>
            </a:br>
            <a:r>
              <a:rPr lang="en-US" dirty="0" smtClean="0"/>
              <a:t>a site collection, </a:t>
            </a:r>
            <a:br>
              <a:rPr lang="en-US" dirty="0" smtClean="0"/>
            </a:br>
            <a:r>
              <a:rPr lang="en-US" dirty="0" smtClean="0"/>
              <a:t>Site Settings -&gt; Variations</a:t>
            </a:r>
          </a:p>
          <a:p>
            <a:pPr lvl="1"/>
            <a:r>
              <a:rPr lang="en-US" dirty="0" smtClean="0"/>
              <a:t>Variation Home (Container)</a:t>
            </a:r>
          </a:p>
          <a:p>
            <a:pPr lvl="1"/>
            <a:r>
              <a:rPr lang="en-US" dirty="0" smtClean="0"/>
              <a:t>Automatic Creation</a:t>
            </a:r>
          </a:p>
          <a:p>
            <a:pPr lvl="1"/>
            <a:r>
              <a:rPr lang="en-US" dirty="0" smtClean="0"/>
              <a:t>Recreate Deleted Target Page</a:t>
            </a:r>
          </a:p>
          <a:p>
            <a:pPr lvl="1"/>
            <a:r>
              <a:rPr lang="en-US" dirty="0" smtClean="0"/>
              <a:t>Update Target Page Web Parts</a:t>
            </a:r>
          </a:p>
          <a:p>
            <a:pPr lvl="1"/>
            <a:r>
              <a:rPr lang="en-US" dirty="0" smtClean="0"/>
              <a:t>Notification</a:t>
            </a:r>
          </a:p>
          <a:p>
            <a:pPr lvl="1"/>
            <a:r>
              <a:rPr lang="en-US" dirty="0" smtClean="0"/>
              <a:t>Resources</a:t>
            </a:r>
          </a:p>
          <a:p>
            <a:r>
              <a:rPr lang="en-US" dirty="0" smtClean="0"/>
              <a:t>Limit of only one variation hierarchy per </a:t>
            </a:r>
            <a:br>
              <a:rPr lang="en-US" dirty="0" smtClean="0"/>
            </a:br>
            <a:r>
              <a:rPr lang="en-US" dirty="0" smtClean="0"/>
              <a:t>site collection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1371600"/>
            <a:ext cx="3457575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9000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Variation Labels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5344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From the top-level site within a </a:t>
            </a:r>
            <a:br>
              <a:rPr lang="en-US" dirty="0" smtClean="0"/>
            </a:br>
            <a:r>
              <a:rPr lang="en-US" dirty="0" smtClean="0"/>
              <a:t>site collection, </a:t>
            </a:r>
            <a:br>
              <a:rPr lang="en-US" dirty="0" smtClean="0"/>
            </a:br>
            <a:r>
              <a:rPr lang="en-US" dirty="0" smtClean="0"/>
              <a:t>Site Settings -&gt; Variation Labels</a:t>
            </a:r>
          </a:p>
          <a:p>
            <a:r>
              <a:rPr lang="en-US" dirty="0" smtClean="0"/>
              <a:t>Create a label for each language</a:t>
            </a:r>
          </a:p>
          <a:p>
            <a:r>
              <a:rPr lang="en-US" dirty="0" smtClean="0"/>
              <a:t>Specify:</a:t>
            </a:r>
          </a:p>
          <a:p>
            <a:pPr lvl="1"/>
            <a:r>
              <a:rPr lang="en-US" dirty="0" smtClean="0"/>
              <a:t>Name (what appears in URL)</a:t>
            </a:r>
          </a:p>
          <a:p>
            <a:pPr lvl="1"/>
            <a:r>
              <a:rPr lang="en-US" dirty="0" smtClean="0"/>
              <a:t>Display Name (what appears in navigation)</a:t>
            </a:r>
          </a:p>
          <a:p>
            <a:pPr lvl="1"/>
            <a:r>
              <a:rPr lang="en-US" dirty="0" smtClean="0"/>
              <a:t>Locale (culture label applies to)</a:t>
            </a:r>
          </a:p>
          <a:p>
            <a:pPr lvl="1"/>
            <a:r>
              <a:rPr lang="en-US" dirty="0" smtClean="0"/>
              <a:t>Hierarchy Creation </a:t>
            </a:r>
            <a:br>
              <a:rPr lang="en-US" dirty="0" smtClean="0"/>
            </a:br>
            <a:r>
              <a:rPr lang="en-US" dirty="0" smtClean="0"/>
              <a:t>(what to create when hierarchy is created)</a:t>
            </a:r>
          </a:p>
          <a:p>
            <a:pPr lvl="1"/>
            <a:r>
              <a:rPr lang="en-US" dirty="0" smtClean="0"/>
              <a:t>Source Variation (exactly one label in a Variation </a:t>
            </a:r>
            <a:r>
              <a:rPr lang="en-US" dirty="0" err="1" smtClean="0"/>
              <a:t>config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8632" y="1219200"/>
            <a:ext cx="2855343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14165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 Miscellaneous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site owners to define and implement different master pages, page layouts, and images in each variation label</a:t>
            </a:r>
          </a:p>
          <a:p>
            <a:r>
              <a:rPr lang="en-US" dirty="0" smtClean="0"/>
              <a:t>Translating content:</a:t>
            </a:r>
          </a:p>
          <a:p>
            <a:pPr lvl="1"/>
            <a:r>
              <a:rPr lang="en-US" dirty="0" smtClean="0"/>
              <a:t>Not automatic</a:t>
            </a:r>
          </a:p>
          <a:p>
            <a:pPr lvl="1"/>
            <a:r>
              <a:rPr lang="en-US" dirty="0" smtClean="0"/>
              <a:t>Can occur within site just like content authoring</a:t>
            </a:r>
          </a:p>
          <a:p>
            <a:pPr lvl="1"/>
            <a:r>
              <a:rPr lang="en-US" dirty="0" smtClean="0"/>
              <a:t>Can be exported, translated by 3</a:t>
            </a:r>
            <a:r>
              <a:rPr lang="en-US" baseline="30000" dirty="0" smtClean="0"/>
              <a:t>rd</a:t>
            </a:r>
            <a:r>
              <a:rPr lang="en-US" dirty="0" smtClean="0"/>
              <a:t> party, and imported</a:t>
            </a:r>
          </a:p>
          <a:p>
            <a:r>
              <a:rPr lang="en-US" dirty="0" smtClean="0"/>
              <a:t>Automatic redirection logic:</a:t>
            </a:r>
          </a:p>
          <a:p>
            <a:pPr lvl="1"/>
            <a:r>
              <a:rPr lang="en-US" dirty="0" smtClean="0"/>
              <a:t>Determined using HTTP header HTTP_ACCEPT_LANGUAGE value</a:t>
            </a:r>
          </a:p>
          <a:p>
            <a:pPr lvl="1"/>
            <a:r>
              <a:rPr lang="en-US" dirty="0" smtClean="0"/>
              <a:t>Redirection logic can be customized (see MOSS SDK)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710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provided enabling people to navigate to different variation labels</a:t>
            </a:r>
          </a:p>
          <a:p>
            <a:r>
              <a:rPr lang="en-US" dirty="0" smtClean="0"/>
              <a:t>Navigation control customizable by changing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LabelMenuConfiguration</a:t>
            </a:r>
            <a:r>
              <a:rPr lang="en-US" dirty="0" smtClean="0"/>
              <a:t> property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VariationHierarchyDataSource</a:t>
            </a:r>
            <a:r>
              <a:rPr lang="en-US" dirty="0" smtClean="0"/>
              <a:t> control:</a:t>
            </a:r>
          </a:p>
          <a:p>
            <a:pPr lvl="1"/>
            <a:r>
              <a:rPr lang="en-US" dirty="0" smtClean="0"/>
              <a:t>1 – user redirected to same page on selected label</a:t>
            </a:r>
          </a:p>
          <a:p>
            <a:pPr lvl="1"/>
            <a:r>
              <a:rPr lang="en-US" dirty="0" smtClean="0"/>
              <a:t>2 – user redirected to default page on same path</a:t>
            </a:r>
          </a:p>
          <a:p>
            <a:pPr lvl="1"/>
            <a:r>
              <a:rPr lang="en-US" dirty="0" smtClean="0"/>
              <a:t>3 – user redirected to default page of selected label</a:t>
            </a:r>
          </a:p>
        </p:txBody>
      </p:sp>
    </p:spTree>
    <p:extLst>
      <p:ext uri="{BB962C8B-B14F-4D97-AF65-F5344CB8AC3E}">
        <p14:creationId xmlns:p14="http://schemas.microsoft.com/office/powerpoint/2010/main" val="3661620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Part Personalization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Web Parts are not aware of variations</a:t>
            </a:r>
          </a:p>
          <a:p>
            <a:pPr lvl="1"/>
            <a:r>
              <a:rPr lang="en-US" dirty="0" smtClean="0"/>
              <a:t>WSS List Web Part is bound to a specific list by GUID</a:t>
            </a:r>
          </a:p>
          <a:p>
            <a:r>
              <a:rPr lang="en-US" dirty="0" smtClean="0"/>
              <a:t>Custom Web Parts can also be affected… </a:t>
            </a:r>
            <a:br>
              <a:rPr lang="en-US" dirty="0" smtClean="0"/>
            </a:br>
            <a:r>
              <a:rPr lang="en-US" dirty="0" smtClean="0"/>
              <a:t>you need to account for this in your </a:t>
            </a:r>
            <a:br>
              <a:rPr lang="en-US" dirty="0" smtClean="0"/>
            </a:br>
            <a:r>
              <a:rPr lang="en-US" dirty="0" smtClean="0"/>
              <a:t>custom Web Parts</a:t>
            </a:r>
          </a:p>
          <a:p>
            <a:r>
              <a:rPr lang="en-US" dirty="0" smtClean="0"/>
              <a:t>During variation setup &amp; configuration, can set option to not synchronize Web Part to target label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959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 for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search is executed, query engine passes query to word breaker for specified language</a:t>
            </a:r>
          </a:p>
          <a:p>
            <a:pPr lvl="1"/>
            <a:r>
              <a:rPr lang="en-US" dirty="0" smtClean="0"/>
              <a:t>Word breaker: breaks words into logical </a:t>
            </a:r>
            <a:br>
              <a:rPr lang="en-US" dirty="0" smtClean="0"/>
            </a:br>
            <a:r>
              <a:rPr lang="en-US" dirty="0" smtClean="0"/>
              <a:t>words / phrases</a:t>
            </a:r>
          </a:p>
          <a:p>
            <a:pPr lvl="1"/>
            <a:r>
              <a:rPr lang="en-US" dirty="0" smtClean="0"/>
              <a:t>If not word breaker specified for the query’s language, neutral word breaker used (white spaces break words)</a:t>
            </a:r>
          </a:p>
          <a:p>
            <a:r>
              <a:rPr lang="en-US" dirty="0" smtClean="0"/>
              <a:t>Next, results are passed through language specific stemmer (addresses singular / plural, past / present / future tense)</a:t>
            </a:r>
          </a:p>
          <a:p>
            <a:r>
              <a:rPr lang="en-US" dirty="0" smtClean="0"/>
              <a:t>Search also uses a language specific dictionary </a:t>
            </a:r>
            <a:r>
              <a:rPr lang="en-US" smtClean="0"/>
              <a:t>and thesaurus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718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Implementing Variations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Demo: Implementing variations	</a:t>
            </a:r>
          </a:p>
          <a:p>
            <a:pPr lvl="1"/>
            <a:r>
              <a:rPr lang="en-US" dirty="0" smtClean="0"/>
              <a:t>Configuring variation settings within a site collection</a:t>
            </a:r>
          </a:p>
          <a:p>
            <a:pPr lvl="1"/>
            <a:r>
              <a:rPr lang="en-US" dirty="0" smtClean="0"/>
              <a:t>Create a new variation hierarchy with labels</a:t>
            </a:r>
          </a:p>
          <a:p>
            <a:pPr lvl="1"/>
            <a:r>
              <a:rPr lang="en-US" dirty="0" smtClean="0"/>
              <a:t>Demonstrate automated content duplication</a:t>
            </a:r>
          </a:p>
          <a:p>
            <a:pPr lvl="1"/>
            <a:r>
              <a:rPr lang="en-US" dirty="0" smtClean="0"/>
              <a:t>Translate localized content and customize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900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Multilingual capabilities in MOSS 2007 WCM</a:t>
            </a:r>
          </a:p>
          <a:p>
            <a:pPr lvl="1"/>
            <a:r>
              <a:rPr lang="en-US" dirty="0" smtClean="0"/>
              <a:t>Resource files</a:t>
            </a:r>
          </a:p>
          <a:p>
            <a:pPr lvl="1"/>
            <a:r>
              <a:rPr lang="en-US" dirty="0" smtClean="0"/>
              <a:t>Variations</a:t>
            </a:r>
          </a:p>
          <a:p>
            <a:r>
              <a:rPr lang="en-US" dirty="0" smtClean="0"/>
              <a:t>SharePoint language packs</a:t>
            </a:r>
          </a:p>
          <a:p>
            <a:r>
              <a:rPr lang="en-US" dirty="0" smtClean="0"/>
              <a:t>Understanding variations</a:t>
            </a:r>
          </a:p>
          <a:p>
            <a:pPr lvl="1"/>
            <a:r>
              <a:rPr lang="en-US" dirty="0" smtClean="0"/>
              <a:t>Variations labels</a:t>
            </a:r>
          </a:p>
          <a:p>
            <a:pPr lvl="1"/>
            <a:r>
              <a:rPr lang="en-US" dirty="0" smtClean="0"/>
              <a:t>Customizing </a:t>
            </a:r>
          </a:p>
          <a:p>
            <a:r>
              <a:rPr lang="en-US" dirty="0" smtClean="0"/>
              <a:t>Navigation experience &amp; implications</a:t>
            </a:r>
          </a:p>
          <a:p>
            <a:r>
              <a:rPr lang="en-US" dirty="0" smtClean="0"/>
              <a:t>Web part personalization implications</a:t>
            </a:r>
          </a:p>
          <a:p>
            <a:r>
              <a:rPr lang="en-US" dirty="0" smtClean="0"/>
              <a:t>Search implications</a:t>
            </a:r>
          </a:p>
        </p:txBody>
      </p:sp>
    </p:spTree>
    <p:extLst>
      <p:ext uri="{BB962C8B-B14F-4D97-AF65-F5344CB8AC3E}">
        <p14:creationId xmlns:p14="http://schemas.microsoft.com/office/powerpoint/2010/main" val="659954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534400" cy="5181600"/>
          </a:xfrm>
        </p:spPr>
        <p:txBody>
          <a:bodyPr/>
          <a:lstStyle/>
          <a:p>
            <a:r>
              <a:rPr lang="en-US" dirty="0" smtClean="0"/>
              <a:t>Multilingual capabilities in MOSS 2007 WCM</a:t>
            </a:r>
          </a:p>
          <a:p>
            <a:pPr lvl="1"/>
            <a:r>
              <a:rPr lang="en-US" dirty="0" smtClean="0"/>
              <a:t>Resource files</a:t>
            </a:r>
          </a:p>
          <a:p>
            <a:pPr lvl="1"/>
            <a:r>
              <a:rPr lang="en-US" dirty="0" smtClean="0"/>
              <a:t>Variations</a:t>
            </a:r>
          </a:p>
          <a:p>
            <a:r>
              <a:rPr lang="en-US" dirty="0" smtClean="0"/>
              <a:t>SharePoint language packs</a:t>
            </a:r>
          </a:p>
          <a:p>
            <a:r>
              <a:rPr lang="en-US" dirty="0" smtClean="0"/>
              <a:t>Understanding variations</a:t>
            </a:r>
          </a:p>
          <a:p>
            <a:pPr lvl="1"/>
            <a:r>
              <a:rPr lang="en-US" dirty="0" smtClean="0"/>
              <a:t>Variations labels</a:t>
            </a:r>
          </a:p>
          <a:p>
            <a:pPr lvl="1"/>
            <a:r>
              <a:rPr lang="en-US" dirty="0" smtClean="0"/>
              <a:t>Customizing </a:t>
            </a:r>
          </a:p>
          <a:p>
            <a:r>
              <a:rPr lang="en-US" dirty="0" smtClean="0"/>
              <a:t>Navigation experience &amp; implications</a:t>
            </a:r>
          </a:p>
          <a:p>
            <a:r>
              <a:rPr lang="en-US" dirty="0" smtClean="0"/>
              <a:t>Web Part personalization implications</a:t>
            </a:r>
          </a:p>
          <a:p>
            <a:r>
              <a:rPr lang="en-US" dirty="0" smtClean="0"/>
              <a:t>Search implications</a:t>
            </a:r>
          </a:p>
        </p:txBody>
      </p:sp>
    </p:spTree>
    <p:extLst>
      <p:ext uri="{BB962C8B-B14F-4D97-AF65-F5344CB8AC3E}">
        <p14:creationId xmlns:p14="http://schemas.microsoft.com/office/powerpoint/2010/main" val="734054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“Multilingual”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content in various languages</a:t>
            </a:r>
          </a:p>
          <a:p>
            <a:r>
              <a:rPr lang="en-US" dirty="0" smtClean="0"/>
              <a:t>Navigate a site in preferred language</a:t>
            </a:r>
          </a:p>
          <a:p>
            <a:r>
              <a:rPr lang="en-US" dirty="0" smtClean="0"/>
              <a:t>Collaborate with people in different regions in different languages from within same application</a:t>
            </a:r>
          </a:p>
          <a:p>
            <a:r>
              <a:rPr lang="en-US" dirty="0" smtClean="0"/>
              <a:t>Manage and administer personal site using preferred language</a:t>
            </a:r>
          </a:p>
          <a:p>
            <a:r>
              <a:rPr lang="en-US" dirty="0" smtClean="0"/>
              <a:t>Search and browse content across organization in preferred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00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Multilingual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&amp; manage content, site navigation &amp; search</a:t>
            </a:r>
          </a:p>
          <a:p>
            <a:pPr lvl="1"/>
            <a:r>
              <a:rPr lang="en-US" dirty="0" smtClean="0"/>
              <a:t>Full experience OOTB, but customization </a:t>
            </a:r>
            <a:br>
              <a:rPr lang="en-US" dirty="0" smtClean="0"/>
            </a:br>
            <a:r>
              <a:rPr lang="en-US" dirty="0" smtClean="0"/>
              <a:t>for search required</a:t>
            </a:r>
          </a:p>
          <a:p>
            <a:r>
              <a:rPr lang="en-US" dirty="0" smtClean="0"/>
              <a:t>Site admin</a:t>
            </a:r>
          </a:p>
          <a:p>
            <a:pPr lvl="1"/>
            <a:r>
              <a:rPr lang="en-US" dirty="0" smtClean="0"/>
              <a:t>Fully OOTB</a:t>
            </a:r>
          </a:p>
          <a:p>
            <a:r>
              <a:rPr lang="en-US" dirty="0" smtClean="0"/>
              <a:t>Site collection admin</a:t>
            </a:r>
          </a:p>
          <a:p>
            <a:pPr lvl="1"/>
            <a:r>
              <a:rPr lang="en-US" dirty="0" smtClean="0"/>
              <a:t>Single language experience based on the site collection’s root web’s language setting</a:t>
            </a:r>
          </a:p>
          <a:p>
            <a:r>
              <a:rPr lang="en-US" dirty="0" smtClean="0"/>
              <a:t>Farm administration</a:t>
            </a:r>
          </a:p>
          <a:p>
            <a:pPr lvl="1"/>
            <a:r>
              <a:rPr lang="en-US" dirty="0" smtClean="0"/>
              <a:t>Single language experience, depending on installed SharePoint language pack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200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WSS Resource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an easy way for localizing a solution</a:t>
            </a:r>
          </a:p>
          <a:p>
            <a:r>
              <a:rPr lang="en-US" dirty="0" smtClean="0"/>
              <a:t>Special tokens used in XML files</a:t>
            </a:r>
          </a:p>
          <a:p>
            <a:r>
              <a:rPr lang="en-US" dirty="0" smtClean="0"/>
              <a:t>Ability to target a specific token file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0647" y="3157538"/>
            <a:ext cx="8462707" cy="72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962400"/>
            <a:ext cx="473392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24200" y="5886450"/>
            <a:ext cx="57245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Straight Arrow Connector 11"/>
          <p:cNvCxnSpPr/>
          <p:nvPr/>
        </p:nvCxnSpPr>
        <p:spPr>
          <a:xfrm rot="5400000">
            <a:off x="3810000" y="3962400"/>
            <a:ext cx="685800" cy="381000"/>
          </a:xfrm>
          <a:prstGeom prst="straightConnector1">
            <a:avLst/>
          </a:prstGeom>
          <a:ln>
            <a:solidFill>
              <a:srgbClr xmlns:mc="http://schemas.openxmlformats.org/markup-compatibility/2006" xmlns:a14="http://schemas.microsoft.com/office/drawing/2010/main" val="FF0000" mc:Ignorable="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5334000" y="4572000"/>
            <a:ext cx="2133600" cy="762000"/>
          </a:xfrm>
          <a:prstGeom prst="straightConnector1">
            <a:avLst/>
          </a:prstGeom>
          <a:ln>
            <a:solidFill>
              <a:srgbClr xmlns:mc="http://schemas.openxmlformats.org/markup-compatibility/2006" xmlns:a14="http://schemas.microsoft.com/office/drawing/2010/main" val="FF0000" mc:Ignorable="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476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SharePoint Language Packs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SharePoint Language Pack</a:t>
            </a:r>
          </a:p>
          <a:p>
            <a:pPr lvl="1"/>
            <a:r>
              <a:rPr lang="en-US" dirty="0" smtClean="0"/>
              <a:t>Designed for use in WSS v3 in stand-alone </a:t>
            </a:r>
            <a:r>
              <a:rPr lang="en-US" dirty="0" err="1" smtClean="0"/>
              <a:t>config</a:t>
            </a:r>
            <a:endParaRPr lang="en-US" dirty="0" smtClean="0"/>
          </a:p>
          <a:p>
            <a:pPr lvl="1"/>
            <a:r>
              <a:rPr lang="en-US" dirty="0" smtClean="0"/>
              <a:t>In farm configuration, same language pack must be installed on all farm servers</a:t>
            </a:r>
          </a:p>
          <a:p>
            <a:r>
              <a:rPr lang="en-US" dirty="0" smtClean="0"/>
              <a:t>Server Language Pack</a:t>
            </a:r>
          </a:p>
          <a:p>
            <a:pPr lvl="1"/>
            <a:r>
              <a:rPr lang="en-US" dirty="0" smtClean="0"/>
              <a:t>Designed for use in Office Server System 2007</a:t>
            </a:r>
          </a:p>
          <a:p>
            <a:pPr lvl="2"/>
            <a:r>
              <a:rPr lang="en-US" dirty="0" smtClean="0"/>
              <a:t>MOSS 2007</a:t>
            </a:r>
          </a:p>
          <a:p>
            <a:pPr lvl="2"/>
            <a:r>
              <a:rPr lang="en-US" dirty="0" smtClean="0"/>
              <a:t>Forms Server 2007</a:t>
            </a:r>
          </a:p>
          <a:p>
            <a:pPr lvl="2"/>
            <a:r>
              <a:rPr lang="en-US" dirty="0" smtClean="0"/>
              <a:t>Project Server 2007</a:t>
            </a:r>
          </a:p>
          <a:p>
            <a:pPr lvl="2"/>
            <a:r>
              <a:rPr lang="en-US" dirty="0" smtClean="0"/>
              <a:t>MOSS 2007 for Search</a:t>
            </a:r>
          </a:p>
          <a:p>
            <a:pPr lvl="1"/>
            <a:r>
              <a:rPr lang="en-US" dirty="0" smtClean="0"/>
              <a:t>Includes all resources of SharePoint Language Pack (no need to install both)</a:t>
            </a:r>
          </a:p>
        </p:txBody>
      </p:sp>
    </p:spTree>
    <p:extLst>
      <p:ext uri="{BB962C8B-B14F-4D97-AF65-F5344CB8AC3E}">
        <p14:creationId xmlns:p14="http://schemas.microsoft.com/office/powerpoint/2010/main" val="3206185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SharePoint Language Packs (Part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can specify language upon creation time of site collection or site </a:t>
            </a:r>
          </a:p>
          <a:p>
            <a:pPr lvl="1"/>
            <a:r>
              <a:rPr lang="en-US" dirty="0" smtClean="0"/>
              <a:t>Sets the Language &amp; Country ID (LCID) for whole </a:t>
            </a:r>
            <a:br>
              <a:rPr lang="en-US" dirty="0" smtClean="0"/>
            </a:br>
            <a:r>
              <a:rPr lang="en-US" dirty="0" smtClean="0"/>
              <a:t>site or site collection</a:t>
            </a:r>
          </a:p>
          <a:p>
            <a:pPr lvl="1"/>
            <a:r>
              <a:rPr lang="en-US" dirty="0" smtClean="0"/>
              <a:t>Defines UI language</a:t>
            </a:r>
          </a:p>
          <a:p>
            <a:pPr lvl="1"/>
            <a:r>
              <a:rPr lang="en-US" dirty="0" smtClean="0"/>
              <a:t>Defines text input interpretation</a:t>
            </a:r>
          </a:p>
          <a:p>
            <a:pPr lvl="1"/>
            <a:r>
              <a:rPr lang="en-US" dirty="0" smtClean="0"/>
              <a:t>Defines locale specific data is displayed (currency, numbers, dates, etc.)</a:t>
            </a:r>
          </a:p>
        </p:txBody>
      </p:sp>
    </p:spTree>
    <p:extLst>
      <p:ext uri="{BB962C8B-B14F-4D97-AF65-F5344CB8AC3E}">
        <p14:creationId xmlns:p14="http://schemas.microsoft.com/office/powerpoint/2010/main" val="1666154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Enables site owners / </a:t>
            </a:r>
            <a:r>
              <a:rPr lang="en-US" dirty="0" err="1" smtClean="0"/>
              <a:t>admins</a:t>
            </a:r>
            <a:r>
              <a:rPr lang="en-US" dirty="0" smtClean="0"/>
              <a:t> to maintain a copy of content in different sites in a site collection</a:t>
            </a:r>
          </a:p>
          <a:p>
            <a:r>
              <a:rPr lang="en-US" dirty="0" smtClean="0"/>
              <a:t>Each site copy represents a different locale</a:t>
            </a:r>
          </a:p>
          <a:p>
            <a:r>
              <a:rPr lang="en-US" dirty="0" smtClean="0"/>
              <a:t>Variation involves creating a hierarchy of sites containing copies of the root site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754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variation configuration &amp; labels are setup…</a:t>
            </a:r>
          </a:p>
          <a:p>
            <a:r>
              <a:rPr lang="en-US" dirty="0" smtClean="0"/>
              <a:t>Create new page / site within source label</a:t>
            </a:r>
          </a:p>
          <a:p>
            <a:r>
              <a:rPr lang="en-US" dirty="0" smtClean="0"/>
              <a:t>Once published, SharePoint creates copies in each variation label, but doesn’t publish them</a:t>
            </a:r>
          </a:p>
          <a:p>
            <a:r>
              <a:rPr lang="en-US" dirty="0" smtClean="0"/>
              <a:t>Each site owner then:</a:t>
            </a:r>
          </a:p>
          <a:p>
            <a:pPr lvl="1"/>
            <a:r>
              <a:rPr lang="en-US" dirty="0" smtClean="0"/>
              <a:t>Translates</a:t>
            </a:r>
          </a:p>
          <a:p>
            <a:pPr lvl="1"/>
            <a:r>
              <a:rPr lang="en-US" dirty="0" smtClean="0"/>
              <a:t>Change page layout</a:t>
            </a:r>
          </a:p>
          <a:p>
            <a:pPr lvl="1"/>
            <a:r>
              <a:rPr lang="en-US" dirty="0" smtClean="0"/>
              <a:t>Make other culture specific changes</a:t>
            </a:r>
          </a:p>
          <a:p>
            <a:r>
              <a:rPr lang="en-US" dirty="0" smtClean="0"/>
              <a:t>Page then goes through it’s </a:t>
            </a:r>
            <a:r>
              <a:rPr lang="en-US" smtClean="0"/>
              <a:t>own </a:t>
            </a:r>
            <a:br>
              <a:rPr lang="en-US" smtClean="0"/>
            </a:br>
            <a:r>
              <a:rPr lang="en-US" smtClean="0"/>
              <a:t>workflow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036380"/>
      </p:ext>
    </p:extLst>
  </p:cSld>
  <p:clrMapOvr>
    <a:masterClrMapping/>
  </p:clrMapOvr>
</p:sld>
</file>

<file path=ppt/theme/theme1.xml><?xml version="1.0" encoding="utf-8"?>
<a:theme xmlns:a="http://schemas.openxmlformats.org/drawingml/2006/main" name="CPT_PresentationTemplate">
  <a:themeElements>
    <a:clrScheme name="Custom 4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60001B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9F002D" mc:Ignorable=""/>
      </a:accent1>
      <a:accent2>
        <a:srgbClr xmlns:mc="http://schemas.openxmlformats.org/markup-compatibility/2006" xmlns:a14="http://schemas.microsoft.com/office/drawing/2010/main" val="FFBF05" mc:Ignorable=""/>
      </a:accent2>
      <a:accent3>
        <a:srgbClr xmlns:mc="http://schemas.openxmlformats.org/markup-compatibility/2006" xmlns:a14="http://schemas.microsoft.com/office/drawing/2010/main" val="198CFF" mc:Ignorable=""/>
      </a:accent3>
      <a:accent4>
        <a:srgbClr xmlns:mc="http://schemas.openxmlformats.org/markup-compatibility/2006" xmlns:a14="http://schemas.microsoft.com/office/drawing/2010/main" val="826000" mc:Ignorable=""/>
      </a:accent4>
      <a:accent5>
        <a:srgbClr xmlns:mc="http://schemas.openxmlformats.org/markup-compatibility/2006" xmlns:a14="http://schemas.microsoft.com/office/drawing/2010/main" val="339933" mc:Ignorable=""/>
      </a:accent5>
      <a:accent6>
        <a:srgbClr xmlns:mc="http://schemas.openxmlformats.org/markup-compatibility/2006" xmlns:a14="http://schemas.microsoft.com/office/drawing/2010/main" val="CC3300" mc:Ignorable=""/>
      </a:accent6>
      <a:hlink>
        <a:srgbClr xmlns:mc="http://schemas.openxmlformats.org/markup-compatibility/2006" xmlns:a14="http://schemas.microsoft.com/office/drawing/2010/main" val="9F002D" mc:Ignorable=""/>
      </a:hlink>
      <a:folHlink>
        <a:srgbClr xmlns:mc="http://schemas.openxmlformats.org/markup-compatibility/2006" xmlns:a14="http://schemas.microsoft.com/office/drawing/2010/main" val="9F002D" mc:Ignorable="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xmlns:mc="http://schemas.openxmlformats.org/markup-compatibility/2006" xmlns:a14="http://schemas.microsoft.com/office/drawing/2010/main" val="4E3B30" mc:Ignorable="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xmlns:mc="http://schemas.openxmlformats.org/markup-compatibility/2006" xmlns:a14="http://schemas.microsoft.com/office/drawing/2010/main" val="4E3B30" mc:Ignorable="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xmlns:mc="http://schemas.openxmlformats.org/markup-compatibility/2006" xmlns:a14="http://schemas.microsoft.com/office/drawing/2010/main" val="4E3B30" mc:Ignorable="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2009-06-02T14:56:26Z</outs:dateTime>
      <outs:isPinned>true</outs:isPinned>
    </outs:relatedDate>
    <outs:relatedDate>
      <outs:type>2</outs:type>
      <outs:displayName>Created</outs:displayName>
      <outs:dateTime>2009-09-04T10:04:24Z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/>
  <outs:relatedPeople>
    <outs:relatedPeopleItem>
      <outs:category>Author</outs:category>
      <outs:people>
        <outs:relatedPerson>
          <outs:displayName>Andrew Connell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/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_dlc_DocId xmlns="c83d3ea4-1015-4b4b-bfa9-09fbcd7aa64d">3CC2HQU7XWNV-82-1</_dlc_DocId>
    <_dlc_DocIdUrl xmlns="c83d3ea4-1015-4b4b-bfa9-09fbcd7aa64d">
      <Url>http://intranet.sharepointblackops.com/Courses/WCM401/_layouts/DocIdRedir.aspx?ID=3CC2HQU7XWNV-82-1</Url>
      <Description>3CC2HQU7XWNV-82-1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79FA80A3E7244D9D0133EBFCCFAFAB" ma:contentTypeVersion="1" ma:contentTypeDescription="Create a new document." ma:contentTypeScope="" ma:versionID="b91844c09baf1861880edfd6dd828067">
  <xsd:schema xmlns:xsd="http://www.w3.org/2001/XMLSchema" xmlns:xs="http://www.w3.org/2001/XMLSchema" xmlns:p="http://schemas.microsoft.com/office/2006/metadata/properties" xmlns:ns2="c83d3ea4-1015-4b4b-bfa9-09fbcd7aa64d" targetNamespace="http://schemas.microsoft.com/office/2006/metadata/properties" ma:root="true" ma:fieldsID="657c10e11796280bf933bed0654cd985" ns2:_="">
    <xsd:import namespace="c83d3ea4-1015-4b4b-bfa9-09fbcd7aa64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3d3ea4-1015-4b4b-bfa9-09fbcd7aa64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8865FC99-B6BD-4E98-8312-F4F432C217EA}"/>
</file>

<file path=customXml/itemProps2.xml><?xml version="1.0" encoding="utf-8"?>
<ds:datastoreItem xmlns:ds="http://schemas.openxmlformats.org/officeDocument/2006/customXml" ds:itemID="{6034B84F-8F8E-48B7-9EFF-C7DE1A66BD73}"/>
</file>

<file path=customXml/itemProps3.xml><?xml version="1.0" encoding="utf-8"?>
<ds:datastoreItem xmlns:ds="http://schemas.openxmlformats.org/officeDocument/2006/customXml" ds:itemID="{A5547237-B119-45CA-BEFC-A2DA2BDB03E7}"/>
</file>

<file path=customXml/itemProps4.xml><?xml version="1.0" encoding="utf-8"?>
<ds:datastoreItem xmlns:ds="http://schemas.openxmlformats.org/officeDocument/2006/customXml" ds:itemID="{BB005BF8-8414-43A3-A2BB-249814DDD2A9}"/>
</file>

<file path=customXml/itemProps5.xml><?xml version="1.0" encoding="utf-8"?>
<ds:datastoreItem xmlns:ds="http://schemas.openxmlformats.org/officeDocument/2006/customXml" ds:itemID="{F437A277-3353-487D-B2A3-DA89DE1E5D80}"/>
</file>

<file path=docProps/app.xml><?xml version="1.0" encoding="utf-8"?>
<Properties xmlns="http://schemas.openxmlformats.org/officeDocument/2006/extended-properties" xmlns:vt="http://schemas.openxmlformats.org/officeDocument/2006/docPropsVTypes">
  <Template>CPT_PresentationTemplate</Template>
  <TotalTime>0</TotalTime>
  <Words>671</Words>
  <Application>Microsoft Office PowerPoint</Application>
  <PresentationFormat>On-screen Show (4:3)</PresentationFormat>
  <Paragraphs>158</Paragraphs>
  <Slides>18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CPT_PresentationTemplate</vt:lpstr>
      <vt:lpstr>Implementing Multilingual Sites Using Variations</vt:lpstr>
      <vt:lpstr>Agenda</vt:lpstr>
      <vt:lpstr>What does “Multilingual” Mean?</vt:lpstr>
      <vt:lpstr>Supported Multilingual Scenarios</vt:lpstr>
      <vt:lpstr>WSS Resource Files</vt:lpstr>
      <vt:lpstr>SharePoint Language Packs</vt:lpstr>
      <vt:lpstr>SharePoint Language Packs (Part 2)</vt:lpstr>
      <vt:lpstr>Variations</vt:lpstr>
      <vt:lpstr>Variation Process</vt:lpstr>
      <vt:lpstr>Variation Process Animation</vt:lpstr>
      <vt:lpstr>Configuring Variations in a Site Collection</vt:lpstr>
      <vt:lpstr>Creating Variation Labels</vt:lpstr>
      <vt:lpstr>Variation Miscellaneous</vt:lpstr>
      <vt:lpstr>Navigation Experience</vt:lpstr>
      <vt:lpstr>Web Part Personalization Experience</vt:lpstr>
      <vt:lpstr>Implications for Search</vt:lpstr>
      <vt:lpstr>DEMO: Implementing Variations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Multilingual Sites Using Variations</dc:title>
  <dc:creator>Andrew Connell</dc:creator>
  <cp:lastModifiedBy>Andrew Connell</cp:lastModifiedBy>
  <cp:revision>2</cp:revision>
  <dcterms:created xsi:type="dcterms:W3CDTF">2009-10-30T20:49:50Z</dcterms:created>
  <dcterms:modified xsi:type="dcterms:W3CDTF">2009-10-30T20:50:47Z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0x0101002579FA80A3E7244D9D0133EBFCCFAFAB</vt:lpwstr>
  </property>
  <property fmtid="{D5CDD505-2E9C-101B-9397-08002B2CF9AE}" pid="4" name="_dlc_DocIdItemGuid">
    <vt:lpwstr>b61cfae7-be80-4566-8aac-c05747b820a3</vt:lpwstr>
  </property>
</Properties>
</file>