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61" r:id="rId7"/>
    <p:sldId id="274" r:id="rId8"/>
    <p:sldId id="272" r:id="rId9"/>
    <p:sldId id="273" r:id="rId10"/>
    <p:sldId id="262" r:id="rId11"/>
    <p:sldId id="260" r:id="rId12"/>
    <p:sldId id="263" r:id="rId13"/>
    <p:sldId id="264" r:id="rId14"/>
    <p:sldId id="265" r:id="rId15"/>
    <p:sldId id="267" r:id="rId16"/>
    <p:sldId id="266" r:id="rId17"/>
    <p:sldId id="268" r:id="rId18"/>
    <p:sldId id="269" r:id="rId19"/>
    <p:sldId id="270" r:id="rId20"/>
    <p:sldId id="271" r:id="rId21"/>
    <p:sldId id="259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xmlns:mc="http://schemas.openxmlformats.org/markup-compatibility/2006" xmlns:a14="http://schemas.microsoft.com/office/drawing/2010/main" val="4C2710" mc:Ignorable=""/>
    <a:srgbClr xmlns:mc="http://schemas.openxmlformats.org/markup-compatibility/2006" xmlns:a14="http://schemas.microsoft.com/office/drawing/2010/main" val="87451D" mc:Ignorable=""/>
    <a:srgbClr xmlns:mc="http://schemas.openxmlformats.org/markup-compatibility/2006" xmlns:a14="http://schemas.microsoft.com/office/drawing/2010/main" val="1F100B" mc:Ignorable=""/>
    <a:srgbClr xmlns:mc="http://schemas.openxmlformats.org/markup-compatibility/2006" xmlns:a14="http://schemas.microsoft.com/office/drawing/2010/main" val="9F002D" mc:Ignorable=""/>
    <a:srgbClr xmlns:mc="http://schemas.openxmlformats.org/markup-compatibility/2006" xmlns:a14="http://schemas.microsoft.com/office/drawing/2010/main" val="002100" mc:Ignorable=""/>
    <a:srgbClr xmlns:mc="http://schemas.openxmlformats.org/markup-compatibility/2006" xmlns:a14="http://schemas.microsoft.com/office/drawing/2010/main" val="2E3917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 varScale="1">
        <p:scale>
          <a:sx n="133" d="100"/>
          <a:sy n="133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5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 smtClean="0"/>
              <a:t>13 </a:t>
            </a:r>
            <a:r>
              <a:rPr lang="en-US" dirty="0" smtClean="0"/>
              <a:t>- Implementing and Customizing SharePoint Search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13-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0921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13 - Implementing and Customizing SharePoint Search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804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13 - Implementing and Customizing SharePoint Search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Implementing and Customizing SharePoint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/>
              <a:t>Instructor Notes</a:t>
            </a:r>
            <a:endParaRPr lang="en-US"/>
          </a:p>
          <a:p>
            <a:r>
              <a:rPr lang="en-US"/>
              <a:t>The MOSS has some significant investments in their topology model. The base SharePoint topology consists of a load balanced web front end as well as application servers and backend databases. For Search specifically MOSS provides two application servers roles – indexer and query</a:t>
            </a:r>
          </a:p>
          <a:p>
            <a:pPr lvl="1"/>
            <a:endParaRPr lang="en-US"/>
          </a:p>
          <a:p>
            <a:pPr lvl="1"/>
            <a:r>
              <a:rPr lang="en-US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</p:spPr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</p:spPr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7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</p:spPr>
        <p:txBody>
          <a:bodyPr/>
          <a:lstStyle/>
          <a:p>
            <a:r>
              <a:rPr lang="en-US" smtClean="0"/>
              <a:t>13 - Implementing and Customizing SharePoint Search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</p:spPr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/>
              <a:t>Instructor Notes</a:t>
            </a:r>
            <a:endParaRPr lang="en-US"/>
          </a:p>
          <a:p>
            <a:r>
              <a:rPr lang="en-US"/>
              <a:t>Walk the students through the basic architecture of how search works with both WSS and MOSS. This will give you a chance to introduce the terminology and describe the process of building indexes from configured content sources.</a:t>
            </a:r>
          </a:p>
          <a:p>
            <a:pPr lvl="1">
              <a:buFontTx/>
              <a:buChar char="•"/>
            </a:pPr>
            <a:r>
              <a:rPr lang="en-US" b="1"/>
              <a:t>Content source</a:t>
            </a:r>
            <a:r>
              <a:rPr lang="en-US"/>
              <a:t>: This is the place where the content lives. A content source can be a WSS site or a Window File Share.</a:t>
            </a:r>
          </a:p>
          <a:p>
            <a:pPr lvl="1">
              <a:buFontTx/>
              <a:buChar char="•"/>
            </a:pPr>
            <a:r>
              <a:rPr lang="en-US" b="1"/>
              <a:t>Protocol Handler</a:t>
            </a:r>
            <a:r>
              <a:rPr lang="en-US"/>
              <a:t>: This is the code that allows the WSS/MOSS index service to reach across the network and retrieve the content to be indexed.</a:t>
            </a:r>
          </a:p>
          <a:p>
            <a:pPr lvl="1">
              <a:buFontTx/>
              <a:buChar char="•"/>
            </a:pPr>
            <a:r>
              <a:rPr lang="en-US" b="1"/>
              <a:t>IFilter</a:t>
            </a:r>
            <a:r>
              <a:rPr lang="en-US"/>
              <a:t>: A COM-based DLL able to parse a file and convert it into a UNICODE character array. You must have a IFilter for each type of file you want to search through. For example, Microsoft provides IFilters for Office documents and Adobe provides an IFilter for PDF files.</a:t>
            </a:r>
          </a:p>
          <a:p>
            <a:pPr lvl="1">
              <a:buFontTx/>
              <a:buChar char="•"/>
            </a:pPr>
            <a:r>
              <a:rPr lang="en-US" b="1"/>
              <a:t>Gather</a:t>
            </a:r>
            <a:r>
              <a:rPr lang="en-US"/>
              <a:t>: This is the main component responsible for retrieving content and moving it through the process to build indexes.</a:t>
            </a:r>
          </a:p>
          <a:p>
            <a:pPr lvl="1">
              <a:buFontTx/>
              <a:buChar char="•"/>
            </a:pPr>
            <a:r>
              <a:rPr lang="en-US" b="1"/>
              <a:t>Workbreaker</a:t>
            </a:r>
            <a:r>
              <a:rPr lang="en-US"/>
              <a:t>: Language-specific component that tokenizes text into words.</a:t>
            </a:r>
          </a:p>
          <a:p>
            <a:pPr lvl="1">
              <a:buFontTx/>
              <a:buChar char="•"/>
            </a:pPr>
            <a:r>
              <a:rPr lang="en-US" b="1"/>
              <a:t>Stemmer</a:t>
            </a:r>
            <a:r>
              <a:rPr lang="en-US"/>
              <a:t>: Language-specific component that find derivations of a word. For example, the stemmer will determine that running, runs and ran are all derivations of the word run that should be incorporated in search results.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</p:spPr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</p:spPr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7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</p:spPr>
        <p:txBody>
          <a:bodyPr/>
          <a:lstStyle/>
          <a:p>
            <a:r>
              <a:rPr lang="en-US" smtClean="0"/>
              <a:t>13 - Implementing and Customizing SharePoint Search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</p:spPr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Implementing and Customizing SharePoint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xmlns:mc="http://schemas.openxmlformats.org/markup-compatibility/2006" xmlns:a14="http://schemas.microsoft.com/office/drawing/2010/main" val="1F100B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xmlns:mc="http://schemas.openxmlformats.org/markup-compatibility/2006" xmlns:a14="http://schemas.microsoft.com/office/drawing/2010/main" val="4C2710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334000" y="221159"/>
            <a:ext cx="3528530" cy="769441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  <a:scene3d>
            <a:camera prst="perspectiveHeroicExtremeLeftFacing"/>
            <a:lightRig rig="threePt" dir="t"/>
          </a:scene3d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  <a:latin typeface="Wide Latin" pitchFamily="18" charset="0"/>
              </a:rPr>
              <a:t>DEMO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xmlns:mc="http://schemas.openxmlformats.org/markup-compatibility/2006" xmlns:a14="http://schemas.microsoft.com/office/drawing/2010/main" val="000000" mc:Ignorable="">
                    <a:alpha val="38000"/>
                  </a:srgbClr>
                </a:outerShdw>
              </a:effectLst>
              <a:latin typeface="Wide Lati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81000" y="3048000"/>
            <a:ext cx="7772400" cy="838200"/>
          </a:xfrm>
        </p:spPr>
        <p:txBody>
          <a:bodyPr>
            <a:normAutofit/>
          </a:bodyPr>
          <a:lstStyle>
            <a:lvl1pPr>
              <a:buNone/>
              <a:defRPr sz="4000" b="1" baseline="0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381000" y="3886200"/>
            <a:ext cx="7772400" cy="838200"/>
          </a:xfrm>
        </p:spPr>
        <p:txBody>
          <a:bodyPr>
            <a:normAutofit/>
          </a:bodyPr>
          <a:lstStyle>
            <a:lvl1pPr algn="l">
              <a:buNone/>
              <a:defRPr sz="2000" i="1" baseline="0"/>
            </a:lvl1pPr>
          </a:lstStyle>
          <a:p>
            <a:pPr lvl="0"/>
            <a:r>
              <a:rPr lang="en-US" dirty="0" smtClean="0"/>
              <a:t>Click to enter demo description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5" r:id="rId5"/>
    <p:sldLayoutId id="2147483657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and Customizing SharePoint Search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Search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Core Results Web Part</a:t>
            </a:r>
          </a:p>
          <a:p>
            <a:pPr lvl="1"/>
            <a:r>
              <a:rPr lang="en-US" dirty="0" smtClean="0"/>
              <a:t>Executes search &amp; retrieves results via XML</a:t>
            </a:r>
          </a:p>
          <a:p>
            <a:pPr lvl="1"/>
            <a:r>
              <a:rPr lang="en-US" dirty="0" smtClean="0"/>
              <a:t>Transforms XML via XSLT to HTML</a:t>
            </a:r>
          </a:p>
          <a:p>
            <a:r>
              <a:rPr lang="en-US" dirty="0" smtClean="0"/>
              <a:t>Easiest way to customize results:</a:t>
            </a:r>
          </a:p>
          <a:p>
            <a:pPr lvl="1"/>
            <a:r>
              <a:rPr lang="en-US" dirty="0" smtClean="0"/>
              <a:t>Execute search</a:t>
            </a:r>
          </a:p>
          <a:p>
            <a:pPr lvl="1"/>
            <a:r>
              <a:rPr lang="en-US" dirty="0" smtClean="0"/>
              <a:t>Get XSLT from Search Core Results Web Part</a:t>
            </a:r>
          </a:p>
          <a:p>
            <a:pPr lvl="1"/>
            <a:r>
              <a:rPr lang="en-US" dirty="0" smtClean="0"/>
              <a:t>Create new XSLT with SharePoint Designer using OOTB XSLT as baseline</a:t>
            </a:r>
          </a:p>
          <a:p>
            <a:pPr lvl="1"/>
            <a:r>
              <a:rPr lang="en-US" dirty="0" smtClean="0"/>
              <a:t>Configure Web Part to use new XSLT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Customizing Search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 Search Results</a:t>
            </a:r>
          </a:p>
          <a:p>
            <a:pPr lvl="1"/>
            <a:r>
              <a:rPr lang="en-US" dirty="0" smtClean="0"/>
              <a:t>Customizing the OOTB search results using the Search Results Web Part</a:t>
            </a:r>
          </a:p>
          <a:p>
            <a:r>
              <a:rPr lang="en-US" dirty="0" smtClean="0"/>
              <a:t>Trick: get the raw XML search results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Additional Fields to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SharePoint’s search returns a set number of fields by default</a:t>
            </a:r>
          </a:p>
          <a:p>
            <a:r>
              <a:rPr lang="en-US" dirty="0" smtClean="0"/>
              <a:t>These are the only fields that can be used in the XSLT transformation</a:t>
            </a:r>
          </a:p>
          <a:p>
            <a:r>
              <a:rPr lang="en-US" dirty="0" smtClean="0"/>
              <a:t>Core Results Web Part can be customized to include additional fields</a:t>
            </a:r>
          </a:p>
          <a:p>
            <a:r>
              <a:rPr lang="en-US" dirty="0" smtClean="0"/>
              <a:t>However, any managed property can be used in the XSL transformation as long as it is included in the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Pivots to Search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Pivots allow users to filter the results on specific criteria</a:t>
            </a:r>
          </a:p>
          <a:p>
            <a:r>
              <a:rPr lang="en-US" dirty="0" smtClean="0"/>
              <a:t>For example, filter by:</a:t>
            </a:r>
          </a:p>
          <a:p>
            <a:pPr lvl="1"/>
            <a:r>
              <a:rPr lang="en-US" dirty="0" smtClean="0"/>
              <a:t>File extension</a:t>
            </a:r>
          </a:p>
          <a:p>
            <a:pPr lvl="1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Current site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Adding Fields and Pivots to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 Adding Fields and Pivots to Results</a:t>
            </a:r>
          </a:p>
          <a:p>
            <a:pPr lvl="1"/>
            <a:r>
              <a:rPr lang="en-US" dirty="0" smtClean="0"/>
              <a:t>Creating a new managed property</a:t>
            </a:r>
          </a:p>
          <a:p>
            <a:pPr lvl="1"/>
            <a:r>
              <a:rPr lang="en-US" dirty="0" smtClean="0"/>
              <a:t>Adding managed properties to the search result XML</a:t>
            </a:r>
          </a:p>
          <a:p>
            <a:pPr lvl="1"/>
            <a:r>
              <a:rPr lang="en-US" dirty="0" smtClean="0"/>
              <a:t>Adding new fields to the search results</a:t>
            </a:r>
          </a:p>
          <a:p>
            <a:pPr lvl="1"/>
            <a:r>
              <a:rPr lang="en-US" dirty="0" smtClean="0"/>
              <a:t>Adding search pivots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Empty Search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The OOTB empty search results is usually not what customers want to display on their site</a:t>
            </a:r>
          </a:p>
          <a:p>
            <a:pPr lvl="1"/>
            <a:r>
              <a:rPr lang="en-US" i="1" dirty="0" smtClean="0"/>
              <a:t>However it is customizable…</a:t>
            </a:r>
          </a:p>
          <a:p>
            <a:r>
              <a:rPr lang="en-US" dirty="0" smtClean="0"/>
              <a:t>Developers can modify the XSLT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dvt_1.empty</a:t>
            </a:r>
            <a:r>
              <a:rPr lang="en-US" dirty="0" smtClean="0"/>
              <a:t> template in the XSL search results transformation to display custom empty results</a:t>
            </a:r>
          </a:p>
          <a:p>
            <a:endParaRPr lang="en-US" dirty="0" smtClean="0"/>
          </a:p>
        </p:txBody>
      </p:sp>
      <p:pic>
        <p:nvPicPr>
          <p:cNvPr id="1029" name="Picture 5" descr="C:\Dev\Clients\WROX\BOOK - MOSS 2007 WCM\Ch13 - Search\224755-fig13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25" y="4876800"/>
            <a:ext cx="5162550" cy="127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Search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can create custom search implementations using the OOTB search API</a:t>
            </a:r>
          </a:p>
          <a:p>
            <a:r>
              <a:rPr lang="en-US" dirty="0" smtClean="0"/>
              <a:t>Two options: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Microsoft.Office.Server.Search.Query.KeywordQuery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Good for simple queries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Microsoft.Office.Server.Search.Query.FullTextSqlQuery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Ideal for complex queries</a:t>
            </a:r>
          </a:p>
          <a:p>
            <a:r>
              <a:rPr lang="en-US" dirty="0" smtClean="0"/>
              <a:t>Both objects return a collection of objects: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Microsoft.Office.Server.Search.Query.ResultTableCollection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Search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Note: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FullTextSqlQuery</a:t>
            </a:r>
            <a:r>
              <a:rPr lang="en-US" dirty="0" smtClean="0"/>
              <a:t> is a heavy disposable object, so be aware of highly used 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using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FullTextSqlQuery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query = new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FullTextSqlQuery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SPContext.Current.Site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query.QueryText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"SELECT Rank, Title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FROM Scope() WHERE FREETEXT(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defaultproperties,'sales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proposal') ORDER BY Rank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 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ResultTableCollection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results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query.Execute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ResultTable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relevantResults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results[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ResultType.RelevantResults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];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  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// do work with the results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Search in </a:t>
            </a:r>
            <a:br>
              <a:rPr lang="en-US" dirty="0" smtClean="0"/>
            </a:br>
            <a:r>
              <a:rPr lang="en-US" dirty="0" smtClean="0"/>
              <a:t>Office SharePoint Server 2007</a:t>
            </a:r>
          </a:p>
          <a:p>
            <a:r>
              <a:rPr lang="en-US" dirty="0" smtClean="0"/>
              <a:t>Search &amp; SSP’s setup, configuration and administration</a:t>
            </a:r>
          </a:p>
          <a:p>
            <a:r>
              <a:rPr lang="en-US" dirty="0" smtClean="0"/>
              <a:t>Search results page &amp; search Web Parts</a:t>
            </a:r>
          </a:p>
          <a:p>
            <a:r>
              <a:rPr lang="en-US" dirty="0" smtClean="0"/>
              <a:t>Customizing search results</a:t>
            </a:r>
          </a:p>
          <a:p>
            <a:r>
              <a:rPr lang="en-US" dirty="0" smtClean="0"/>
              <a:t>Programmatically working with the search API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Search in </a:t>
            </a:r>
            <a:br>
              <a:rPr lang="en-US" dirty="0" smtClean="0"/>
            </a:br>
            <a:r>
              <a:rPr lang="en-US" dirty="0" smtClean="0"/>
              <a:t>Office SharePoint Server 2007</a:t>
            </a:r>
          </a:p>
          <a:p>
            <a:r>
              <a:rPr lang="en-US" dirty="0" smtClean="0"/>
              <a:t>Search &amp; SSP’s setup, configuration and administration</a:t>
            </a:r>
          </a:p>
          <a:p>
            <a:r>
              <a:rPr lang="en-US" dirty="0" smtClean="0"/>
              <a:t>Implementing and configuring search Web Parts</a:t>
            </a:r>
          </a:p>
          <a:p>
            <a:r>
              <a:rPr lang="en-US" dirty="0" smtClean="0"/>
              <a:t>Customizing search results</a:t>
            </a:r>
          </a:p>
          <a:p>
            <a:r>
              <a:rPr lang="en-US" dirty="0" smtClean="0"/>
              <a:t>Programmatically working with the search API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SharePoint Server 2007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SharePoint search?</a:t>
            </a:r>
          </a:p>
          <a:p>
            <a:pPr lvl="1"/>
            <a:r>
              <a:rPr lang="en-US" dirty="0" smtClean="0"/>
              <a:t>SharePoint site collections</a:t>
            </a:r>
          </a:p>
          <a:p>
            <a:pPr lvl="1"/>
            <a:r>
              <a:rPr lang="en-US" dirty="0" smtClean="0"/>
              <a:t>File shares</a:t>
            </a:r>
          </a:p>
          <a:p>
            <a:pPr lvl="1"/>
            <a:r>
              <a:rPr lang="en-US" dirty="0" smtClean="0"/>
              <a:t>HTTP accessible resources</a:t>
            </a:r>
          </a:p>
          <a:p>
            <a:pPr lvl="1"/>
            <a:r>
              <a:rPr lang="en-US" dirty="0" smtClean="0"/>
              <a:t>Microsoft Exchange public folders</a:t>
            </a:r>
          </a:p>
          <a:p>
            <a:r>
              <a:rPr lang="en-US" dirty="0" smtClean="0"/>
              <a:t>Search just works with little configuration &amp; setup</a:t>
            </a:r>
          </a:p>
          <a:p>
            <a:r>
              <a:rPr lang="en-US" dirty="0" smtClean="0"/>
              <a:t>Developers can extend search to:</a:t>
            </a:r>
          </a:p>
          <a:p>
            <a:pPr lvl="1"/>
            <a:r>
              <a:rPr lang="en-US" dirty="0" smtClean="0"/>
              <a:t>Create custom results page experiences</a:t>
            </a:r>
          </a:p>
          <a:p>
            <a:pPr lvl="1"/>
            <a:r>
              <a:rPr lang="en-US" dirty="0" smtClean="0"/>
              <a:t>Create custom controls that utilize the search API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SharePoint Search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Architecture</a:t>
            </a:r>
          </a:p>
          <a:p>
            <a:pPr lvl="1"/>
            <a:r>
              <a:rPr lang="en-US" dirty="0" smtClean="0"/>
              <a:t>Index server</a:t>
            </a:r>
          </a:p>
          <a:p>
            <a:pPr lvl="1"/>
            <a:r>
              <a:rPr lang="en-US" dirty="0" smtClean="0"/>
              <a:t>Query server</a:t>
            </a:r>
          </a:p>
          <a:p>
            <a:pPr lvl="1"/>
            <a:r>
              <a:rPr lang="en-US" dirty="0" smtClean="0"/>
              <a:t>Shared Service Provider</a:t>
            </a:r>
          </a:p>
          <a:p>
            <a:r>
              <a:rPr lang="en-US" dirty="0" smtClean="0"/>
              <a:t>Search Implementation</a:t>
            </a:r>
          </a:p>
          <a:p>
            <a:pPr lvl="1"/>
            <a:r>
              <a:rPr lang="en-US" dirty="0" smtClean="0"/>
              <a:t>Protocol handlers</a:t>
            </a:r>
          </a:p>
          <a:p>
            <a:pPr lvl="1"/>
            <a:r>
              <a:rPr lang="en-US" dirty="0" err="1" smtClean="0"/>
              <a:t>IFilters</a:t>
            </a:r>
            <a:endParaRPr lang="en-US" dirty="0" smtClean="0"/>
          </a:p>
          <a:p>
            <a:pPr lvl="1"/>
            <a:r>
              <a:rPr lang="en-US" dirty="0" smtClean="0"/>
              <a:t>Stemmers</a:t>
            </a:r>
          </a:p>
          <a:p>
            <a:pPr lvl="1"/>
            <a:r>
              <a:rPr lang="en-US" dirty="0" smtClean="0"/>
              <a:t>Word breakers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65" name="Rectangle 9"/>
          <p:cNvSpPr>
            <a:spLocks noChangeArrowheads="1"/>
          </p:cNvSpPr>
          <p:nvPr/>
        </p:nvSpPr>
        <p:spPr bwMode="auto">
          <a:xfrm>
            <a:off x="4267199" y="1295400"/>
            <a:ext cx="4572000" cy="5257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Topologies</a:t>
            </a:r>
            <a:endParaRPr lang="en-US"/>
          </a:p>
        </p:txBody>
      </p:sp>
      <p:sp>
        <p:nvSpPr>
          <p:cNvPr id="7874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Base topology</a:t>
            </a:r>
          </a:p>
          <a:p>
            <a:pPr lvl="1"/>
            <a:r>
              <a:rPr lang="en-US" smtClean="0"/>
              <a:t>Web front-end servers</a:t>
            </a:r>
          </a:p>
          <a:p>
            <a:pPr lvl="1"/>
            <a:r>
              <a:rPr lang="en-US" smtClean="0"/>
              <a:t>App servers</a:t>
            </a:r>
          </a:p>
          <a:p>
            <a:pPr lvl="1"/>
            <a:r>
              <a:rPr lang="en-US" smtClean="0"/>
              <a:t>Database servers</a:t>
            </a:r>
          </a:p>
          <a:p>
            <a:endParaRPr lang="en-US" smtClean="0"/>
          </a:p>
          <a:p>
            <a:r>
              <a:rPr lang="en-US" smtClean="0"/>
              <a:t>App servers</a:t>
            </a:r>
          </a:p>
          <a:p>
            <a:pPr lvl="1"/>
            <a:r>
              <a:rPr lang="en-US" smtClean="0"/>
              <a:t>Indexer Service</a:t>
            </a:r>
          </a:p>
          <a:p>
            <a:pPr lvl="1"/>
            <a:r>
              <a:rPr lang="en-US" smtClean="0"/>
              <a:t>Query Service</a:t>
            </a:r>
          </a:p>
          <a:p>
            <a:endParaRPr lang="en-US"/>
          </a:p>
        </p:txBody>
      </p:sp>
      <p:graphicFrame>
        <p:nvGraphicFramePr>
          <p:cNvPr id="787464" name="Object 8"/>
          <p:cNvGraphicFramePr>
            <a:graphicFrameLocks noChangeAspect="1"/>
          </p:cNvGraphicFramePr>
          <p:nvPr/>
        </p:nvGraphicFramePr>
        <p:xfrm>
          <a:off x="4114800" y="1447800"/>
          <a:ext cx="4653756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4" imgW="4793932" imgH="6727508" progId="Visio.Drawing.11">
                  <p:embed/>
                </p:oleObj>
              </mc:Choice>
              <mc:Fallback>
                <p:oleObj name="Visio" r:id="rId4" imgW="4793932" imgH="672750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447800"/>
                        <a:ext cx="4653756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Architecture and Terminology</a:t>
            </a:r>
            <a:endParaRPr lang="en-US" dirty="0"/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Key pieces to search infrastructure</a:t>
            </a:r>
          </a:p>
          <a:p>
            <a:pPr lvl="1"/>
            <a:r>
              <a:rPr lang="en-US" smtClean="0"/>
              <a:t>The Gatherer</a:t>
            </a:r>
          </a:p>
          <a:p>
            <a:pPr lvl="1"/>
            <a:r>
              <a:rPr lang="en-US" smtClean="0"/>
              <a:t>Content sources, protocol handlers and IFilters</a:t>
            </a:r>
          </a:p>
          <a:p>
            <a:pPr lvl="1"/>
            <a:r>
              <a:rPr lang="en-US" smtClean="0"/>
              <a:t>Index Files</a:t>
            </a:r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95400" y="3276600"/>
            <a:ext cx="6858000" cy="3200400"/>
            <a:chOff x="594" y="1872"/>
            <a:chExt cx="5067" cy="2400"/>
          </a:xfrm>
        </p:grpSpPr>
        <p:sp>
          <p:nvSpPr>
            <p:cNvPr id="809989" name="Rectangle 5"/>
            <p:cNvSpPr>
              <a:spLocks noChangeArrowheads="1"/>
            </p:cNvSpPr>
            <p:nvPr/>
          </p:nvSpPr>
          <p:spPr bwMode="auto">
            <a:xfrm>
              <a:off x="594" y="1872"/>
              <a:ext cx="5067" cy="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099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" y="1920"/>
              <a:ext cx="4848" cy="232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Search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Source</a:t>
            </a:r>
          </a:p>
          <a:p>
            <a:r>
              <a:rPr lang="en-US" dirty="0" smtClean="0"/>
              <a:t>Search Scope</a:t>
            </a:r>
          </a:p>
          <a:p>
            <a:r>
              <a:rPr lang="en-US" dirty="0" smtClean="0"/>
              <a:t>People search</a:t>
            </a:r>
          </a:p>
          <a:p>
            <a:r>
              <a:rPr lang="en-US" dirty="0" smtClean="0"/>
              <a:t>Search Center (with &amp; without tabs)</a:t>
            </a:r>
          </a:p>
          <a:p>
            <a:r>
              <a:rPr lang="en-US" dirty="0" smtClean="0"/>
              <a:t>Search Web Parts</a:t>
            </a:r>
          </a:p>
          <a:p>
            <a:r>
              <a:rPr lang="en-US" dirty="0" smtClean="0"/>
              <a:t>Best bets &amp; keywords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Search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 Search Administration</a:t>
            </a:r>
          </a:p>
          <a:p>
            <a:pPr lvl="1"/>
            <a:r>
              <a:rPr lang="en-US" dirty="0" smtClean="0"/>
              <a:t>Central Administration</a:t>
            </a:r>
          </a:p>
          <a:p>
            <a:pPr lvl="2"/>
            <a:r>
              <a:rPr lang="en-US" dirty="0" smtClean="0"/>
              <a:t>Setting up search scopes &amp; content sources</a:t>
            </a:r>
          </a:p>
          <a:p>
            <a:pPr lvl="2"/>
            <a:r>
              <a:rPr lang="en-US" dirty="0" smtClean="0"/>
              <a:t>Setting and executing search schedules</a:t>
            </a:r>
          </a:p>
          <a:p>
            <a:pPr lvl="2"/>
            <a:r>
              <a:rPr lang="en-US" dirty="0" smtClean="0"/>
              <a:t>Promoting fields to managed properties</a:t>
            </a:r>
          </a:p>
          <a:p>
            <a:pPr lvl="1"/>
            <a:r>
              <a:rPr lang="en-US" dirty="0" smtClean="0"/>
              <a:t>Site Collection Search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Search Center Results Page &amp; Search Web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Box</a:t>
            </a:r>
          </a:p>
          <a:p>
            <a:r>
              <a:rPr lang="en-US" dirty="0" smtClean="0"/>
              <a:t>Search Summary</a:t>
            </a:r>
          </a:p>
          <a:p>
            <a:r>
              <a:rPr lang="en-US" dirty="0" smtClean="0"/>
              <a:t>Search Action Links</a:t>
            </a:r>
          </a:p>
          <a:p>
            <a:r>
              <a:rPr lang="en-US" dirty="0" smtClean="0"/>
              <a:t>Search Statistics</a:t>
            </a:r>
          </a:p>
          <a:p>
            <a:r>
              <a:rPr lang="en-US" dirty="0" smtClean="0"/>
              <a:t>Search Paging</a:t>
            </a:r>
          </a:p>
          <a:p>
            <a:r>
              <a:rPr lang="en-US" dirty="0" smtClean="0"/>
              <a:t>Search High Confidence Results</a:t>
            </a:r>
          </a:p>
          <a:p>
            <a:r>
              <a:rPr lang="en-US" dirty="0" smtClean="0"/>
              <a:t>Search Core Results</a:t>
            </a:r>
          </a:p>
          <a:p>
            <a:r>
              <a:rPr lang="en-US" dirty="0" smtClean="0"/>
              <a:t>Search Best Bets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 Template">
  <a:themeElements>
    <a:clrScheme name="Custom 4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0001B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9F002D" mc:Ignorable=""/>
      </a:accent1>
      <a:accent2>
        <a:srgbClr xmlns:mc="http://schemas.openxmlformats.org/markup-compatibility/2006" xmlns:a14="http://schemas.microsoft.com/office/drawing/2010/main" val="FFBF05" mc:Ignorable=""/>
      </a:accent2>
      <a:accent3>
        <a:srgbClr xmlns:mc="http://schemas.openxmlformats.org/markup-compatibility/2006" xmlns:a14="http://schemas.microsoft.com/office/drawing/2010/main" val="198CFF" mc:Ignorable=""/>
      </a:accent3>
      <a:accent4>
        <a:srgbClr xmlns:mc="http://schemas.openxmlformats.org/markup-compatibility/2006" xmlns:a14="http://schemas.microsoft.com/office/drawing/2010/main" val="826000" mc:Ignorable=""/>
      </a:accent4>
      <a:accent5>
        <a:srgbClr xmlns:mc="http://schemas.openxmlformats.org/markup-compatibility/2006" xmlns:a14="http://schemas.microsoft.com/office/drawing/2010/main" val="339933" mc:Ignorable=""/>
      </a:accent5>
      <a:accent6>
        <a:srgbClr xmlns:mc="http://schemas.openxmlformats.org/markup-compatibility/2006" xmlns:a14="http://schemas.microsoft.com/office/drawing/2010/main" val="CC3300" mc:Ignorable=""/>
      </a:accent6>
      <a:hlink>
        <a:srgbClr xmlns:mc="http://schemas.openxmlformats.org/markup-compatibility/2006" xmlns:a14="http://schemas.microsoft.com/office/drawing/2010/main" val="9F002D" mc:Ignorable=""/>
      </a:hlink>
      <a:folHlink>
        <a:srgbClr xmlns:mc="http://schemas.openxmlformats.org/markup-compatibility/2006" xmlns:a14="http://schemas.microsoft.com/office/drawing/2010/main" val="9F002D" mc:Ignorable="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79FA80A3E7244D9D0133EBFCCFAFAB" ma:contentTypeVersion="1" ma:contentTypeDescription="Create a new document." ma:contentTypeScope="" ma:versionID="b91844c09baf1861880edfd6dd828067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http://intranet.sharepointblackops.com/Courses/WCM401/_layouts/DocIdRedir.aspx?ID=3CC2HQU7XWNV-82-13</Url>
      <Description>3CC2HQU7XWNV-82-13</Description>
    </_dlc_DocIdUrl>
    <_dlc_DocId xmlns="c83d3ea4-1015-4b4b-bfa9-09fbcd7aa64d">3CC2HQU7XWNV-82-13</_dlc_DocId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4B82065-60DD-4070-ACEB-3A5F4EC909B3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7BC2DC25-E2F4-4EF5-B7DD-06A1438014E6}"/>
</file>

<file path=docProps/app.xml><?xml version="1.0" encoding="utf-8"?>
<Properties xmlns="http://schemas.openxmlformats.org/officeDocument/2006/extended-properties" xmlns:vt="http://schemas.openxmlformats.org/officeDocument/2006/docPropsVTypes">
  <Template>Slide Template</Template>
  <TotalTime>163</TotalTime>
  <Words>887</Words>
  <Application>Microsoft Office PowerPoint</Application>
  <PresentationFormat>On-screen Show (4:3)</PresentationFormat>
  <Paragraphs>152</Paragraphs>
  <Slides>18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Slide Template</vt:lpstr>
      <vt:lpstr>Visio</vt:lpstr>
      <vt:lpstr>Implementing and Customizing SharePoint Search </vt:lpstr>
      <vt:lpstr>Agenda</vt:lpstr>
      <vt:lpstr>Office SharePoint Server 2007 Search</vt:lpstr>
      <vt:lpstr>Office SharePoint Search Components</vt:lpstr>
      <vt:lpstr>Search Topologies</vt:lpstr>
      <vt:lpstr>Search Architecture and Terminology</vt:lpstr>
      <vt:lpstr>SharePoint Search Concepts</vt:lpstr>
      <vt:lpstr>DEMO: Search Administration</vt:lpstr>
      <vt:lpstr>Anatomy of Search Center Results Page &amp; Search Web Parts</vt:lpstr>
      <vt:lpstr>Customizing Search Results</vt:lpstr>
      <vt:lpstr>DEMO: Customizing Search Results</vt:lpstr>
      <vt:lpstr>Adding Additional Fields to Results</vt:lpstr>
      <vt:lpstr>Adding Pivots to Search Results</vt:lpstr>
      <vt:lpstr>DEMO: Adding Fields and Pivots to Results</vt:lpstr>
      <vt:lpstr>Handling Empty Search Results</vt:lpstr>
      <vt:lpstr>Working with the Search API</vt:lpstr>
      <vt:lpstr>Working with the Search API</vt:lpstr>
      <vt:lpstr>Summary</vt:lpstr>
    </vt:vector>
  </TitlesOfParts>
  <Company>Andrew Connell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Andrew Connell</dc:creator>
  <cp:lastModifiedBy>Andrew Connell</cp:lastModifiedBy>
  <cp:revision>40</cp:revision>
  <dcterms:created xsi:type="dcterms:W3CDTF">2009-07-13T17:51:38Z</dcterms:created>
  <dcterms:modified xsi:type="dcterms:W3CDTF">2009-10-30T13:55:20Z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0x0101002579FA80A3E7244D9D0133EBFCCFAFAB</vt:lpwstr>
  </property>
  <property fmtid="{D5CDD505-2E9C-101B-9397-08002B2CF9AE}" pid="4" name="_dlc_DocIdItemGuid">
    <vt:lpwstr>55725393-79bf-459d-a8b4-b245ee158310</vt:lpwstr>
  </property>
</Properties>
</file>