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4"/>
  </p:notesMasterIdLst>
  <p:handoutMasterIdLst>
    <p:handoutMasterId r:id="rId45"/>
  </p:handoutMasterIdLst>
  <p:sldIdLst>
    <p:sldId id="256" r:id="rId7"/>
    <p:sldId id="262" r:id="rId8"/>
    <p:sldId id="306" r:id="rId9"/>
    <p:sldId id="261" r:id="rId10"/>
    <p:sldId id="292" r:id="rId11"/>
    <p:sldId id="293" r:id="rId12"/>
    <p:sldId id="294" r:id="rId13"/>
    <p:sldId id="295" r:id="rId14"/>
    <p:sldId id="296" r:id="rId15"/>
    <p:sldId id="320" r:id="rId16"/>
    <p:sldId id="319" r:id="rId17"/>
    <p:sldId id="311" r:id="rId18"/>
    <p:sldId id="297" r:id="rId19"/>
    <p:sldId id="301" r:id="rId20"/>
    <p:sldId id="307" r:id="rId21"/>
    <p:sldId id="298" r:id="rId22"/>
    <p:sldId id="299" r:id="rId23"/>
    <p:sldId id="300" r:id="rId24"/>
    <p:sldId id="308" r:id="rId25"/>
    <p:sldId id="264" r:id="rId26"/>
    <p:sldId id="302" r:id="rId27"/>
    <p:sldId id="268" r:id="rId28"/>
    <p:sldId id="313" r:id="rId29"/>
    <p:sldId id="314" r:id="rId30"/>
    <p:sldId id="315" r:id="rId31"/>
    <p:sldId id="312" r:id="rId32"/>
    <p:sldId id="270" r:id="rId33"/>
    <p:sldId id="279" r:id="rId34"/>
    <p:sldId id="269" r:id="rId35"/>
    <p:sldId id="317" r:id="rId36"/>
    <p:sldId id="278" r:id="rId37"/>
    <p:sldId id="303" r:id="rId38"/>
    <p:sldId id="285" r:id="rId39"/>
    <p:sldId id="286" r:id="rId40"/>
    <p:sldId id="316" r:id="rId41"/>
    <p:sldId id="318" r:id="rId42"/>
    <p:sldId id="305"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pencer Harbar" initials="SJH"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4C2710"/>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8" autoAdjust="0"/>
    <p:restoredTop sz="78784" autoAdjust="0"/>
  </p:normalViewPr>
  <p:slideViewPr>
    <p:cSldViewPr>
      <p:cViewPr varScale="1">
        <p:scale>
          <a:sx n="73" d="100"/>
          <a:sy n="73" d="100"/>
        </p:scale>
        <p:origin x="-12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p:scale>
          <a:sx n="80" d="100"/>
          <a:sy n="80" d="100"/>
        </p:scale>
        <p:origin x="-242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Getting Started with SharePoint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2012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Getting Started with SharePoint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spcAft>
        <a:spcPts val="600"/>
      </a:spcAf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microsoft.com/windowsserver2008/en/us/hyperv.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www.vmware.com/products/server/overview.html" TargetMode="External"/><Relationship Id="rId5" Type="http://schemas.openxmlformats.org/officeDocument/2006/relationships/hyperlink" Target="http://www.microsoft.com/windowsserversystem/virtualserver/" TargetMode="External"/><Relationship Id="rId4" Type="http://schemas.openxmlformats.org/officeDocument/2006/relationships/hyperlink" Target="http://www.vmware.com/products/vi/esx/"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introductory module introduces students to the fundamental terminology and architecture of SharePoint Foundation and describes the new platform enhancements with the greatest impact on SharePoint administrators. The module also examines the different editions available for SharePoint Server 2010. The module concludes with a discussion of hardware and software requirements and using virtualization techniques to build testing and production environments</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3"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b="1" dirty="0" smtClean="0"/>
              <a:t>SharePoint farm</a:t>
            </a:r>
            <a:r>
              <a:rPr lang="en-US" dirty="0" smtClean="0"/>
              <a:t> represents</a:t>
            </a:r>
            <a:r>
              <a:rPr lang="en-US" baseline="0" dirty="0" smtClean="0"/>
              <a:t> the top of a </a:t>
            </a:r>
            <a:r>
              <a:rPr lang="en-US" dirty="0" smtClean="0"/>
              <a:t>hierarchy which contains one or more </a:t>
            </a:r>
            <a:r>
              <a:rPr lang="en-US" b="1" dirty="0" smtClean="0"/>
              <a:t>servers</a:t>
            </a:r>
            <a:r>
              <a:rPr lang="en-US" dirty="0" smtClean="0"/>
              <a:t>.</a:t>
            </a:r>
            <a:r>
              <a:rPr lang="en-US" baseline="0" dirty="0" smtClean="0"/>
              <a:t> One or more of these servers play the role of the Web Front End (WFE) which provides the HTTP entry points for SharePoint sites using </a:t>
            </a:r>
            <a:r>
              <a:rPr lang="en-US" b="1" baseline="0" dirty="0" smtClean="0"/>
              <a:t>Web applications</a:t>
            </a:r>
            <a:r>
              <a:rPr lang="en-US" baseline="0" dirty="0" smtClean="0"/>
              <a:t>. Each Web application has at least one </a:t>
            </a:r>
            <a:r>
              <a:rPr lang="en-US" b="1" baseline="0" dirty="0" smtClean="0"/>
              <a:t>content database</a:t>
            </a:r>
            <a:r>
              <a:rPr lang="en-US" baseline="0" dirty="0" smtClean="0"/>
              <a:t> but can have several more. Each content database can have many </a:t>
            </a:r>
            <a:r>
              <a:rPr lang="en-US" b="1" baseline="0" dirty="0" smtClean="0"/>
              <a:t>site collections</a:t>
            </a:r>
            <a:r>
              <a:rPr lang="en-US" baseline="0" dirty="0" smtClean="0"/>
              <a:t>. Each site collection has a top-level webs (</a:t>
            </a:r>
            <a:r>
              <a:rPr lang="en-US" dirty="0" smtClean="0"/>
              <a:t>aka sites) </a:t>
            </a:r>
            <a:r>
              <a:rPr lang="en-US" baseline="0" dirty="0" smtClean="0"/>
              <a:t>and can also have child webs as well. Each Web can have many lists. Each list can have many items.</a:t>
            </a:r>
          </a:p>
          <a:p>
            <a:r>
              <a:rPr lang="en-US" baseline="0" dirty="0" smtClean="0"/>
              <a:t>Each server in the farm</a:t>
            </a:r>
            <a:r>
              <a:rPr lang="en-US" dirty="0" smtClean="0"/>
              <a:t> can be configured to run one or more </a:t>
            </a:r>
            <a:r>
              <a:rPr lang="en-US" b="1" baseline="0" dirty="0" smtClean="0"/>
              <a:t>services</a:t>
            </a:r>
            <a:r>
              <a:rPr lang="en-US" baseline="0" dirty="0" smtClean="0"/>
              <a:t>. These services together with the Central Administration application can be used to create, configure and run </a:t>
            </a:r>
            <a:r>
              <a:rPr lang="en-US" b="1" baseline="0" dirty="0" smtClean="0"/>
              <a:t>service application</a:t>
            </a:r>
            <a:r>
              <a:rPr lang="en-US" b="1" dirty="0" smtClean="0"/>
              <a:t> instances</a:t>
            </a:r>
            <a:r>
              <a:rPr lang="en-US" dirty="0"/>
              <a:t>. You will typically create many service application instances in each farm during the initial </a:t>
            </a:r>
            <a:r>
              <a:rPr lang="en-US" dirty="0" smtClean="0"/>
              <a:t>farm configuration</a:t>
            </a:r>
            <a:r>
              <a:rPr lang="en-US" dirty="0"/>
              <a:t>. </a:t>
            </a:r>
            <a:r>
              <a:rPr lang="en-US" dirty="0" smtClean="0"/>
              <a:t>For most types of services, the creation (i.e. provisioning) of a service application instance involves creating one or more </a:t>
            </a:r>
            <a:r>
              <a:rPr lang="en-US" b="1" dirty="0" smtClean="0"/>
              <a:t>service application databases</a:t>
            </a:r>
            <a:r>
              <a:rPr lang="en-US" dirty="0" smtClean="0"/>
              <a:t>.</a:t>
            </a:r>
          </a:p>
          <a:p>
            <a:r>
              <a:rPr lang="en-US" baseline="0" dirty="0" smtClean="0"/>
              <a:t>You should understand that you can also create two or more service application instances </a:t>
            </a:r>
            <a:r>
              <a:rPr lang="en-US" dirty="0" smtClean="0"/>
              <a:t>within the same farm </a:t>
            </a:r>
            <a:r>
              <a:rPr lang="en-US" dirty="0"/>
              <a:t>based on the same </a:t>
            </a:r>
            <a:r>
              <a:rPr lang="en-US" dirty="0" smtClean="0"/>
              <a:t>service. </a:t>
            </a:r>
            <a:r>
              <a:rPr lang="en-US" baseline="0" dirty="0" smtClean="0"/>
              <a:t>For example, one </a:t>
            </a:r>
            <a:r>
              <a:rPr lang="en-US" dirty="0" smtClean="0"/>
              <a:t>farm could have two service application instances based on the Search service </a:t>
            </a:r>
            <a:r>
              <a:rPr lang="en-US" dirty="0"/>
              <a:t>and two </a:t>
            </a:r>
            <a:r>
              <a:rPr lang="en-US" dirty="0" smtClean="0"/>
              <a:t>more service </a:t>
            </a:r>
            <a:r>
              <a:rPr lang="en-US" dirty="0"/>
              <a:t>application instances based on the </a:t>
            </a:r>
            <a:r>
              <a:rPr lang="en-US" dirty="0" smtClean="0"/>
              <a:t>User Profile service. This would allow you to configure one Web application (and all the sites inside) to use one specific instance of the </a:t>
            </a:r>
            <a:r>
              <a:rPr lang="en-US" b="1" dirty="0" smtClean="0"/>
              <a:t>Search service</a:t>
            </a:r>
            <a:r>
              <a:rPr lang="en-US" dirty="0"/>
              <a:t>and the </a:t>
            </a:r>
            <a:r>
              <a:rPr lang="en-US" b="1" dirty="0"/>
              <a:t>User Profile </a:t>
            </a:r>
            <a:r>
              <a:rPr lang="en-US" b="1" dirty="0" smtClean="0"/>
              <a:t>service</a:t>
            </a:r>
            <a:r>
              <a:rPr lang="en-US" dirty="0" smtClean="0"/>
              <a:t>. You could then configure a second Web </a:t>
            </a:r>
            <a:r>
              <a:rPr lang="en-US" dirty="0"/>
              <a:t>application (and all the sites inside) to use </a:t>
            </a:r>
            <a:r>
              <a:rPr lang="en-US" dirty="0" smtClean="0"/>
              <a:t>the other instance </a:t>
            </a:r>
            <a:r>
              <a:rPr lang="en-US" dirty="0"/>
              <a:t>of the Search service and the User Profile </a:t>
            </a:r>
            <a:r>
              <a:rPr lang="en-US" dirty="0" smtClean="0"/>
              <a:t>service effectively isolating the database storage of one group of users from another.</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10</a:t>
            </a:fld>
            <a:endParaRPr lang="en-US" dirty="0"/>
          </a:p>
        </p:txBody>
      </p:sp>
    </p:spTree>
    <p:extLst>
      <p:ext uri="{BB962C8B-B14F-4D97-AF65-F5344CB8AC3E}">
        <p14:creationId xmlns:p14="http://schemas.microsoft.com/office/powerpoint/2010/main" val="208342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System Settings</a:t>
            </a:r>
          </a:p>
          <a:p>
            <a:r>
              <a:rPr lang="en-US" b="1" dirty="0" smtClean="0"/>
              <a:t>Manage servers in this farm</a:t>
            </a:r>
            <a:r>
              <a:rPr lang="en-US" dirty="0" smtClean="0"/>
              <a:t> links to an administration page that makes it possible to view, add and remove servers from the current farm.</a:t>
            </a:r>
          </a:p>
          <a:p>
            <a:r>
              <a:rPr lang="en-US" b="1" dirty="0" smtClean="0"/>
              <a:t>Manages services on server</a:t>
            </a:r>
            <a:r>
              <a:rPr lang="en-US" dirty="0" smtClean="0"/>
              <a:t> links </a:t>
            </a:r>
            <a:r>
              <a:rPr lang="en-US" dirty="0"/>
              <a:t>to an administration page </a:t>
            </a:r>
            <a:r>
              <a:rPr lang="en-US" dirty="0" smtClean="0"/>
              <a:t>that makes it possible to stop and start services running on specific servers within the farm. </a:t>
            </a:r>
          </a:p>
          <a:p>
            <a:endParaRPr lang="en-US" sz="1400" dirty="0" smtClean="0"/>
          </a:p>
          <a:p>
            <a:r>
              <a:rPr lang="en-US" sz="1400" b="1" dirty="0" smtClean="0"/>
              <a:t>Application Management</a:t>
            </a:r>
          </a:p>
          <a:p>
            <a:r>
              <a:rPr lang="en-US" b="1" dirty="0" smtClean="0"/>
              <a:t>Manage web applications</a:t>
            </a:r>
            <a:r>
              <a:rPr lang="en-US" dirty="0"/>
              <a:t>links to an administration page that </a:t>
            </a:r>
            <a:r>
              <a:rPr lang="en-US" dirty="0" smtClean="0"/>
              <a:t>makes it possible to </a:t>
            </a:r>
            <a:r>
              <a:rPr lang="en-US" dirty="0"/>
              <a:t>view, </a:t>
            </a:r>
            <a:r>
              <a:rPr lang="en-US" dirty="0" smtClean="0"/>
              <a:t>create, configure </a:t>
            </a:r>
            <a:r>
              <a:rPr lang="en-US" dirty="0"/>
              <a:t>and remove </a:t>
            </a:r>
            <a:r>
              <a:rPr lang="en-US" dirty="0" smtClean="0"/>
              <a:t>Web applications inside the </a:t>
            </a:r>
            <a:r>
              <a:rPr lang="en-US" dirty="0"/>
              <a:t>current </a:t>
            </a:r>
            <a:r>
              <a:rPr lang="en-US" dirty="0" smtClean="0"/>
              <a:t>farm.</a:t>
            </a:r>
          </a:p>
          <a:p>
            <a:r>
              <a:rPr lang="en-US" b="1" dirty="0" smtClean="0"/>
              <a:t>Manage service applications</a:t>
            </a:r>
            <a:r>
              <a:rPr lang="en-US" dirty="0"/>
              <a:t>links to an administration page that </a:t>
            </a:r>
            <a:r>
              <a:rPr lang="en-US" dirty="0" smtClean="0"/>
              <a:t>makes it possible to view</a:t>
            </a:r>
            <a:r>
              <a:rPr lang="en-US" dirty="0"/>
              <a:t>, create, configure and remove </a:t>
            </a:r>
            <a:r>
              <a:rPr lang="en-US" dirty="0" smtClean="0"/>
              <a:t>service application instances </a:t>
            </a:r>
            <a:r>
              <a:rPr lang="en-US" dirty="0"/>
              <a:t>inside the current farm.</a:t>
            </a:r>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11</a:t>
            </a:fld>
            <a:endParaRPr lang="en-US" dirty="0"/>
          </a:p>
        </p:txBody>
      </p:sp>
    </p:spTree>
    <p:extLst>
      <p:ext uri="{BB962C8B-B14F-4D97-AF65-F5344CB8AC3E}">
        <p14:creationId xmlns:p14="http://schemas.microsoft.com/office/powerpoint/2010/main" val="13898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effectLst/>
              </a:rPr>
              <a:t>Application Registry Service: </a:t>
            </a:r>
            <a:r>
              <a:rPr lang="en-US" sz="1100" dirty="0" smtClean="0">
                <a:effectLst/>
              </a:rPr>
              <a:t>Backwards compatible Business Data Connectivity API.</a:t>
            </a:r>
          </a:p>
          <a:p>
            <a:r>
              <a:rPr lang="en-US" sz="1100" b="1" dirty="0" smtClean="0">
                <a:effectLst/>
              </a:rPr>
              <a:t>Business Data Connectivity Service: </a:t>
            </a:r>
            <a:r>
              <a:rPr lang="en-US" sz="1100" dirty="0" smtClean="0">
                <a:effectLst/>
              </a:rPr>
              <a:t>Enabling this service provides the SharePoint farm with the ability to upload BCS models that describe the interfaces of your enterprises' line of business systems and thereby access the data within these systems.</a:t>
            </a:r>
            <a:br>
              <a:rPr lang="en-US" sz="1100" dirty="0" smtClean="0">
                <a:effectLst/>
              </a:rPr>
            </a:br>
            <a:r>
              <a:rPr lang="en-US" sz="1100" b="1" dirty="0" smtClean="0">
                <a:effectLst/>
              </a:rPr>
              <a:t>Lotus Notes Connector: </a:t>
            </a:r>
            <a:r>
              <a:rPr lang="en-US" sz="1100" dirty="0" smtClean="0">
                <a:effectLst/>
              </a:rPr>
              <a:t>Search connector to crawl the data in the Lotus Notes server.</a:t>
            </a:r>
          </a:p>
          <a:p>
            <a:r>
              <a:rPr lang="en-US" sz="1100" b="1" dirty="0" smtClean="0">
                <a:effectLst/>
              </a:rPr>
              <a:t>Managed Metadata Service: </a:t>
            </a:r>
            <a:r>
              <a:rPr lang="en-US" sz="1100" dirty="0" smtClean="0">
                <a:effectLst/>
              </a:rPr>
              <a:t>This service provides access to managed taxonomy hierarchies, keywords and social tagging infrastructure as well as Content Type publishing across site collections.</a:t>
            </a:r>
          </a:p>
          <a:p>
            <a:r>
              <a:rPr lang="en-US" sz="1100" b="1" dirty="0" smtClean="0">
                <a:effectLst/>
              </a:rPr>
              <a:t>Search Service Application: </a:t>
            </a:r>
            <a:r>
              <a:rPr lang="en-US" sz="1100" dirty="0" smtClean="0">
                <a:effectLst/>
              </a:rPr>
              <a:t>Index content and serve search queries.</a:t>
            </a:r>
          </a:p>
          <a:p>
            <a:r>
              <a:rPr lang="en-US" sz="1100" b="1" dirty="0" smtClean="0">
                <a:effectLst/>
              </a:rPr>
              <a:t>Secure Store Service: </a:t>
            </a:r>
            <a:r>
              <a:rPr lang="en-US" sz="1100" dirty="0" smtClean="0">
                <a:effectLst/>
              </a:rPr>
              <a:t>Provides capability to store data (e.g. credential set) securely and associate it to a specific identity or group of identities.</a:t>
            </a:r>
          </a:p>
          <a:p>
            <a:r>
              <a:rPr lang="en-US" sz="1100" b="1" dirty="0" smtClean="0">
                <a:effectLst/>
              </a:rPr>
              <a:t>State Service: </a:t>
            </a:r>
            <a:r>
              <a:rPr lang="en-US" sz="1100" dirty="0" smtClean="0">
                <a:effectLst/>
              </a:rPr>
              <a:t>Provides temporary storage of user session data for SharePoint Server components.</a:t>
            </a:r>
          </a:p>
          <a:p>
            <a:r>
              <a:rPr lang="en-US" sz="1100" b="1" dirty="0" smtClean="0">
                <a:effectLst/>
              </a:rPr>
              <a:t>Usage and Health data collection: </a:t>
            </a:r>
            <a:r>
              <a:rPr lang="en-US" sz="1100" dirty="0" smtClean="0">
                <a:effectLst/>
              </a:rPr>
              <a:t>This service collects farm wide usage and health data and provides the ability to view various usage and health reports.</a:t>
            </a:r>
          </a:p>
          <a:p>
            <a:r>
              <a:rPr lang="en-US" sz="1100" b="1" dirty="0" smtClean="0">
                <a:effectLst/>
              </a:rPr>
              <a:t>User Profile Service Application: </a:t>
            </a:r>
            <a:r>
              <a:rPr lang="en-US" sz="1100" dirty="0" smtClean="0">
                <a:effectLst/>
              </a:rPr>
              <a:t>Adds support for My Sites, Profiles pages, Social Tagging and other social computing features. Some of the features offered by this service require Search Service Application and Managed Metadata Services to be provisioned.</a:t>
            </a:r>
            <a:br>
              <a:rPr lang="en-US" sz="1100" dirty="0" smtClean="0">
                <a:effectLst/>
              </a:rPr>
            </a:br>
            <a:r>
              <a:rPr lang="en-US" sz="1100" dirty="0" smtClean="0">
                <a:effectLst/>
              </a:rPr>
              <a:t>Learn about security implications related to this option.</a:t>
            </a:r>
          </a:p>
          <a:p>
            <a:r>
              <a:rPr lang="en-US" sz="1100" b="1" dirty="0" smtClean="0">
                <a:effectLst/>
              </a:rPr>
              <a:t>Web Analytics Service Application: </a:t>
            </a:r>
            <a:r>
              <a:rPr lang="en-US" sz="1100" dirty="0" smtClean="0">
                <a:effectLst/>
              </a:rPr>
              <a:t>Web Analytics Service Application</a:t>
            </a:r>
          </a:p>
          <a:p>
            <a:r>
              <a:rPr lang="en-US" sz="1100" b="1" dirty="0" smtClean="0">
                <a:effectLst/>
              </a:rPr>
              <a:t>Word Automation Services: </a:t>
            </a:r>
            <a:r>
              <a:rPr lang="en-US" sz="1100" dirty="0" smtClean="0">
                <a:effectLst/>
              </a:rPr>
              <a:t>Provides a framework for performing automated document conversions.</a:t>
            </a:r>
            <a:endParaRPr lang="en-US" sz="1100"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12</a:t>
            </a:fld>
            <a:endParaRPr lang="en-US" dirty="0"/>
          </a:p>
        </p:txBody>
      </p:sp>
    </p:spTree>
    <p:extLst>
      <p:ext uri="{BB962C8B-B14F-4D97-AF65-F5344CB8AC3E}">
        <p14:creationId xmlns:p14="http://schemas.microsoft.com/office/powerpoint/2010/main" val="309009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Every SharePoint </a:t>
            </a:r>
            <a:r>
              <a:rPr lang="en-US" dirty="0" smtClean="0"/>
              <a:t>Web </a:t>
            </a:r>
            <a:r>
              <a:rPr lang="en-US" dirty="0"/>
              <a:t>must be provisioned within the scope of an existing Web application. However, a </a:t>
            </a:r>
            <a:r>
              <a:rPr lang="en-US" dirty="0" smtClean="0"/>
              <a:t>Web </a:t>
            </a:r>
            <a:r>
              <a:rPr lang="en-US" dirty="0"/>
              <a:t>cannot exist as an independent entity within a Web application. Instead, every </a:t>
            </a:r>
            <a:r>
              <a:rPr lang="en-US" dirty="0" smtClean="0"/>
              <a:t>Web </a:t>
            </a:r>
            <a:r>
              <a:rPr lang="en-US" dirty="0"/>
              <a:t>must also be created inside the scope of a site collection.</a:t>
            </a:r>
          </a:p>
          <a:p>
            <a:r>
              <a:rPr lang="en-US" dirty="0"/>
              <a:t>A </a:t>
            </a:r>
            <a:r>
              <a:rPr lang="en-US" b="1" dirty="0"/>
              <a:t>site collection</a:t>
            </a:r>
            <a:r>
              <a:rPr lang="en-US" dirty="0"/>
              <a:t> is a container of </a:t>
            </a:r>
            <a:r>
              <a:rPr lang="en-US" dirty="0" smtClean="0"/>
              <a:t>Webs</a:t>
            </a:r>
            <a:r>
              <a:rPr lang="en-US" dirty="0"/>
              <a:t>. Every site collection has a top-level </a:t>
            </a:r>
            <a:r>
              <a:rPr lang="en-US" dirty="0" smtClean="0"/>
              <a:t>Web. </a:t>
            </a:r>
            <a:r>
              <a:rPr lang="en-US" dirty="0"/>
              <a:t>In addition to the top-level </a:t>
            </a:r>
            <a:r>
              <a:rPr lang="en-US" dirty="0" smtClean="0"/>
              <a:t>Web, </a:t>
            </a:r>
            <a:r>
              <a:rPr lang="en-US" dirty="0"/>
              <a:t>a site collection can optionally contain a hierarchy of </a:t>
            </a:r>
            <a:r>
              <a:rPr lang="en-US"/>
              <a:t>child </a:t>
            </a:r>
            <a:r>
              <a:rPr lang="en-US" smtClean="0"/>
              <a:t>Webs </a:t>
            </a:r>
            <a:r>
              <a:rPr lang="en-US" dirty="0"/>
              <a:t>below.  </a:t>
            </a:r>
            <a:r>
              <a:rPr lang="en-US" dirty="0" smtClean="0"/>
              <a:t>The diagram in the slide shows </a:t>
            </a:r>
            <a:r>
              <a:rPr lang="en-US" dirty="0"/>
              <a:t>a Web application with three site collections. The first site collection contains just a top-level site. The second site collection contains one level of child sites below the top-level site. The third site collection contains a more complex hierarchy with three levels</a:t>
            </a:r>
            <a:r>
              <a:rPr lang="en-US" dirty="0" smtClean="0"/>
              <a:t>.</a:t>
            </a:r>
          </a:p>
          <a:p>
            <a:r>
              <a:rPr lang="en-US" dirty="0"/>
              <a:t>Let’s walk through an example. The Wingtip IT staff is responsible for provisioning new site collections when one of the Wingtip business divisions submits a request for a new site. Imagine the case where the Wingtip Sales Director has put in a request to create a new team site for his sales staff. A Wingtip IT staff member would handle this request by creating a new site collection with a team site as its top-level site.</a:t>
            </a:r>
          </a:p>
          <a:p>
            <a:r>
              <a:rPr lang="en-US" dirty="0"/>
              <a:t>When creating the new site collection, the Wingtip IT staff member would add the Wingtip Sales Director who requested the site as the site collection owner. This gives the Wingtip Sales Director full administrative privileges inside the site collection and makes it possible for him to add new users, lists and pages without any further assistance from the Wingtip IT staff. The Wingtip Sales Director can also add child sites and configure access rights to them independently of the top-level site</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15</a:t>
            </a:fld>
            <a:endParaRPr lang="en-US" dirty="0"/>
          </a:p>
        </p:txBody>
      </p:sp>
    </p:spTree>
    <p:extLst>
      <p:ext uri="{BB962C8B-B14F-4D97-AF65-F5344CB8AC3E}">
        <p14:creationId xmlns:p14="http://schemas.microsoft.com/office/powerpoint/2010/main" val="262045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t>
            </a:r>
            <a:r>
              <a:rPr lang="en-US" dirty="0"/>
              <a:t>Foundation introduces many changes to the core platform from SharePoint </a:t>
            </a:r>
            <a:r>
              <a:rPr lang="en-US" dirty="0" smtClean="0"/>
              <a:t>2007 although the improved </a:t>
            </a:r>
            <a:r>
              <a:rPr lang="en-US" dirty="0"/>
              <a:t>user experience in the browser will constitute the most obvious change for experienced SharePoint users moving to SharePoint </a:t>
            </a:r>
            <a:r>
              <a:rPr lang="en-US" dirty="0" smtClean="0"/>
              <a:t>2010.</a:t>
            </a:r>
          </a:p>
          <a:p>
            <a:r>
              <a:rPr lang="en-US" dirty="0" smtClean="0"/>
              <a:t>In </a:t>
            </a:r>
            <a:r>
              <a:rPr lang="en-US" dirty="0"/>
              <a:t>a nutshell, the SharePoint 2007 user interface experience is outdated. It was not designed to today's HTML standards nor does it embrace any of the principles of Web 2.0. This negatively impacts accessibility and cross-browser functionality. The user experience of SharePoint 2007 can also be criticized for triggering unnecessary server-side post backs and confusing page transitions.</a:t>
            </a:r>
          </a:p>
          <a:p>
            <a:r>
              <a:rPr lang="en-US" dirty="0"/>
              <a:t>SharePoint 2010 introduces a new </a:t>
            </a:r>
            <a:r>
              <a:rPr lang="en-US" dirty="0" smtClean="0"/>
              <a:t>user </a:t>
            </a:r>
            <a:r>
              <a:rPr lang="en-US" dirty="0"/>
              <a:t>interface that significantly improves the user </a:t>
            </a:r>
            <a:r>
              <a:rPr lang="en-US" dirty="0" smtClean="0"/>
              <a:t>experience using the concepts of Web 2.0. </a:t>
            </a:r>
            <a:r>
              <a:rPr lang="en-US" dirty="0"/>
              <a:t>The pages in a SharePoint 2010 site eliminate unnecessary post backs by communicating with the Web server using asynchronous JavaScript calls. SharePoint Foundation also eliminates potentially confusing page transitions using inline editing and </a:t>
            </a:r>
            <a:r>
              <a:rPr lang="en-US" dirty="0" smtClean="0"/>
              <a:t>modal </a:t>
            </a:r>
            <a:r>
              <a:rPr lang="en-US" dirty="0"/>
              <a:t>dialogs. Finally, SharePoint Foundation enhances the user experience by introducing the server-side </a:t>
            </a:r>
            <a:r>
              <a:rPr lang="en-US" b="1" dirty="0" smtClean="0"/>
              <a:t>Ribbon</a:t>
            </a:r>
            <a:r>
              <a:rPr lang="en-US" dirty="0"/>
              <a:t>which allows the user to locate and execute a larger number of contextual commands without having to navigate away from the current </a:t>
            </a:r>
            <a:r>
              <a:rPr lang="en-US" dirty="0" smtClean="0"/>
              <a:t>page</a:t>
            </a:r>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has been a major overhaul to the most basic aspects of the SharePoint UI. Many of these changes have been designed to get rid of all the HTTP postbacks that are required when making updates in the browser. SharePoint 2010 has a new core engine for processing pages based on ASP.NET AJAX and designed to delivery a more of a Web 2.0 user experience.</a:t>
            </a:r>
          </a:p>
          <a:p>
            <a:endParaRPr lang="en-US" dirty="0" smtClean="0"/>
          </a:p>
          <a:p>
            <a:r>
              <a:rPr lang="en-US" dirty="0" smtClean="0"/>
              <a:t>SharePoint 2010 adds a new server-side ribbon to create a consistency with the client-side ribbon added to Office applications with the release of the Office 2007 system. The ribbon now provides a JavaScript-enabled paradigm where the user can move between modes (e.g. edit mode versus display mode) without sending postbacks to the Web server. In-place editing is the most obvious change that users will notice when moving from SharePoint 2007.</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07230"/>
          </a:xfrm>
        </p:spPr>
        <p:txBody>
          <a:bodyPr/>
          <a:lstStyle/>
          <a:p>
            <a:r>
              <a:rPr lang="en-US" b="1" dirty="0"/>
              <a:t>Managed </a:t>
            </a:r>
            <a:r>
              <a:rPr lang="en-US" b="1" dirty="0" smtClean="0"/>
              <a:t>Accounts</a:t>
            </a:r>
            <a:r>
              <a:rPr lang="en-US" dirty="0" smtClean="0"/>
              <a:t>: A feature which lets SharePoint 2010 take over control of managing passwords for the account that are used as service accounts.</a:t>
            </a:r>
            <a:endParaRPr lang="en-US" dirty="0"/>
          </a:p>
          <a:p>
            <a:r>
              <a:rPr lang="en-US" b="1" dirty="0"/>
              <a:t>Claims-based </a:t>
            </a:r>
            <a:r>
              <a:rPr lang="en-US" b="1" dirty="0" smtClean="0"/>
              <a:t>Security</a:t>
            </a:r>
            <a:r>
              <a:rPr lang="en-US" dirty="0" smtClean="0"/>
              <a:t>: A new security model which opens of SharePoint 2010 to the possibility of authenticating users using external identity providers such as Windows Lie ID.</a:t>
            </a:r>
            <a:endParaRPr lang="en-US" dirty="0"/>
          </a:p>
          <a:p>
            <a:r>
              <a:rPr lang="en-US" b="1" dirty="0"/>
              <a:t>Resource and List </a:t>
            </a:r>
            <a:r>
              <a:rPr lang="en-US" b="1" dirty="0" smtClean="0"/>
              <a:t>Throttling</a:t>
            </a:r>
            <a:r>
              <a:rPr lang="en-US" dirty="0" smtClean="0"/>
              <a:t>: New control for the farm administrator to prevent users from running large queries that might compromise the reliability and responsiveness of the farm.</a:t>
            </a:r>
            <a:endParaRPr lang="en-US" dirty="0"/>
          </a:p>
          <a:p>
            <a:r>
              <a:rPr lang="en-US" b="1" dirty="0"/>
              <a:t>List content accessed via REST-based </a:t>
            </a:r>
            <a:r>
              <a:rPr lang="en-US" b="1" dirty="0" smtClean="0"/>
              <a:t>services</a:t>
            </a:r>
            <a:r>
              <a:rPr lang="en-US" dirty="0" smtClean="0"/>
              <a:t>: SharePoint 2010 provides an entry point for external application that want to read and write items in a SharePoint list. This functionality is provided by WCF Data Services and a SharePoint Foundation file named </a:t>
            </a:r>
            <a:r>
              <a:rPr lang="en-US" dirty="0" err="1" smtClean="0"/>
              <a:t>ListData.svc</a:t>
            </a:r>
            <a:r>
              <a:rPr lang="en-US" dirty="0" smtClean="0"/>
              <a:t>.</a:t>
            </a:r>
            <a:endParaRPr lang="en-US" dirty="0"/>
          </a:p>
          <a:p>
            <a:r>
              <a:rPr lang="en-US" b="1" dirty="0"/>
              <a:t>Windows PowerShell Scripting </a:t>
            </a:r>
            <a:r>
              <a:rPr lang="en-US" b="1" dirty="0" smtClean="0"/>
              <a:t>Support</a:t>
            </a:r>
            <a:r>
              <a:rPr lang="en-US" dirty="0" smtClean="0"/>
              <a:t>: SharePoint 2010 introduces first class support for automating administrative tasks using Windows PowerShell scripting, Any farm administrator moving to SharePoint 2010 that does not know PowerShell needs to learn it.</a:t>
            </a:r>
            <a:endParaRPr lang="en-US" dirty="0"/>
          </a:p>
          <a:p>
            <a:r>
              <a:rPr lang="en-US" b="1" dirty="0"/>
              <a:t>Multi-tenancy Hosting and Site </a:t>
            </a:r>
            <a:r>
              <a:rPr lang="en-US" b="1" dirty="0" smtClean="0"/>
              <a:t>Subscriptions</a:t>
            </a:r>
            <a:r>
              <a:rPr lang="en-US" dirty="0" smtClean="0"/>
              <a:t>: The </a:t>
            </a:r>
            <a:r>
              <a:rPr lang="en-US" dirty="0"/>
              <a:t>Multi-tenancy Hosting </a:t>
            </a:r>
            <a:r>
              <a:rPr lang="en-US" dirty="0" smtClean="0"/>
              <a:t> features make it possible to host site collection from different companies and organization on the same farm and even within the same Web application. The main things these features do is isolate a group of site collections so they do not share any database with other companies.</a:t>
            </a:r>
            <a:endParaRPr lang="en-US" dirty="0"/>
          </a:p>
          <a:p>
            <a:r>
              <a:rPr lang="en-US" b="1" dirty="0" smtClean="0"/>
              <a:t>Remote </a:t>
            </a:r>
            <a:r>
              <a:rPr lang="en-US" b="1" dirty="0"/>
              <a:t>BLOB </a:t>
            </a:r>
            <a:r>
              <a:rPr lang="en-US" b="1" dirty="0" smtClean="0"/>
              <a:t>Storage (RBS)</a:t>
            </a:r>
            <a:r>
              <a:rPr lang="en-US" dirty="0" smtClean="0"/>
              <a:t>: This feature makes it possible to store large file in a document library but the file content is not written to the content database. The RBS features make it possible to store the file itself in other media more appropriate.</a:t>
            </a:r>
            <a:endParaRPr lang="en-US" dirty="0"/>
          </a:p>
          <a:p>
            <a:r>
              <a:rPr lang="en-US" b="1" dirty="0" smtClean="0"/>
              <a:t>Control over SharePoint Designer permissions</a:t>
            </a:r>
            <a:r>
              <a:rPr lang="en-US" dirty="0" smtClean="0"/>
              <a:t>: Finally!</a:t>
            </a:r>
            <a:endParaRPr lang="en-US" dirty="0"/>
          </a:p>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19</a:t>
            </a:fld>
            <a:endParaRPr lang="en-US" dirty="0"/>
          </a:p>
        </p:txBody>
      </p:sp>
    </p:spTree>
    <p:extLst>
      <p:ext uri="{BB962C8B-B14F-4D97-AF65-F5344CB8AC3E}">
        <p14:creationId xmlns:p14="http://schemas.microsoft.com/office/powerpoint/2010/main" val="55288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US" sz="1100" b="1" dirty="0" smtClean="0"/>
              <a:t>SharePoint 2001</a:t>
            </a:r>
            <a:r>
              <a:rPr lang="en-US" sz="1100" dirty="0" smtClean="0"/>
              <a:t> introduced the idea of an environment that allows users to create sites, lists and document libraries on demand based on a data driven design. The implementation was based on a SQL Server database that tracked the creation of sites and lists by adding records to a static set of database tables. This initial version of SharePoint had several noteworthy shortcomings. First, it was very cumbersome to customize sites. Second, the files uploaded to a document library were stored on the local file system of the front end Web Server which made it impossible to scale out SharePoint Team Services sites using a farm of front end Web servers.</a:t>
            </a:r>
          </a:p>
          <a:p>
            <a:pPr>
              <a:spcAft>
                <a:spcPts val="600"/>
              </a:spcAft>
            </a:pPr>
            <a:r>
              <a:rPr lang="en-US" sz="1100" b="1" dirty="0" smtClean="0"/>
              <a:t>SharePoint 2003</a:t>
            </a:r>
            <a:r>
              <a:rPr lang="en-US" sz="1100" dirty="0" smtClean="0"/>
              <a:t> was the first version to be implemented on top of the .NET Framework and ASP.NET. This is also the version where Microsoft altered the implementation for document libraries to store its files inside a backend SQL Server database which made it possible to scale out SharePoint sites using a standard farm of front end Web Servers.</a:t>
            </a:r>
          </a:p>
          <a:p>
            <a:pPr>
              <a:spcAft>
                <a:spcPts val="600"/>
              </a:spcAft>
            </a:pPr>
            <a:r>
              <a:rPr lang="en-US" sz="1100" b="1" dirty="0" smtClean="0"/>
              <a:t>SharePoint 2007</a:t>
            </a:r>
            <a:r>
              <a:rPr lang="en-US" sz="1100" dirty="0" smtClean="0"/>
              <a:t> introduced many new concepts to the underlying SharePoint architecture including Site Columns, Content Types, Features and Solution Packages. Microsoft also improved SharePoint's integration with ASP.NET.</a:t>
            </a:r>
          </a:p>
          <a:p>
            <a:pPr>
              <a:spcAft>
                <a:spcPts val="600"/>
              </a:spcAft>
            </a:pPr>
            <a:r>
              <a:rPr lang="en-US" sz="1100" b="1" dirty="0" smtClean="0"/>
              <a:t>SharePoint 2010</a:t>
            </a:r>
            <a:r>
              <a:rPr lang="en-US" sz="1100" dirty="0" smtClean="0"/>
              <a:t> is the fourth and most-recent release of SharePoint technologies and it includes </a:t>
            </a:r>
            <a:r>
              <a:rPr lang="en-US" sz="1100" b="1" dirty="0" smtClean="0"/>
              <a:t>SharePoint Foundation</a:t>
            </a:r>
            <a:r>
              <a:rPr lang="en-US" sz="1100" dirty="0" smtClean="0"/>
              <a:t> and </a:t>
            </a:r>
            <a:r>
              <a:rPr lang="en-US" sz="1100" b="1" dirty="0" smtClean="0"/>
              <a:t>SharePoint Server 2010</a:t>
            </a:r>
            <a:r>
              <a:rPr lang="en-US" sz="1100" dirty="0" smtClean="0"/>
              <a:t>. The goal of this lecture is to build your high-level understanding of the SharePoint Foundation from the viewpoint of a IT professional. This lecture will also explain how SharePoint Server 2010 extends SharePoint Foundation to add extra functionality and business value.</a:t>
            </a:r>
            <a:endParaRPr lang="nl-BE" sz="1100"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topically-related whitepapers from Microsoft</a:t>
            </a:r>
          </a:p>
          <a:p>
            <a:r>
              <a:rPr lang="en-US" b="1" dirty="0"/>
              <a:t>SharePoint Server 2010 capacity management: software boundaries and </a:t>
            </a:r>
            <a:r>
              <a:rPr lang="en-US" b="1" dirty="0" smtClean="0"/>
              <a:t>limits:</a:t>
            </a:r>
            <a:br>
              <a:rPr lang="en-US" b="1" dirty="0" smtClean="0"/>
            </a:br>
            <a:r>
              <a:rPr lang="en-US" baseline="0" dirty="0" smtClean="0"/>
              <a:t>http://www.microsoft.com/downloads/details.aspx?displaylang=en&amp;FamilyID=66438e41-5733-448a-bd76-a8052b394fe2</a:t>
            </a:r>
          </a:p>
          <a:p>
            <a:r>
              <a:rPr lang="en-US" b="1" dirty="0" smtClean="0"/>
              <a:t>Capacity </a:t>
            </a:r>
            <a:r>
              <a:rPr lang="en-US" b="1" dirty="0"/>
              <a:t>management and sizing for SharePoint Server </a:t>
            </a:r>
            <a:r>
              <a:rPr lang="en-US" b="1" dirty="0" smtClean="0"/>
              <a:t>2010</a:t>
            </a:r>
            <a:br>
              <a:rPr lang="en-US" b="1" dirty="0" smtClean="0"/>
            </a:br>
            <a:r>
              <a:rPr lang="en-US" dirty="0" smtClean="0"/>
              <a:t>http</a:t>
            </a:r>
            <a:r>
              <a:rPr lang="en-US" dirty="0"/>
              <a:t>://</a:t>
            </a:r>
            <a:r>
              <a:rPr lang="en-US" dirty="0" smtClean="0"/>
              <a:t>www.microsoft.com/downloads/details.aspx?familyid=B9091243-0E17-404D-8853-57309F885722&amp;displaylang=en</a:t>
            </a:r>
          </a:p>
          <a:p>
            <a:r>
              <a:rPr lang="en-US" b="1" dirty="0"/>
              <a:t>SharePoint Server 2010 performance and capacity test results and recommendations</a:t>
            </a:r>
            <a:br>
              <a:rPr lang="en-US" b="1" dirty="0"/>
            </a:br>
            <a:r>
              <a:rPr lang="en-US" dirty="0"/>
              <a:t>http://www.microsoft.com/downloads/details.aspx?familyid=FD1EAC86-AD47-4865-9378-80040D08AC55&amp;displaylang=en</a:t>
            </a:r>
            <a:endParaRPr lang="en-US" baseline="0" dirty="0" smtClean="0"/>
          </a:p>
          <a:p>
            <a:pPr lvl="1"/>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20</a:t>
            </a:fld>
            <a:endParaRPr lang="en-US" dirty="0"/>
          </a:p>
        </p:txBody>
      </p:sp>
    </p:spTree>
    <p:extLst>
      <p:ext uri="{BB962C8B-B14F-4D97-AF65-F5344CB8AC3E}">
        <p14:creationId xmlns:p14="http://schemas.microsoft.com/office/powerpoint/2010/main" val="153634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Foundation provides the core infrastructure and it can be used without any SharePoint-specific licensing. People often refer to this as a free product. However, Microsoft prefers to refer to it as a "free download" instead of a "free product".</a:t>
            </a:r>
          </a:p>
          <a:p>
            <a:r>
              <a:rPr lang="en-US" dirty="0" smtClean="0"/>
              <a:t>Using SharePoint Server 2010 requires service licenses as well as client access licenses (CALs). There is also two primary editions which are Standard Edition and Enterprise Edition. Therefore companies need to purchases a server license for each server onto which you will install SharePoint. You will also need to purchase a Standard CAL for each user that accesses the farm. If you plan to use Enterprise Edition features, you must then purchase an Enterprise CAL in addition to the standard CAL..</a:t>
            </a:r>
          </a:p>
          <a:p>
            <a:r>
              <a:rPr lang="en-US" dirty="0" smtClean="0"/>
              <a:t>In SharePoint 2007, the entry price of standing up a public-facing Web site on the Internet using the </a:t>
            </a:r>
            <a:r>
              <a:rPr lang="en-US" dirty="0"/>
              <a:t>SharePoint publishing </a:t>
            </a:r>
            <a:r>
              <a:rPr lang="en-US" dirty="0" smtClean="0"/>
              <a:t>was more than most small to medium sized companies were willing to pay. SharePoint 2010 introduces a new licensing scheme for Internet sites with a lower price point that is designed to get more market penetration into small and medium sized companies. The SKU is named </a:t>
            </a:r>
            <a:r>
              <a:rPr lang="en-US" b="1" dirty="0" smtClean="0"/>
              <a:t>SharePoint Server 2010 for Internet Sites (FIS) </a:t>
            </a:r>
            <a:r>
              <a:rPr lang="en-US" dirty="0" smtClean="0"/>
              <a:t>and it's main distinction is that is does not require CALs. </a:t>
            </a:r>
          </a:p>
          <a:p>
            <a:r>
              <a:rPr lang="en-US" dirty="0" smtClean="0"/>
              <a:t>The </a:t>
            </a:r>
            <a:r>
              <a:rPr lang="en-US" b="1" dirty="0" smtClean="0"/>
              <a:t>SharePoint Server FIS</a:t>
            </a:r>
            <a:r>
              <a:rPr lang="en-US" dirty="0" smtClean="0"/>
              <a:t> SKU has both a </a:t>
            </a:r>
            <a:r>
              <a:rPr lang="en-US" b="1" dirty="0" smtClean="0"/>
              <a:t>Standard Edition </a:t>
            </a:r>
            <a:r>
              <a:rPr lang="en-US" dirty="0" smtClean="0"/>
              <a:t>and </a:t>
            </a:r>
            <a:r>
              <a:rPr lang="en-US" b="1" dirty="0" smtClean="0"/>
              <a:t>Enterprise Edition</a:t>
            </a:r>
            <a:r>
              <a:rPr lang="en-US" dirty="0" smtClean="0"/>
              <a:t>. However, you should not assume that </a:t>
            </a:r>
            <a:r>
              <a:rPr lang="en-US" dirty="0"/>
              <a:t>Standard FIS </a:t>
            </a:r>
            <a:r>
              <a:rPr lang="en-US" dirty="0" smtClean="0"/>
              <a:t>has the same features as the regular edition of SharePoint Server 2010 with a Standard CAL. There is less functionality in the FIS editions and consequently, that is why the price is lower.</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22</a:t>
            </a:fld>
            <a:endParaRPr lang="en-US" dirty="0"/>
          </a:p>
        </p:txBody>
      </p:sp>
    </p:spTree>
    <p:extLst>
      <p:ext uri="{BB962C8B-B14F-4D97-AF65-F5344CB8AC3E}">
        <p14:creationId xmlns:p14="http://schemas.microsoft.com/office/powerpoint/2010/main" val="1871462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Autofit/>
          </a:bodyPr>
          <a:lstStyle/>
          <a:p>
            <a:pPr>
              <a:lnSpc>
                <a:spcPts val="1200"/>
              </a:lnSpc>
              <a:spcAft>
                <a:spcPts val="300"/>
              </a:spcAft>
            </a:pPr>
            <a:r>
              <a:rPr lang="en-US" sz="900" b="1" dirty="0" smtClean="0"/>
              <a:t>Here is a list of the primary services application you will be creating and configuring</a:t>
            </a:r>
          </a:p>
          <a:p>
            <a:pPr marL="171450" indent="-171450">
              <a:lnSpc>
                <a:spcPts val="1200"/>
              </a:lnSpc>
              <a:spcAft>
                <a:spcPts val="300"/>
              </a:spcAft>
              <a:buFont typeface="Arial" pitchFamily="34" charset="0"/>
              <a:buChar char="•"/>
            </a:pPr>
            <a:r>
              <a:rPr lang="en-US" sz="900" b="1" dirty="0" smtClean="0"/>
              <a:t>Access Services: </a:t>
            </a:r>
            <a:r>
              <a:rPr lang="en-US" sz="900" dirty="0" smtClean="0"/>
              <a:t>Allows user to upload Access database and converts it into a SharePoint site.</a:t>
            </a:r>
          </a:p>
          <a:p>
            <a:pPr marL="171450" indent="-171450">
              <a:lnSpc>
                <a:spcPts val="1200"/>
              </a:lnSpc>
              <a:spcAft>
                <a:spcPts val="300"/>
              </a:spcAft>
              <a:buFont typeface="Arial" pitchFamily="34" charset="0"/>
              <a:buChar char="•"/>
            </a:pPr>
            <a:r>
              <a:rPr lang="en-US" sz="900" b="1" dirty="0" smtClean="0"/>
              <a:t>Excel </a:t>
            </a:r>
            <a:r>
              <a:rPr lang="en-US" sz="900" b="1" dirty="0"/>
              <a:t>Services Application: </a:t>
            </a:r>
            <a:r>
              <a:rPr lang="en-US" sz="900" dirty="0"/>
              <a:t>Allows </a:t>
            </a:r>
            <a:r>
              <a:rPr lang="en-US" sz="900" dirty="0" smtClean="0"/>
              <a:t>server-side loading and calculating of Excel workbooks as well as facilities for users to view and interact with Excel workbooks in the browser</a:t>
            </a:r>
            <a:r>
              <a:rPr lang="en-US" sz="900" dirty="0"/>
              <a:t>.</a:t>
            </a:r>
          </a:p>
          <a:p>
            <a:pPr marL="171450" indent="-171450">
              <a:lnSpc>
                <a:spcPts val="1200"/>
              </a:lnSpc>
              <a:spcAft>
                <a:spcPts val="300"/>
              </a:spcAft>
              <a:buFont typeface="Arial" pitchFamily="34" charset="0"/>
              <a:buChar char="•"/>
            </a:pPr>
            <a:r>
              <a:rPr lang="en-US" sz="900" b="1" dirty="0"/>
              <a:t>PerformancePoint Service </a:t>
            </a:r>
            <a:r>
              <a:rPr lang="en-US" sz="900" b="1" dirty="0" smtClean="0"/>
              <a:t>Application: </a:t>
            </a:r>
            <a:r>
              <a:rPr lang="en-US" sz="900" dirty="0" smtClean="0"/>
              <a:t>Allows users to use a graphical dashboard designer to create business intelligence objects such as KPIs, scorecards and charts from a data warehouse such as SQL Server Analysis Services.</a:t>
            </a:r>
          </a:p>
          <a:p>
            <a:pPr marL="171450" indent="-171450">
              <a:lnSpc>
                <a:spcPts val="1200"/>
              </a:lnSpc>
              <a:spcAft>
                <a:spcPts val="300"/>
              </a:spcAft>
              <a:buFont typeface="Arial" pitchFamily="34" charset="0"/>
              <a:buChar char="•"/>
            </a:pPr>
            <a:r>
              <a:rPr lang="en-US" sz="900" b="1" dirty="0" smtClean="0"/>
              <a:t>Visio </a:t>
            </a:r>
            <a:r>
              <a:rPr lang="en-US" sz="900" b="1" dirty="0"/>
              <a:t>Graphics Service: </a:t>
            </a:r>
            <a:r>
              <a:rPr lang="en-US" sz="900" dirty="0"/>
              <a:t>Enables </a:t>
            </a:r>
            <a:r>
              <a:rPr lang="en-US" sz="900" dirty="0" smtClean="0"/>
              <a:t>server-side rending of </a:t>
            </a:r>
            <a:r>
              <a:rPr lang="en-US" sz="900" dirty="0"/>
              <a:t>Visio Web Drawings.</a:t>
            </a:r>
          </a:p>
          <a:p>
            <a:pPr marL="171450" indent="-171450">
              <a:lnSpc>
                <a:spcPts val="1200"/>
              </a:lnSpc>
              <a:spcAft>
                <a:spcPts val="300"/>
              </a:spcAft>
              <a:buFont typeface="Arial" pitchFamily="34" charset="0"/>
              <a:buChar char="•"/>
            </a:pPr>
            <a:r>
              <a:rPr lang="en-US" sz="900" b="1" dirty="0"/>
              <a:t>Lotus Notes Connector: </a:t>
            </a:r>
            <a:r>
              <a:rPr lang="en-US" sz="900" dirty="0"/>
              <a:t>Search connector to crawl the data in the Lotus Notes server.</a:t>
            </a:r>
          </a:p>
          <a:p>
            <a:pPr marL="171450" indent="-171450">
              <a:lnSpc>
                <a:spcPts val="1200"/>
              </a:lnSpc>
              <a:spcAft>
                <a:spcPts val="300"/>
              </a:spcAft>
              <a:buFont typeface="Arial" pitchFamily="34" charset="0"/>
              <a:buChar char="•"/>
            </a:pPr>
            <a:r>
              <a:rPr lang="en-US" sz="900" b="1" dirty="0" smtClean="0"/>
              <a:t>Application </a:t>
            </a:r>
            <a:r>
              <a:rPr lang="en-US" sz="900" b="1" dirty="0"/>
              <a:t>Registry </a:t>
            </a:r>
            <a:r>
              <a:rPr lang="en-US" sz="900" b="1" dirty="0" smtClean="0"/>
              <a:t>Service: </a:t>
            </a:r>
            <a:r>
              <a:rPr lang="en-US" sz="900" dirty="0" smtClean="0"/>
              <a:t>Backwards compatibility support for </a:t>
            </a:r>
            <a:r>
              <a:rPr lang="en-US" sz="900" dirty="0"/>
              <a:t>Business Data Connectivity </a:t>
            </a:r>
            <a:r>
              <a:rPr lang="en-US" sz="900" dirty="0" smtClean="0"/>
              <a:t>in SharePoint 2007.</a:t>
            </a:r>
          </a:p>
          <a:p>
            <a:pPr marL="171450" indent="-171450">
              <a:lnSpc>
                <a:spcPts val="1200"/>
              </a:lnSpc>
              <a:spcAft>
                <a:spcPts val="300"/>
              </a:spcAft>
              <a:buFont typeface="Arial" pitchFamily="34" charset="0"/>
              <a:buChar char="•"/>
            </a:pPr>
            <a:r>
              <a:rPr lang="en-US" sz="900" b="1" dirty="0"/>
              <a:t>Search Service Application: </a:t>
            </a:r>
            <a:r>
              <a:rPr lang="en-US" sz="900" dirty="0" smtClean="0"/>
              <a:t>Management UI and infrastructure to crawl content, build Indexes and execute search queries on behalf of users.</a:t>
            </a:r>
            <a:endParaRPr lang="en-US" sz="900" dirty="0"/>
          </a:p>
          <a:p>
            <a:pPr marL="171450" indent="-171450">
              <a:lnSpc>
                <a:spcPts val="1200"/>
              </a:lnSpc>
              <a:spcAft>
                <a:spcPts val="300"/>
              </a:spcAft>
              <a:buFont typeface="Arial" pitchFamily="34" charset="0"/>
              <a:buChar char="•"/>
            </a:pPr>
            <a:r>
              <a:rPr lang="en-US" sz="900" b="1" dirty="0"/>
              <a:t>Managed Metadata Service: </a:t>
            </a:r>
            <a:r>
              <a:rPr lang="en-US" sz="900" dirty="0"/>
              <a:t>This service provides access to managed taxonomy hierarchies, keywords and social tagging infrastructure as well as Content Type publishing across site collections.</a:t>
            </a:r>
          </a:p>
          <a:p>
            <a:pPr marL="171450" indent="-171450">
              <a:lnSpc>
                <a:spcPts val="1200"/>
              </a:lnSpc>
              <a:spcAft>
                <a:spcPts val="300"/>
              </a:spcAft>
              <a:buFont typeface="Arial" pitchFamily="34" charset="0"/>
              <a:buChar char="•"/>
            </a:pPr>
            <a:r>
              <a:rPr lang="en-US" sz="900" b="1" dirty="0"/>
              <a:t>Secure Store Service: </a:t>
            </a:r>
            <a:r>
              <a:rPr lang="en-US" sz="900" dirty="0"/>
              <a:t>Provides capability to store </a:t>
            </a:r>
            <a:r>
              <a:rPr lang="en-US" sz="900" dirty="0" smtClean="0"/>
              <a:t>credentials and </a:t>
            </a:r>
            <a:r>
              <a:rPr lang="en-US" sz="900" dirty="0"/>
              <a:t>associate </a:t>
            </a:r>
            <a:r>
              <a:rPr lang="en-US" sz="900" dirty="0" smtClean="0"/>
              <a:t>them with a </a:t>
            </a:r>
            <a:r>
              <a:rPr lang="en-US" sz="900" dirty="0"/>
              <a:t>specific identity or group of identities</a:t>
            </a:r>
            <a:r>
              <a:rPr lang="en-US" sz="900" dirty="0" smtClean="0"/>
              <a:t>. </a:t>
            </a:r>
            <a:endParaRPr lang="en-US" sz="900" dirty="0"/>
          </a:p>
          <a:p>
            <a:pPr marL="171450" indent="-171450">
              <a:lnSpc>
                <a:spcPts val="1200"/>
              </a:lnSpc>
              <a:spcAft>
                <a:spcPts val="300"/>
              </a:spcAft>
              <a:buFont typeface="Arial" pitchFamily="34" charset="0"/>
              <a:buChar char="•"/>
            </a:pPr>
            <a:r>
              <a:rPr lang="en-US" sz="900" b="1" dirty="0"/>
              <a:t>User Profile Service Application: </a:t>
            </a:r>
            <a:r>
              <a:rPr lang="en-US" sz="900" dirty="0"/>
              <a:t>Adds support for My Sites, Profiles pages, Social Tagging and other social computing features. Some of the features offered by this service require Search Service Application and Managed Metadata Services to be provisioned.</a:t>
            </a:r>
          </a:p>
          <a:p>
            <a:pPr marL="171450" indent="-171450">
              <a:lnSpc>
                <a:spcPts val="1200"/>
              </a:lnSpc>
              <a:spcAft>
                <a:spcPts val="300"/>
              </a:spcAft>
              <a:buFont typeface="Arial" pitchFamily="34" charset="0"/>
              <a:buChar char="•"/>
            </a:pPr>
            <a:r>
              <a:rPr lang="en-US" sz="900" b="1" dirty="0"/>
              <a:t>Web Analytics Service Application: </a:t>
            </a:r>
            <a:r>
              <a:rPr lang="en-US" sz="900" dirty="0" smtClean="0"/>
              <a:t>Provides analytic data and reporting for sites in a SharePoint farm.</a:t>
            </a:r>
            <a:endParaRPr lang="en-US" sz="900" dirty="0"/>
          </a:p>
          <a:p>
            <a:pPr marL="171450" indent="-171450">
              <a:lnSpc>
                <a:spcPts val="1200"/>
              </a:lnSpc>
              <a:spcAft>
                <a:spcPts val="300"/>
              </a:spcAft>
              <a:buFont typeface="Arial" pitchFamily="34" charset="0"/>
              <a:buChar char="•"/>
            </a:pPr>
            <a:r>
              <a:rPr lang="en-US" sz="900" b="1" dirty="0" smtClean="0"/>
              <a:t>Word </a:t>
            </a:r>
            <a:r>
              <a:rPr lang="en-US" sz="900" b="1" dirty="0"/>
              <a:t>Automation Services: </a:t>
            </a:r>
            <a:r>
              <a:rPr lang="en-US" sz="900" dirty="0"/>
              <a:t>Provides </a:t>
            </a:r>
            <a:r>
              <a:rPr lang="en-US" sz="900" dirty="0" smtClean="0"/>
              <a:t>support for automating </a:t>
            </a:r>
            <a:r>
              <a:rPr lang="en-US" sz="900" dirty="0"/>
              <a:t>document </a:t>
            </a:r>
            <a:r>
              <a:rPr lang="en-US" sz="900" dirty="0" smtClean="0"/>
              <a:t>conversions to formats such as PDF and XPS.</a:t>
            </a:r>
            <a:endParaRPr lang="en-US" sz="900" dirty="0"/>
          </a:p>
          <a:p>
            <a:pPr marL="171450" indent="-171450">
              <a:lnSpc>
                <a:spcPts val="1200"/>
              </a:lnSpc>
              <a:spcAft>
                <a:spcPts val="300"/>
              </a:spcAft>
              <a:buFont typeface="Arial" pitchFamily="34" charset="0"/>
              <a:buChar char="•"/>
            </a:pPr>
            <a:r>
              <a:rPr lang="en-US" sz="900" b="1" dirty="0" smtClean="0"/>
              <a:t>Business </a:t>
            </a:r>
            <a:r>
              <a:rPr lang="en-US" sz="900" b="1" dirty="0"/>
              <a:t>Data </a:t>
            </a:r>
            <a:r>
              <a:rPr lang="en-US" sz="900" b="1" dirty="0" smtClean="0"/>
              <a:t>Connectivity Service (BCS): </a:t>
            </a:r>
            <a:r>
              <a:rPr lang="en-US" sz="900" dirty="0" smtClean="0"/>
              <a:t>Provides support for exposing external content from databases and Web services as a list in a SharePoint site. BCS also provide client-side support used by Office client applications.</a:t>
            </a:r>
          </a:p>
          <a:p>
            <a:pPr marL="171450" indent="-171450">
              <a:lnSpc>
                <a:spcPts val="1200"/>
              </a:lnSpc>
              <a:spcAft>
                <a:spcPts val="300"/>
              </a:spcAft>
              <a:buFont typeface="Arial" pitchFamily="34" charset="0"/>
              <a:buChar char="•"/>
            </a:pPr>
            <a:r>
              <a:rPr lang="en-US" sz="900" b="1" dirty="0" smtClean="0"/>
              <a:t>State Service: </a:t>
            </a:r>
            <a:r>
              <a:rPr lang="en-US" sz="900" dirty="0" smtClean="0"/>
              <a:t>Provides </a:t>
            </a:r>
            <a:r>
              <a:rPr lang="en-US" sz="900" dirty="0"/>
              <a:t>temporary storage of user session data for SharePoint Server </a:t>
            </a:r>
            <a:r>
              <a:rPr lang="en-US" sz="900" dirty="0" smtClean="0"/>
              <a:t>components and is required by various other services such as InfoPath Forms Services.</a:t>
            </a:r>
          </a:p>
          <a:p>
            <a:pPr marL="171450" indent="-171450">
              <a:lnSpc>
                <a:spcPts val="1200"/>
              </a:lnSpc>
              <a:spcAft>
                <a:spcPts val="300"/>
              </a:spcAft>
              <a:buFont typeface="Arial" pitchFamily="34" charset="0"/>
              <a:buChar char="•"/>
            </a:pPr>
            <a:r>
              <a:rPr lang="en-US" sz="900" b="1" dirty="0" smtClean="0"/>
              <a:t>Usage </a:t>
            </a:r>
            <a:r>
              <a:rPr lang="en-US" sz="900" b="1" dirty="0"/>
              <a:t>and Health data </a:t>
            </a:r>
            <a:r>
              <a:rPr lang="en-US" sz="900" b="1" dirty="0" smtClean="0"/>
              <a:t>collection: </a:t>
            </a:r>
            <a:r>
              <a:rPr lang="en-US" sz="900" dirty="0" smtClean="0"/>
              <a:t>This </a:t>
            </a:r>
            <a:r>
              <a:rPr lang="en-US" sz="900" dirty="0"/>
              <a:t>service collects farm wide usage and health data and provides the ability to view various usage and health </a:t>
            </a:r>
            <a:r>
              <a:rPr lang="en-US" sz="900" dirty="0" smtClean="0"/>
              <a:t>reports.</a:t>
            </a:r>
            <a:endParaRPr lang="en-US" sz="900" dirty="0"/>
          </a:p>
          <a:p>
            <a:pPr marL="171450" indent="-171450">
              <a:lnSpc>
                <a:spcPts val="1200"/>
              </a:lnSpc>
              <a:spcAft>
                <a:spcPts val="300"/>
              </a:spcAft>
              <a:buFont typeface="Arial" pitchFamily="34" charset="0"/>
              <a:buChar char="•"/>
            </a:pPr>
            <a:endParaRPr lang="en-US" sz="900"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23</a:t>
            </a:fld>
            <a:endParaRPr lang="en-US" dirty="0"/>
          </a:p>
        </p:txBody>
      </p:sp>
    </p:spTree>
    <p:extLst>
      <p:ext uri="{BB962C8B-B14F-4D97-AF65-F5344CB8AC3E}">
        <p14:creationId xmlns:p14="http://schemas.microsoft.com/office/powerpoint/2010/main" val="1070942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SharePoint Foundation</a:t>
            </a:r>
            <a:endParaRPr lang="en-US" b="1" u="sng" dirty="0"/>
          </a:p>
          <a:p>
            <a:pPr marL="171450" indent="-171450">
              <a:buFont typeface="Arial" pitchFamily="34" charset="0"/>
              <a:buChar char="•"/>
            </a:pPr>
            <a:r>
              <a:rPr lang="en-US" b="1" dirty="0" smtClean="0"/>
              <a:t>Team </a:t>
            </a:r>
            <a:r>
              <a:rPr lang="en-US" b="1" dirty="0"/>
              <a:t>site </a:t>
            </a:r>
            <a:r>
              <a:rPr lang="en-US" b="1" dirty="0" smtClean="0"/>
              <a:t>template: </a:t>
            </a:r>
            <a:r>
              <a:rPr lang="en-US" dirty="0" smtClean="0"/>
              <a:t>creates site with pre-created collaboration lists allowing small t medium sized teams to upload, author,  organize and </a:t>
            </a:r>
            <a:r>
              <a:rPr lang="en-US" dirty="0"/>
              <a:t>share information</a:t>
            </a:r>
            <a:r>
              <a:rPr lang="en-US" dirty="0" smtClean="0"/>
              <a:t>. </a:t>
            </a:r>
          </a:p>
          <a:p>
            <a:pPr marL="171450" indent="-171450">
              <a:buFont typeface="Arial" pitchFamily="34" charset="0"/>
              <a:buChar char="•"/>
            </a:pPr>
            <a:r>
              <a:rPr lang="en-US" b="1" dirty="0" smtClean="0"/>
              <a:t>Blank </a:t>
            </a:r>
            <a:r>
              <a:rPr lang="en-US" b="1" dirty="0"/>
              <a:t>site </a:t>
            </a:r>
            <a:r>
              <a:rPr lang="en-US" b="1" dirty="0" smtClean="0"/>
              <a:t>template: </a:t>
            </a:r>
            <a:r>
              <a:rPr lang="en-US" dirty="0" smtClean="0"/>
              <a:t>creates vanilla site without pre-created collaboration lists. </a:t>
            </a:r>
            <a:endParaRPr lang="en-US" b="1" dirty="0"/>
          </a:p>
          <a:p>
            <a:r>
              <a:rPr lang="en-US" b="1" u="sng" dirty="0" smtClean="0"/>
              <a:t>SharePoint Server 2010 Standard</a:t>
            </a:r>
            <a:endParaRPr lang="en-US" b="1" u="sng" dirty="0"/>
          </a:p>
          <a:p>
            <a:pPr marL="171450" indent="-171450">
              <a:buFont typeface="Arial" pitchFamily="34" charset="0"/>
              <a:buChar char="•"/>
            </a:pPr>
            <a:r>
              <a:rPr lang="en-US" b="1" dirty="0" smtClean="0"/>
              <a:t>Publishing Portal: </a:t>
            </a:r>
            <a:r>
              <a:rPr lang="en-US" dirty="0" smtClean="0"/>
              <a:t>create site based on SharePoint Server's infrastructure for publishing content in an Internet-facing site. Includes workflows for content approval.</a:t>
            </a:r>
            <a:endParaRPr lang="en-US" dirty="0"/>
          </a:p>
          <a:p>
            <a:pPr marL="171450" indent="-171450">
              <a:buFont typeface="Arial" pitchFamily="34" charset="0"/>
              <a:buChar char="•"/>
            </a:pPr>
            <a:r>
              <a:rPr lang="en-US" b="1" dirty="0"/>
              <a:t>Enterprise </a:t>
            </a:r>
            <a:r>
              <a:rPr lang="en-US" b="1" dirty="0" smtClean="0"/>
              <a:t>Wiki: </a:t>
            </a:r>
            <a:r>
              <a:rPr lang="en-US" dirty="0" smtClean="0"/>
              <a:t>Creates a publishing site in which the publishing pages are wiki pages. </a:t>
            </a:r>
            <a:endParaRPr lang="en-US" b="1" dirty="0"/>
          </a:p>
          <a:p>
            <a:pPr marL="171450" indent="-171450">
              <a:buFont typeface="Arial" pitchFamily="34" charset="0"/>
              <a:buChar char="•"/>
            </a:pPr>
            <a:r>
              <a:rPr lang="en-US" b="1" dirty="0"/>
              <a:t>Document </a:t>
            </a:r>
            <a:r>
              <a:rPr lang="en-US" b="1" dirty="0" smtClean="0"/>
              <a:t>Center: </a:t>
            </a:r>
            <a:r>
              <a:rPr lang="en-US" dirty="0" smtClean="0"/>
              <a:t>creates site to manage and organize a large number of documents.</a:t>
            </a:r>
          </a:p>
          <a:p>
            <a:pPr marL="171450" indent="-171450">
              <a:buFont typeface="Arial" pitchFamily="34" charset="0"/>
              <a:buChar char="•"/>
            </a:pPr>
            <a:r>
              <a:rPr lang="en-US" b="1" dirty="0" smtClean="0"/>
              <a:t>Records Center: </a:t>
            </a:r>
            <a:r>
              <a:rPr lang="en-US" dirty="0"/>
              <a:t>creates site to </a:t>
            </a:r>
            <a:r>
              <a:rPr lang="en-US" dirty="0" smtClean="0"/>
              <a:t>upload, manage and organize a </a:t>
            </a:r>
            <a:r>
              <a:rPr lang="en-US" dirty="0"/>
              <a:t>large number of </a:t>
            </a:r>
            <a:r>
              <a:rPr lang="en-US" dirty="0" smtClean="0"/>
              <a:t>records.</a:t>
            </a:r>
            <a:endParaRPr lang="en-US" dirty="0"/>
          </a:p>
          <a:p>
            <a:pPr marL="171450" indent="-171450">
              <a:buFont typeface="Arial" pitchFamily="34" charset="0"/>
              <a:buChar char="•"/>
            </a:pPr>
            <a:r>
              <a:rPr lang="en-US" b="1" dirty="0" smtClean="0"/>
              <a:t>Enterprise Search Center:</a:t>
            </a:r>
            <a:r>
              <a:rPr lang="en-US" dirty="0" smtClean="0"/>
              <a:t>. creates sites with a UI specialized for searching and seeing search results.</a:t>
            </a:r>
          </a:p>
          <a:p>
            <a:pPr marL="171450" indent="-171450">
              <a:buFont typeface="Arial" pitchFamily="34" charset="0"/>
              <a:buChar char="•"/>
            </a:pPr>
            <a:r>
              <a:rPr lang="en-US" b="1" dirty="0" smtClean="0"/>
              <a:t>My Site Host:</a:t>
            </a:r>
            <a:r>
              <a:rPr lang="en-US" dirty="0" smtClean="0"/>
              <a:t>. creates generic host site which is used to display different user profiles.</a:t>
            </a:r>
          </a:p>
          <a:p>
            <a:r>
              <a:rPr lang="en-US" b="1" u="sng" dirty="0" smtClean="0"/>
              <a:t>SharePoint </a:t>
            </a:r>
            <a:r>
              <a:rPr lang="en-US" b="1" u="sng" dirty="0"/>
              <a:t>Server 2010 </a:t>
            </a:r>
            <a:r>
              <a:rPr lang="en-US" b="1" u="sng" dirty="0" smtClean="0"/>
              <a:t>Enterprise</a:t>
            </a:r>
            <a:endParaRPr lang="en-US" b="1" u="sng" dirty="0"/>
          </a:p>
          <a:p>
            <a:pPr marL="171450" indent="-171450">
              <a:buFont typeface="Arial" pitchFamily="34" charset="0"/>
              <a:buChar char="•"/>
            </a:pPr>
            <a:r>
              <a:rPr lang="en-US" b="1" dirty="0" smtClean="0"/>
              <a:t>Business Intelligence Center: </a:t>
            </a:r>
            <a:r>
              <a:rPr lang="en-US" dirty="0" smtClean="0"/>
              <a:t>creates site with integration points for SharePoint Server 2010 Enterprise BI features PerformancePoint Services, Excel Services, SQL Server Reporting Services (SSRS) and </a:t>
            </a:r>
            <a:r>
              <a:rPr lang="en-US" dirty="0"/>
              <a:t>SQL Server </a:t>
            </a:r>
            <a:r>
              <a:rPr lang="en-US" dirty="0" smtClean="0"/>
              <a:t>Analysis Services </a:t>
            </a:r>
            <a:r>
              <a:rPr lang="en-US" dirty="0"/>
              <a:t>(</a:t>
            </a:r>
            <a:r>
              <a:rPr lang="en-US" dirty="0" smtClean="0"/>
              <a:t>SSAS</a:t>
            </a:r>
            <a:r>
              <a:rPr lang="en-US" dirty="0"/>
              <a:t>) .</a:t>
            </a:r>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24</a:t>
            </a:fld>
            <a:endParaRPr lang="en-US" dirty="0"/>
          </a:p>
        </p:txBody>
      </p:sp>
    </p:spTree>
    <p:extLst>
      <p:ext uri="{BB962C8B-B14F-4D97-AF65-F5344CB8AC3E}">
        <p14:creationId xmlns:p14="http://schemas.microsoft.com/office/powerpoint/2010/main" val="363435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a:t>SharePoint </a:t>
            </a:r>
            <a:r>
              <a:rPr lang="en-US" b="1" u="sng" dirty="0" smtClean="0"/>
              <a:t>Foundation Features</a:t>
            </a:r>
            <a:endParaRPr lang="en-US" dirty="0"/>
          </a:p>
          <a:p>
            <a:pPr marL="171450" lvl="0" indent="-171450">
              <a:buFont typeface="Arial" pitchFamily="34" charset="0"/>
              <a:buChar char="•"/>
            </a:pPr>
            <a:r>
              <a:rPr lang="en-US" sz="1000" b="1" dirty="0"/>
              <a:t>Custom Site Collection Help: </a:t>
            </a:r>
            <a:r>
              <a:rPr lang="en-US" sz="1000" dirty="0"/>
              <a:t>Creates a Help library </a:t>
            </a:r>
            <a:r>
              <a:rPr lang="en-US" sz="1000" dirty="0" smtClean="0"/>
              <a:t>to </a:t>
            </a:r>
            <a:r>
              <a:rPr lang="en-US" sz="1000" dirty="0"/>
              <a:t>store custom help info.</a:t>
            </a:r>
          </a:p>
          <a:p>
            <a:pPr marL="171450" lvl="0" indent="-171450">
              <a:buFont typeface="Arial" pitchFamily="34" charset="0"/>
              <a:buChar char="•"/>
            </a:pPr>
            <a:r>
              <a:rPr lang="en-US" sz="1000" b="1" dirty="0" smtClean="0"/>
              <a:t>Open </a:t>
            </a:r>
            <a:r>
              <a:rPr lang="en-US" sz="1000" b="1" dirty="0"/>
              <a:t>Documents in Client Applications by Default: </a:t>
            </a:r>
            <a:r>
              <a:rPr lang="en-US" sz="1000" dirty="0"/>
              <a:t>Configures links to documents so they open in client applications instead of Web applications, by default. </a:t>
            </a:r>
          </a:p>
          <a:p>
            <a:pPr marL="171450" indent="-171450">
              <a:buFont typeface="Arial" pitchFamily="34" charset="0"/>
              <a:buChar char="•"/>
            </a:pPr>
            <a:r>
              <a:rPr lang="en-US" sz="1000" b="1" dirty="0"/>
              <a:t>Report Server Integration Feature: </a:t>
            </a:r>
            <a:r>
              <a:rPr lang="en-US" sz="1000" dirty="0"/>
              <a:t>Enables rich reporting using Microsoft SQL Server Reporting Services. </a:t>
            </a:r>
          </a:p>
          <a:p>
            <a:pPr marL="171450" lvl="0" indent="-171450">
              <a:buFont typeface="Arial" pitchFamily="34" charset="0"/>
              <a:buChar char="•"/>
            </a:pPr>
            <a:r>
              <a:rPr lang="en-US" sz="1000" b="1" dirty="0" smtClean="0"/>
              <a:t>Three-state </a:t>
            </a:r>
            <a:r>
              <a:rPr lang="en-US" sz="1000" b="1" dirty="0"/>
              <a:t>workflow: </a:t>
            </a:r>
            <a:r>
              <a:rPr lang="en-US" sz="1000" dirty="0" smtClean="0"/>
              <a:t>Use </a:t>
            </a:r>
            <a:r>
              <a:rPr lang="en-US" sz="1000" dirty="0"/>
              <a:t>this workflow to track items in a list.</a:t>
            </a:r>
          </a:p>
          <a:p>
            <a:pPr marL="171450" lvl="0" indent="-171450">
              <a:buFont typeface="Arial" pitchFamily="34" charset="0"/>
              <a:buChar char="•"/>
            </a:pPr>
            <a:r>
              <a:rPr lang="en-US" sz="1000" b="1" dirty="0"/>
              <a:t>Group Work Lists: </a:t>
            </a:r>
            <a:r>
              <a:rPr lang="en-US" sz="1000" dirty="0"/>
              <a:t>Provides Calendars with added functionality for team and resource scheduling. </a:t>
            </a:r>
          </a:p>
          <a:p>
            <a:pPr marL="171450" lvl="0" indent="-171450">
              <a:buFont typeface="Arial" pitchFamily="34" charset="0"/>
              <a:buChar char="•"/>
            </a:pPr>
            <a:r>
              <a:rPr lang="en-US" sz="1000" b="1" dirty="0"/>
              <a:t>Report Server File Sync: </a:t>
            </a:r>
            <a:r>
              <a:rPr lang="en-US" sz="1000" dirty="0"/>
              <a:t>Synchronizes Report Server files (.</a:t>
            </a:r>
            <a:r>
              <a:rPr lang="en-US" sz="1000" dirty="0" err="1"/>
              <a:t>rdl</a:t>
            </a:r>
            <a:r>
              <a:rPr lang="en-US" sz="1000" dirty="0"/>
              <a:t>, .</a:t>
            </a:r>
            <a:r>
              <a:rPr lang="en-US" sz="1000" dirty="0" err="1"/>
              <a:t>rsds</a:t>
            </a:r>
            <a:r>
              <a:rPr lang="en-US" sz="1000" dirty="0"/>
              <a:t>, .</a:t>
            </a:r>
            <a:r>
              <a:rPr lang="en-US" sz="1000" dirty="0" err="1"/>
              <a:t>smdl</a:t>
            </a:r>
            <a:r>
              <a:rPr lang="en-US" sz="1000" dirty="0"/>
              <a:t>, .</a:t>
            </a:r>
            <a:r>
              <a:rPr lang="en-US" sz="1000" dirty="0" err="1"/>
              <a:t>rsd</a:t>
            </a:r>
            <a:r>
              <a:rPr lang="en-US" sz="1000" dirty="0"/>
              <a:t>, .</a:t>
            </a:r>
            <a:r>
              <a:rPr lang="en-US" sz="1000" dirty="0" err="1"/>
              <a:t>rsc</a:t>
            </a:r>
            <a:r>
              <a:rPr lang="en-US" sz="1000" dirty="0"/>
              <a:t>) from a SharePoint document library to the report server when files are added or updated in the document library. </a:t>
            </a:r>
          </a:p>
          <a:p>
            <a:pPr marL="171450" lvl="0" indent="-171450">
              <a:buFont typeface="Arial" pitchFamily="34" charset="0"/>
              <a:buChar char="•"/>
            </a:pPr>
            <a:r>
              <a:rPr lang="en-US" sz="1000" b="1" dirty="0"/>
              <a:t>Team Collaboration Lists: </a:t>
            </a:r>
            <a:r>
              <a:rPr lang="en-US" sz="1000" dirty="0"/>
              <a:t>Provides team collaboration capabilities for a site by making standard lists, such as document libraries and issues, available. </a:t>
            </a:r>
          </a:p>
          <a:p>
            <a:pPr marL="171450" lvl="0" indent="-171450">
              <a:buFont typeface="Arial" pitchFamily="34" charset="0"/>
              <a:buChar char="•"/>
            </a:pPr>
            <a:r>
              <a:rPr lang="en-US" sz="1000" b="1" dirty="0"/>
              <a:t>Wiki Page Home Page: </a:t>
            </a:r>
            <a:r>
              <a:rPr lang="en-US" sz="1000" dirty="0"/>
              <a:t>This site feature will create a wiki page and set it as your site home page. </a:t>
            </a:r>
            <a:endParaRPr lang="en-US" sz="1000" dirty="0" smtClean="0"/>
          </a:p>
          <a:p>
            <a:pPr marL="171450" lvl="0" indent="-171450">
              <a:buFont typeface="Arial" pitchFamily="34" charset="0"/>
              <a:buChar char="•"/>
            </a:pPr>
            <a:endParaRPr lang="en-US" sz="1000"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1" dirty="0" smtClean="0"/>
              <a:t>FAS</a:t>
            </a:r>
            <a:r>
              <a:rPr lang="nl-BE" b="1" baseline="0" dirty="0" smtClean="0"/>
              <a:t>T Search for SharePoint </a:t>
            </a:r>
          </a:p>
          <a:p>
            <a:r>
              <a:rPr lang="en-US" sz="1200" kern="1200" dirty="0" smtClean="0">
                <a:solidFill>
                  <a:schemeClr val="tx1"/>
                </a:solidFill>
                <a:latin typeface="+mn-lt"/>
                <a:ea typeface="+mn-ea"/>
                <a:cs typeface="+mn-cs"/>
              </a:rPr>
              <a:t>FAST Search Server 2010 for SharePoint builds on SharePoint Server 2010, and provides significant enhancements to the Enterprise Search capabilities. </a:t>
            </a:r>
            <a:r>
              <a:rPr lang="nl-BE" baseline="0" dirty="0" smtClean="0"/>
              <a:t>It adds capabilities to deliver results that are contextually relevant. Relevancy can be tuned to improve accuracy. </a:t>
            </a:r>
            <a:r>
              <a:rPr lang="en-US" baseline="0" dirty="0" smtClean="0"/>
              <a:t>It provides users with results that are meaningful and dynamically tailored to their jobs, roles, and functions within the organization. </a:t>
            </a:r>
            <a:endParaRPr lang="nl-BE" baseline="0" dirty="0" smtClean="0"/>
          </a:p>
          <a:p>
            <a:endParaRPr lang="nl-BE" baseline="0" dirty="0" smtClean="0"/>
          </a:p>
          <a:p>
            <a:r>
              <a:rPr lang="nl-BE" b="1" baseline="0" dirty="0" smtClean="0"/>
              <a:t>Microsoft Project Server 2010</a:t>
            </a:r>
          </a:p>
          <a:p>
            <a:r>
              <a:rPr lang="en-US" b="0" dirty="0" smtClean="0"/>
              <a:t>Project Server 2010 allows for professional project management</a:t>
            </a:r>
            <a:r>
              <a:rPr lang="en-US" b="0" baseline="0" dirty="0" smtClean="0"/>
              <a:t> and</a:t>
            </a:r>
            <a:r>
              <a:rPr lang="en-US" dirty="0" smtClean="0"/>
              <a:t>helps organizations align resources and investments with business priorities, gain control across all kinds of work, and visualize performance using powerful dashboards. Al</a:t>
            </a:r>
            <a:r>
              <a:rPr lang="en-US" b="0" dirty="0" smtClean="0"/>
              <a:t>ong with the Excel Services feature provided by SharePoint Server 2010, now offer the ability to publish Excel-based reports to the web for business users to consume without the need to download and launch them in Excel.</a:t>
            </a:r>
            <a:endParaRPr lang="nl-BE" b="0"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1" dirty="0" smtClean="0"/>
              <a:t>FAST Search Server 2010 for SharePoint</a:t>
            </a:r>
          </a:p>
          <a:p>
            <a:r>
              <a:rPr lang="en-US" dirty="0" smtClean="0"/>
              <a:t>FAST Search Server 2010 for SharePoint provides high-end search delivered through SharePoint.This is the server infrastructure that provides processing, indexing and query capabilities, and the administration of these features. </a:t>
            </a:r>
          </a:p>
          <a:p>
            <a:r>
              <a:rPr lang="en-US" dirty="0" smtClean="0"/>
              <a:t>FAST Search Server 2010 can be used</a:t>
            </a:r>
            <a:r>
              <a:rPr lang="en-US" baseline="0" dirty="0" smtClean="0"/>
              <a:t> in combination with SharePoint, SharePoint Internet Sites and SharePoint for Internet Business.</a:t>
            </a:r>
            <a:endParaRPr lang="nl-BE"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1" dirty="0" smtClean="0"/>
              <a:t>SharePoint Server 2010 </a:t>
            </a:r>
            <a:r>
              <a:rPr lang="nl-BE" dirty="0" smtClean="0"/>
              <a:t>offers a complete intranet search sollution</a:t>
            </a:r>
            <a:r>
              <a:rPr lang="nl-BE" baseline="0" dirty="0" smtClean="0"/>
              <a:t> with following features and capabilities:</a:t>
            </a:r>
          </a:p>
          <a:p>
            <a:pPr>
              <a:buFont typeface="Arial" pitchFamily="34" charset="0"/>
              <a:buChar char="•"/>
            </a:pPr>
            <a:r>
              <a:rPr lang="nl-BE" baseline="0" dirty="0" smtClean="0"/>
              <a:t>People Search</a:t>
            </a:r>
          </a:p>
          <a:p>
            <a:pPr>
              <a:buFont typeface="Arial" pitchFamily="34" charset="0"/>
              <a:buChar char="•"/>
            </a:pPr>
            <a:r>
              <a:rPr lang="nl-BE" baseline="0" dirty="0" smtClean="0"/>
              <a:t>Search on Taxonomy </a:t>
            </a:r>
          </a:p>
          <a:p>
            <a:pPr>
              <a:buFont typeface="Arial" pitchFamily="34" charset="0"/>
              <a:buChar char="•"/>
            </a:pPr>
            <a:r>
              <a:rPr lang="nl-BE" baseline="0" dirty="0" smtClean="0"/>
              <a:t>Metadata – driven refinement panel</a:t>
            </a:r>
          </a:p>
          <a:p>
            <a:pPr>
              <a:buFont typeface="Arial" pitchFamily="34" charset="0"/>
              <a:buChar char="•"/>
            </a:pPr>
            <a:r>
              <a:rPr lang="nl-BE" baseline="0" dirty="0" smtClean="0"/>
              <a:t>Phonetic search</a:t>
            </a:r>
          </a:p>
          <a:p>
            <a:endParaRPr lang="nl-BE" baseline="0" dirty="0" smtClean="0"/>
          </a:p>
          <a:p>
            <a:r>
              <a:rPr lang="nl-BE" b="1" baseline="0" dirty="0" smtClean="0"/>
              <a:t>FAST Search Server 2010 </a:t>
            </a:r>
            <a:r>
              <a:rPr lang="nl-BE" baseline="0" dirty="0" smtClean="0"/>
              <a:t>for Sharepoint adds the following features and capabilities:</a:t>
            </a:r>
          </a:p>
          <a:p>
            <a:pPr>
              <a:buFont typeface="Arial" pitchFamily="34" charset="0"/>
              <a:buChar char="•"/>
            </a:pPr>
            <a:r>
              <a:rPr lang="nl-BE" baseline="0" dirty="0" smtClean="0"/>
              <a:t>Contextual Search</a:t>
            </a:r>
          </a:p>
          <a:p>
            <a:pPr>
              <a:buFont typeface="Arial" pitchFamily="34" charset="0"/>
              <a:buChar char="•"/>
            </a:pPr>
            <a:r>
              <a:rPr lang="nl-BE" baseline="0" dirty="0" smtClean="0"/>
              <a:t>Thumbnails and previews</a:t>
            </a:r>
          </a:p>
          <a:p>
            <a:pPr>
              <a:buFont typeface="Arial" pitchFamily="34" charset="0"/>
              <a:buChar char="•"/>
            </a:pPr>
            <a:r>
              <a:rPr lang="nl-BE" baseline="0" dirty="0" smtClean="0"/>
              <a:t>Business intelligence indexing connector</a:t>
            </a:r>
          </a:p>
          <a:p>
            <a:pPr>
              <a:buFont typeface="Arial" pitchFamily="34" charset="0"/>
              <a:buChar char="•"/>
            </a:pPr>
            <a:r>
              <a:rPr lang="nl-BE" baseline="0" dirty="0" smtClean="0"/>
              <a:t>Capabilities for building custom integrated search applications</a:t>
            </a:r>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Office Web Applications </a:t>
            </a:r>
            <a:r>
              <a:rPr lang="en-US" dirty="0" smtClean="0"/>
              <a:t>is tightly integrated with SharePoint 2010 Products</a:t>
            </a:r>
            <a:r>
              <a:rPr lang="en-US" baseline="0" dirty="0" smtClean="0"/>
              <a:t> and </a:t>
            </a:r>
            <a:r>
              <a:rPr lang="en-US" dirty="0" smtClean="0"/>
              <a:t>gives users a browser-based viewing and editing experience by providing a representation of an Office document in the browser. When a user clicks on a document stored in a SharePoint document library, the document opens directly in the browser. The document appears in the browser similar to how it appears in the Office client application. The Web app also provides many of the same editing features as an Office client application.</a:t>
            </a:r>
          </a:p>
          <a:p>
            <a:endParaRPr lang="en-US" dirty="0" smtClean="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29</a:t>
            </a:fld>
            <a:endParaRPr lang="en-US" dirty="0"/>
          </a:p>
        </p:txBody>
      </p:sp>
    </p:spTree>
    <p:extLst>
      <p:ext uri="{BB962C8B-B14F-4D97-AF65-F5344CB8AC3E}">
        <p14:creationId xmlns:p14="http://schemas.microsoft.com/office/powerpoint/2010/main" val="412746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a:t>
            </a:fld>
            <a:endParaRPr lang="en-US" dirty="0"/>
          </a:p>
        </p:txBody>
      </p:sp>
    </p:spTree>
    <p:extLst>
      <p:ext uri="{BB962C8B-B14F-4D97-AF65-F5344CB8AC3E}">
        <p14:creationId xmlns:p14="http://schemas.microsoft.com/office/powerpoint/2010/main" val="925389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install </a:t>
            </a:r>
            <a:r>
              <a:rPr lang="en-US" b="1" dirty="0" smtClean="0"/>
              <a:t>Office Web Apps </a:t>
            </a:r>
            <a:r>
              <a:rPr lang="en-US" dirty="0" smtClean="0"/>
              <a:t>on a server, the </a:t>
            </a:r>
            <a:r>
              <a:rPr lang="en-US" b="1" dirty="0" smtClean="0"/>
              <a:t>Word Viewing Service</a:t>
            </a:r>
            <a:r>
              <a:rPr lang="en-US" dirty="0" smtClean="0"/>
              <a:t>, </a:t>
            </a:r>
            <a:r>
              <a:rPr lang="en-US" b="1" dirty="0" smtClean="0"/>
              <a:t>PowerPoint Service</a:t>
            </a:r>
            <a:r>
              <a:rPr lang="en-US" dirty="0" smtClean="0"/>
              <a:t>, and </a:t>
            </a:r>
            <a:r>
              <a:rPr lang="en-US" b="1" dirty="0" smtClean="0"/>
              <a:t>Excel Calculation Service</a:t>
            </a:r>
            <a:r>
              <a:rPr lang="en-US" dirty="0" smtClean="0"/>
              <a:t>s are created in SharePoint Services. Each of these services acts as a </a:t>
            </a:r>
            <a:r>
              <a:rPr lang="en-US" i="1" dirty="0" smtClean="0"/>
              <a:t>service instance</a:t>
            </a:r>
            <a:r>
              <a:rPr lang="en-US" dirty="0" smtClean="0"/>
              <a:t> for each Office Web App on a stand-alone server or a service instance for each Office Web App on each server in a server farm. Only one service instance for each Office Web App can exist on a single server, but multiple service instances can exist for each Office Web App in a server farm. Each service instance provides a location where a </a:t>
            </a:r>
            <a:r>
              <a:rPr lang="en-US" i="1" dirty="0" smtClean="0"/>
              <a:t>service application</a:t>
            </a:r>
            <a:r>
              <a:rPr lang="en-US" dirty="0" smtClean="0"/>
              <a:t> is run.</a:t>
            </a:r>
          </a:p>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30</a:t>
            </a:fld>
            <a:endParaRPr lang="en-US" dirty="0"/>
          </a:p>
        </p:txBody>
      </p:sp>
    </p:spTree>
    <p:extLst>
      <p:ext uri="{BB962C8B-B14F-4D97-AF65-F5344CB8AC3E}">
        <p14:creationId xmlns:p14="http://schemas.microsoft.com/office/powerpoint/2010/main" val="4127469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SharePoint 2010 Online </a:t>
            </a:r>
            <a:r>
              <a:rPr lang="en-US" b="0" baseline="0" dirty="0" smtClean="0">
                <a:effectLst/>
              </a:rPr>
              <a:t>includes all the Business Intelligence aspects, like Excel Services, Forms Server, Dashboards, Key Performance indicators.</a:t>
            </a:r>
          </a:p>
          <a:p>
            <a:endParaRPr lang="en-US" b="1" dirty="0" smtClean="0">
              <a:effectLst/>
            </a:endParaRPr>
          </a:p>
          <a:p>
            <a:r>
              <a:rPr lang="en-US" b="1" dirty="0" smtClean="0">
                <a:effectLst/>
              </a:rPr>
              <a:t>SharePoint Online </a:t>
            </a:r>
            <a:r>
              <a:rPr lang="en-US" b="1" dirty="0" err="1" smtClean="0">
                <a:effectLst/>
              </a:rPr>
              <a:t>Deskless</a:t>
            </a:r>
            <a:r>
              <a:rPr lang="en-US" b="1" dirty="0" smtClean="0">
                <a:effectLst/>
              </a:rPr>
              <a:t> Worker</a:t>
            </a:r>
            <a:r>
              <a:rPr lang="en-US" dirty="0" smtClean="0">
                <a:effectLst/>
              </a:rPr>
              <a:t> gives users read-only access to portals, along with the capability to participate in discussions and surveys</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31</a:t>
            </a:fld>
            <a:endParaRPr lang="en-US" dirty="0"/>
          </a:p>
        </p:txBody>
      </p:sp>
    </p:spTree>
    <p:extLst>
      <p:ext uri="{BB962C8B-B14F-4D97-AF65-F5344CB8AC3E}">
        <p14:creationId xmlns:p14="http://schemas.microsoft.com/office/powerpoint/2010/main" val="722823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Reducing the overall footprint of hardware in a datacenter will provide a savings in cost (hardware) but will also decrease power usage and emissions.</a:t>
            </a:r>
          </a:p>
          <a:p>
            <a:r>
              <a:rPr lang="en-GB" dirty="0" smtClean="0"/>
              <a:t>“Bare Metal” hypervisors are software systems, such as </a:t>
            </a:r>
            <a:r>
              <a:rPr lang="en-GB" dirty="0" smtClean="0">
                <a:hlinkClick r:id="rId3"/>
              </a:rPr>
              <a:t>Windows Server 2008 with Hyper-V</a:t>
            </a:r>
            <a:r>
              <a:rPr lang="en-GB" dirty="0" smtClean="0"/>
              <a:t> and </a:t>
            </a:r>
            <a:r>
              <a:rPr lang="en-GB" dirty="0" smtClean="0">
                <a:hlinkClick r:id="rId4"/>
              </a:rPr>
              <a:t>VMWARE ESX Server</a:t>
            </a:r>
            <a:r>
              <a:rPr lang="en-GB" dirty="0" smtClean="0"/>
              <a:t>, that execute directly on the host’s hardware as a hardware control and guest operating system monitor. The guest operating system which hosts SharePoint software executes directly above the hypervisor.  </a:t>
            </a:r>
          </a:p>
          <a:p>
            <a:r>
              <a:rPr lang="en-GB" dirty="0" smtClean="0"/>
              <a:t>“Hosted” hypervisors are software applications running within a conventional operating system environment, typically as a service. Examples include </a:t>
            </a:r>
            <a:r>
              <a:rPr lang="en-GB" dirty="0" smtClean="0">
                <a:hlinkClick r:id="rId5"/>
              </a:rPr>
              <a:t>Microsoft Virtual Server 2005 R2</a:t>
            </a:r>
            <a:r>
              <a:rPr lang="en-GB" dirty="0" smtClean="0"/>
              <a:t> and </a:t>
            </a:r>
            <a:r>
              <a:rPr lang="en-GB" dirty="0" err="1" smtClean="0">
                <a:hlinkClick r:id="rId6"/>
              </a:rPr>
              <a:t>VMWare</a:t>
            </a:r>
            <a:r>
              <a:rPr lang="en-GB" dirty="0" smtClean="0">
                <a:hlinkClick r:id="rId6"/>
              </a:rPr>
              <a:t> Server</a:t>
            </a:r>
            <a:r>
              <a:rPr lang="en-GB" dirty="0" smtClean="0"/>
              <a:t>.  The guest operating system which hosts SharePoint software is executes above the operating system which then executes on the hardware resulting in 3 layers between hardware and SharePoint. </a:t>
            </a:r>
          </a:p>
          <a:p>
            <a:r>
              <a:rPr lang="en-GB" dirty="0" smtClean="0"/>
              <a:t>Having 2 – 3 Physical Hosts running your Virtual Servers will allow you to spread your farm across these boxes allowing for High Availability.  Another benefit is that if desired you can also combine these physical nodes to hold multiple environments (Production/Staging/</a:t>
            </a:r>
            <a:r>
              <a:rPr lang="en-GB" dirty="0" err="1" smtClean="0"/>
              <a:t>Dev</a:t>
            </a:r>
            <a:r>
              <a:rPr lang="en-GB" dirty="0" smtClean="0"/>
              <a:t>)</a:t>
            </a:r>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33</a:t>
            </a:fld>
            <a:endParaRPr lang="en-US" dirty="0"/>
          </a:p>
        </p:txBody>
      </p:sp>
    </p:spTree>
    <p:extLst>
      <p:ext uri="{BB962C8B-B14F-4D97-AF65-F5344CB8AC3E}">
        <p14:creationId xmlns:p14="http://schemas.microsoft.com/office/powerpoint/2010/main" val="217959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Tier Servers are for the most part perfect</a:t>
            </a:r>
            <a:r>
              <a:rPr lang="en-US" baseline="0" dirty="0" smtClean="0"/>
              <a:t> for virtualization.  With the exception of possibly the Crawler instance which can be a very high I/O culprit (Load Testing will dictate this)</a:t>
            </a:r>
          </a:p>
          <a:p>
            <a:endParaRPr lang="en-US" baseline="0" dirty="0" smtClean="0"/>
          </a:p>
          <a:p>
            <a:r>
              <a:rPr lang="en-US" baseline="0" dirty="0" smtClean="0"/>
              <a:t>SQL Server is “supported” for being placed in a virtual environment but not recommended.  SQL is the workhorse of SharePoint and placing this within a Virtual Server will take away from all the transaction work and such that goes on behind the scenes. If you are going to Virtualize SharePoint 2010 servers, the recommendation is to place SQL on physical nodes.</a:t>
            </a:r>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34</a:t>
            </a:fld>
            <a:endParaRPr lang="en-US" dirty="0"/>
          </a:p>
        </p:txBody>
      </p:sp>
    </p:spTree>
    <p:extLst>
      <p:ext uri="{BB962C8B-B14F-4D97-AF65-F5344CB8AC3E}">
        <p14:creationId xmlns:p14="http://schemas.microsoft.com/office/powerpoint/2010/main" val="2928234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Hyper-V</a:t>
            </a:r>
            <a:r>
              <a:rPr lang="en-US" dirty="0" smtClean="0"/>
              <a:t> provides a scalable, reliable, and highly available virtualization platform. Some of the capabilities of Hyper-V include x64 host and guest support, ability to run guest machines in a multi-processor environment, large memory allocation per virtual machine, integrated virtual switch support, and ability to migrate virtual machines across hosts with minimal downtime. </a:t>
            </a:r>
          </a:p>
          <a:p>
            <a:r>
              <a:rPr lang="en-US" dirty="0" smtClean="0"/>
              <a:t>You can enable the Hyper-V role on your server using the </a:t>
            </a:r>
            <a:r>
              <a:rPr lang="en-US" b="1" dirty="0" smtClean="0"/>
              <a:t>Server Manager</a:t>
            </a:r>
            <a:r>
              <a:rPr lang="en-US" dirty="0" smtClean="0"/>
              <a:t>. After the </a:t>
            </a:r>
            <a:r>
              <a:rPr lang="en-US" b="1" dirty="0" smtClean="0"/>
              <a:t>Hyper-V</a:t>
            </a:r>
            <a:r>
              <a:rPr lang="en-US" dirty="0" smtClean="0"/>
              <a:t> role is enabled, </a:t>
            </a:r>
            <a:r>
              <a:rPr lang="en-US" b="1" dirty="0" smtClean="0"/>
              <a:t>Hyper-V Manager</a:t>
            </a:r>
            <a:r>
              <a:rPr lang="en-US" dirty="0" smtClean="0"/>
              <a:t> will become available as a part of </a:t>
            </a:r>
            <a:r>
              <a:rPr lang="en-US" b="1" dirty="0" smtClean="0"/>
              <a:t>Administrative Tools</a:t>
            </a:r>
            <a:r>
              <a:rPr lang="en-US" dirty="0" smtClean="0"/>
              <a:t>. From the </a:t>
            </a:r>
            <a:r>
              <a:rPr lang="en-US" b="1" dirty="0" smtClean="0"/>
              <a:t>Hyper-V Manager </a:t>
            </a:r>
            <a:r>
              <a:rPr lang="en-US" dirty="0" smtClean="0"/>
              <a:t>users can easily create and configure virtual machines.</a:t>
            </a:r>
          </a:p>
          <a:p>
            <a:endParaRPr lang="en-US" dirty="0" smtClean="0"/>
          </a:p>
          <a:p>
            <a:r>
              <a:rPr lang="en-US" dirty="0" smtClean="0"/>
              <a:t>Try and run virtual machines of solid state drives</a:t>
            </a:r>
          </a:p>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35</a:t>
            </a:fld>
            <a:endParaRPr lang="en-US" dirty="0"/>
          </a:p>
        </p:txBody>
      </p:sp>
    </p:spTree>
    <p:extLst>
      <p:ext uri="{BB962C8B-B14F-4D97-AF65-F5344CB8AC3E}">
        <p14:creationId xmlns:p14="http://schemas.microsoft.com/office/powerpoint/2010/main" val="2948389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Notes Placeholder 188418"/>
          <p:cNvSpPr>
            <a:spLocks noGrp="1" noChangeArrowheads="1"/>
          </p:cNvSpPr>
          <p:nvPr>
            <p:ph type="body" idx="1"/>
          </p:nvPr>
        </p:nvSpPr>
        <p:spPr/>
        <p:txBody>
          <a:bodyPr/>
          <a:lstStyle/>
          <a:p>
            <a:r>
              <a:rPr lang="en-US" dirty="0" smtClean="0"/>
              <a:t>Many student will be familiar with WSS 3.0 and MOSS. Here are some questions that each student should answer.</a:t>
            </a:r>
          </a:p>
          <a:p>
            <a:endParaRPr lang="en-US" dirty="0" smtClean="0"/>
          </a:p>
          <a:p>
            <a:r>
              <a:rPr lang="en-US" dirty="0" smtClean="0"/>
              <a:t>Are you familiar with MOSS 2007 and WSS 3.0 </a:t>
            </a:r>
          </a:p>
          <a:p>
            <a:pPr lvl="1"/>
            <a:r>
              <a:rPr lang="en-US" dirty="0" smtClean="0"/>
              <a:t>as a user?</a:t>
            </a:r>
          </a:p>
          <a:p>
            <a:pPr lvl="1"/>
            <a:r>
              <a:rPr lang="en-US" dirty="0" smtClean="0"/>
              <a:t>as a site administrator?</a:t>
            </a:r>
          </a:p>
          <a:p>
            <a:pPr lvl="1"/>
            <a:r>
              <a:rPr lang="en-US" dirty="0" smtClean="0"/>
              <a:t>as a farm administrator?</a:t>
            </a:r>
          </a:p>
          <a:p>
            <a:pPr lvl="1"/>
            <a:r>
              <a:rPr lang="en-US" dirty="0" smtClean="0"/>
              <a:t>as a developer?</a:t>
            </a:r>
          </a:p>
        </p:txBody>
      </p:sp>
      <p:sp>
        <p:nvSpPr>
          <p:cNvPr id="11" name="Slide Image Placeholder 10"/>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Notes Placeholder 188418"/>
          <p:cNvSpPr>
            <a:spLocks noGrp="1" noChangeArrowheads="1"/>
          </p:cNvSpPr>
          <p:nvPr>
            <p:ph type="body" idx="1"/>
          </p:nvPr>
        </p:nvSpPr>
        <p:spPr/>
        <p:txBody>
          <a:bodyPr/>
          <a:lstStyle/>
          <a:p>
            <a:r>
              <a:rPr lang="en-US" dirty="0" smtClean="0"/>
              <a:t>SharePoint </a:t>
            </a:r>
            <a:r>
              <a:rPr lang="en-US" dirty="0"/>
              <a:t>Foundation and SharePoint Server 2010 are only available in 64-bit versions. They can be installed on a 64-bit version of Windows Server 2008 or Windows Server 2008 R2. When building a development </a:t>
            </a:r>
            <a:r>
              <a:rPr lang="en-US" dirty="0" smtClean="0"/>
              <a:t>or testing environment</a:t>
            </a:r>
            <a:r>
              <a:rPr lang="en-US" dirty="0"/>
              <a:t>, you also have the option of installing either SharePoint Foundation or SharePoint Server 2010 on a 64-bit version of a client operating system such as a Windows 7 or Windows Vista.</a:t>
            </a:r>
          </a:p>
          <a:p>
            <a:r>
              <a:rPr lang="en-US" dirty="0"/>
              <a:t>SharePoint Foundation leverages Internet Information Services 7.0 (IIS) on front-end Web servers to listen for incoming HTTP requests and to manage the server-side worker processes using the IIS Application Pool infrastructure. The runtime environment of SharePoint Foundation runs within a worker process launched from the IIS Application Pool executable named </a:t>
            </a:r>
            <a:r>
              <a:rPr lang="en-US" dirty="0" smtClean="0"/>
              <a:t>W3WP.EXE.</a:t>
            </a:r>
          </a:p>
          <a:p>
            <a:r>
              <a:rPr lang="en-US" dirty="0" smtClean="0"/>
              <a:t>You </a:t>
            </a:r>
            <a:r>
              <a:rPr lang="en-US" dirty="0"/>
              <a:t>should also take note that the initial release of SharePoint 2010 will not provide support for .NET 4.0. At the time of this writing, Microsoft has not yet made any announcements as to when they will integrate .NET 4.0 support into either SharePoint Foundation or SharePoint Server 2010. </a:t>
            </a:r>
          </a:p>
        </p:txBody>
      </p:sp>
      <p:sp>
        <p:nvSpPr>
          <p:cNvPr id="11" name="Slide Image Placeholder 10"/>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SharePoint farm can be single server or multi-server. Each SharePoint farm has only one configuration database.</a:t>
            </a:r>
          </a:p>
          <a:p>
            <a:r>
              <a:rPr lang="en-US" dirty="0" smtClean="0"/>
              <a:t>At </a:t>
            </a:r>
            <a:r>
              <a:rPr lang="en-US" dirty="0"/>
              <a:t>its core, SharePoint Foundation is a provisioning engine; it's fundamental design is based on the idea of using Web-based templates to create sites, lists and libraries to store and organize content. There are templates used to create new Web sites. There are also templates used to create various elements inside a Web site such as lists, pages and Web Parts.</a:t>
            </a:r>
          </a:p>
          <a:p>
            <a:r>
              <a:rPr lang="en-US" dirty="0"/>
              <a:t>SharePoint Foundation is particularly helpful to companies and organizations that are faced with the task of creating and administering a large number of Web sites because it dramatically reduces the amount of work required. The act of </a:t>
            </a:r>
            <a:r>
              <a:rPr lang="en-US" i="1" dirty="0"/>
              <a:t>provisioning</a:t>
            </a:r>
            <a:r>
              <a:rPr lang="en-US" dirty="0" smtClean="0"/>
              <a:t> (</a:t>
            </a:r>
            <a:r>
              <a:rPr lang="en-US" dirty="0"/>
              <a:t>a fancy word for creating) a site in SharePoint Foundation can be accomplished by someone in the IT department or by an ordinary business user in less than a minute by filling in a browser-based form and clicking the OK button. Creating a new page or a new list inside a site is just as easy.</a:t>
            </a:r>
          </a:p>
          <a:p>
            <a:r>
              <a:rPr lang="en-US" dirty="0"/>
              <a:t>SharePoint Foundation takes care of all the provisioning details behind the scenes by adding and modifying records in a SQL Server database. There’s no need for a database administrator to create a new database or any new tables. There’s no need for an ASP.NET developer to create a new ASP.NET Web site to supply a user interface. There’s no need for a system administrator to copy any </a:t>
            </a:r>
            <a:r>
              <a:rPr lang="en-US" dirty="0" smtClean="0"/>
              <a:t>ASP.NET source files to the </a:t>
            </a:r>
            <a:r>
              <a:rPr lang="en-US" dirty="0"/>
              <a:t>front-end Web </a:t>
            </a:r>
            <a:r>
              <a:rPr lang="en-US" dirty="0" smtClean="0"/>
              <a:t>server. </a:t>
            </a:r>
            <a:r>
              <a:rPr lang="en-US" dirty="0"/>
              <a:t>It all just works. That's the magic of SharePoint.</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t>
            </a:r>
            <a:r>
              <a:rPr lang="en-US" dirty="0"/>
              <a:t>Foundation is built on top of Internet Information Services 7.0 (IIS). SharePoint Foundation relies on IIS Web sites to handle incoming HTTP requests. Therefore, it's important you understand exactly what an IIS Web site really is.</a:t>
            </a:r>
          </a:p>
          <a:p>
            <a:r>
              <a:rPr lang="en-US" dirty="0"/>
              <a:t>An IIS Web site provides an entry point into the IIS Web server infrastructure. For example, the Default Web Site created automatically by IIS listens for incoming HTTP requests on port 80. You can create additional IIS Web sites to provide additional HTTP entry points using different port numbers, different IP addresses, or different host headers. In our scenario, we'll use host headers to create HTTP entry points for domain names such as </a:t>
            </a:r>
            <a:r>
              <a:rPr lang="en-US" i="1" dirty="0"/>
              <a:t>http://intranet.wingtip.com</a:t>
            </a:r>
            <a:r>
              <a:rPr lang="en-US" dirty="0"/>
              <a:t>.</a:t>
            </a:r>
          </a:p>
          <a:p>
            <a:r>
              <a:rPr lang="en-US" dirty="0"/>
              <a:t>SharePoint Foundation creates an abstraction on top of IIS known as a </a:t>
            </a:r>
            <a:r>
              <a:rPr lang="en-US" b="1" dirty="0"/>
              <a:t>Web Application</a:t>
            </a:r>
            <a:r>
              <a:rPr lang="en-US" dirty="0"/>
              <a:t>. At a physical level, a Web Application is a collection of one or more IIS Web sites configured to map incoming HTTP requests to a set of SharePoint sites. The Web application also maps each SharePoint site to one or more specific </a:t>
            </a:r>
            <a:r>
              <a:rPr lang="en-US" b="1" dirty="0"/>
              <a:t>content databases</a:t>
            </a:r>
            <a:r>
              <a:rPr lang="en-US" dirty="0"/>
              <a:t>. SharePoint Foundation uses content databases to store site content such as list items, documents and customization information.</a:t>
            </a:r>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Scaling a SharePoint farm is often achieved by efficiently sharing resources across sites running in different Web applications and by offloading processing cycles from front-end Web servers to dedicated application servers. SharePoint 2007 provides a resource-sharing architecture based on Shared Service Providers (SSPs). However, SSPs are not ideal because they have no support in the core platform. They are part of the SharePoint Server 2007 product and they do not support extensibility.</a:t>
            </a:r>
          </a:p>
          <a:p>
            <a:r>
              <a:rPr lang="en-US" dirty="0"/>
              <a:t>SharePoint Foundation introduces a new infrastructure for </a:t>
            </a:r>
            <a:r>
              <a:rPr lang="en-US" b="1" dirty="0"/>
              <a:t>service applications</a:t>
            </a:r>
            <a:r>
              <a:rPr lang="en-US" dirty="0"/>
              <a:t> which replaces the older SSP architecture from SharePoint Server 2007. In SharePoint 2010, service applications are used to facilitate sharing resources across sites running in different Web applications and different farms. The new service application architecture also provides the means for scaling a SharePoint farm by offloading processing cycles from the front end Web servers over to dedicated application servers.</a:t>
            </a:r>
          </a:p>
          <a:p>
            <a:r>
              <a:rPr lang="en-US" dirty="0"/>
              <a:t>A key benefit to this new architecture is that you can treat a service application as a pluggable component. Once a service application has been installed and created, it can be configured for several different deployment scenarios. In simple farms, an instance of the service application can run on each front-end Web server. In more complex farms such as the one shown </a:t>
            </a:r>
            <a:r>
              <a:rPr lang="en-US" dirty="0" smtClean="0"/>
              <a:t>at the bottom of the slide, </a:t>
            </a:r>
            <a:r>
              <a:rPr lang="en-US" dirty="0"/>
              <a:t>a service application can be configured to run on a separate application server or in a farm of application servers.</a:t>
            </a:r>
          </a:p>
          <a:p>
            <a:endParaRPr lang="nl-BE" dirty="0"/>
          </a:p>
        </p:txBody>
      </p:sp>
      <p:sp>
        <p:nvSpPr>
          <p:cNvPr id="4" name="Header Placeholder 3"/>
          <p:cNvSpPr>
            <a:spLocks noGrp="1"/>
          </p:cNvSpPr>
          <p:nvPr>
            <p:ph type="hdr" sz="quarter" idx="10"/>
          </p:nvPr>
        </p:nvSpPr>
        <p:spPr/>
        <p:txBody>
          <a:bodyPr/>
          <a:lstStyle/>
          <a:p>
            <a:r>
              <a:rPr lang="en-US" smtClean="0"/>
              <a:t>Getting Started with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2012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p:cNvGrpSpPr/>
          <p:nvPr userDrawn="1"/>
        </p:nvGrpSpPr>
        <p:grpSpPr>
          <a:xfrm>
            <a:off x="8615362" y="6379369"/>
            <a:ext cx="353784" cy="328514"/>
            <a:chOff x="8615362" y="6379369"/>
            <a:chExt cx="353784" cy="328514"/>
          </a:xfrm>
        </p:grpSpPr>
        <p:pic>
          <p:nvPicPr>
            <p:cNvPr id="20" name="Picture 19"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21" name="Rectangle 20"/>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a:t>
            </a:r>
            <a:br>
              <a:rPr lang="en-US" dirty="0" smtClean="0"/>
            </a:br>
            <a:r>
              <a:rPr lang="en-US" dirty="0" smtClean="0"/>
              <a:t>SharePoint 2010</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Containment Hierarchy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190625"/>
            <a:ext cx="85248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958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SharePoint Farm in CA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190625"/>
            <a:ext cx="85248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767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Service Applications</a:t>
            </a:r>
            <a:endParaRPr lang="en-US" dirty="0"/>
          </a:p>
        </p:txBody>
      </p:sp>
      <p:sp>
        <p:nvSpPr>
          <p:cNvPr id="3" name="Content Placeholder 2"/>
          <p:cNvSpPr>
            <a:spLocks noGrp="1"/>
          </p:cNvSpPr>
          <p:nvPr>
            <p:ph idx="1"/>
          </p:nvPr>
        </p:nvSpPr>
        <p:spPr/>
        <p:txBody>
          <a:bodyPr/>
          <a:lstStyle/>
          <a:p>
            <a:r>
              <a:rPr lang="en-US" dirty="0"/>
              <a:t>SharePoint 2010 </a:t>
            </a:r>
            <a:r>
              <a:rPr lang="en-US" dirty="0" smtClean="0"/>
              <a:t>includes services applications</a:t>
            </a:r>
          </a:p>
          <a:p>
            <a:pPr lvl="1"/>
            <a:r>
              <a:rPr lang="en-US" dirty="0" smtClean="0"/>
              <a:t>Some focus on Office client integration services</a:t>
            </a:r>
          </a:p>
          <a:p>
            <a:pPr lvl="1"/>
            <a:r>
              <a:rPr lang="en-US" dirty="0" smtClean="0"/>
              <a:t>Some provide business-oriented services</a:t>
            </a:r>
          </a:p>
          <a:p>
            <a:pPr lvl="1"/>
            <a:r>
              <a:rPr lang="en-US" dirty="0" smtClean="0"/>
              <a:t>Some provide system and monitoring services</a:t>
            </a:r>
          </a:p>
          <a:p>
            <a:endParaRPr lang="en-US" dirty="0" smtClean="0"/>
          </a:p>
          <a:p>
            <a:endParaRPr lang="en-US" dirty="0"/>
          </a:p>
          <a:p>
            <a:endParaRPr lang="en-US" dirty="0" smtClean="0"/>
          </a:p>
          <a:p>
            <a:endParaRPr lang="en-US" dirty="0" smtClean="0"/>
          </a:p>
          <a:p>
            <a:pPr lvl="1"/>
            <a:endParaRPr lang="en-US" dirty="0"/>
          </a:p>
          <a:p>
            <a:pPr lvl="1"/>
            <a:r>
              <a:rPr lang="en-US" sz="1400" dirty="0" smtClean="0">
                <a:solidFill>
                  <a:srgbClr val="87451D"/>
                </a:solidFill>
                <a:latin typeface="+mj-lt"/>
              </a:rPr>
              <a:t>KEY POINT</a:t>
            </a:r>
            <a:r>
              <a:rPr lang="en-US" sz="1800" dirty="0" smtClean="0"/>
              <a:t>: you should learn about what each service provides so you can decide which service application instances to create and configure</a:t>
            </a:r>
            <a:endParaRPr lang="en-US" sz="1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505200"/>
            <a:ext cx="7094445" cy="220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28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into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a:p>
            <a:pPr lvl="1"/>
            <a:r>
              <a:rPr lang="en-US" dirty="0" smtClean="0"/>
              <a:t>Web application can support 1000s of site collections</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3810000"/>
            <a:ext cx="48577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693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Foundation Architecture </a:t>
            </a:r>
          </a:p>
          <a:p>
            <a:pPr>
              <a:buFont typeface="Wingdings" pitchFamily="2" charset="2"/>
              <a:buChar char="Ø"/>
            </a:pPr>
            <a:r>
              <a:rPr lang="en-US" dirty="0" smtClean="0"/>
              <a:t>What's New in SharePoint 2010</a:t>
            </a:r>
          </a:p>
          <a:p>
            <a:r>
              <a:rPr lang="en-US" dirty="0" smtClean="0"/>
              <a:t>SharePoint 2010 Product SKUs</a:t>
            </a:r>
          </a:p>
          <a:p>
            <a:r>
              <a:rPr lang="en-US" dirty="0"/>
              <a:t>Virtualization using Hyper-V</a:t>
            </a:r>
          </a:p>
        </p:txBody>
      </p:sp>
    </p:spTree>
    <p:extLst>
      <p:ext uri="{BB962C8B-B14F-4D97-AF65-F5344CB8AC3E}">
        <p14:creationId xmlns:p14="http://schemas.microsoft.com/office/powerpoint/2010/main" val="2224617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for SharePoint Users?</a:t>
            </a:r>
            <a:endParaRPr lang="en-US" dirty="0"/>
          </a:p>
        </p:txBody>
      </p:sp>
      <p:sp>
        <p:nvSpPr>
          <p:cNvPr id="3" name="Content Placeholder 2"/>
          <p:cNvSpPr>
            <a:spLocks noGrp="1"/>
          </p:cNvSpPr>
          <p:nvPr>
            <p:ph idx="1"/>
          </p:nvPr>
        </p:nvSpPr>
        <p:spPr/>
        <p:txBody>
          <a:bodyPr/>
          <a:lstStyle/>
          <a:p>
            <a:r>
              <a:rPr lang="en-US" dirty="0" smtClean="0"/>
              <a:t>New User Interface</a:t>
            </a:r>
          </a:p>
          <a:p>
            <a:r>
              <a:rPr lang="en-US" dirty="0" smtClean="0"/>
              <a:t>Better Office Client Integration</a:t>
            </a:r>
          </a:p>
          <a:p>
            <a:r>
              <a:rPr lang="en-US" dirty="0" smtClean="0"/>
              <a:t>Much improved version of SharePoint Designer</a:t>
            </a:r>
          </a:p>
          <a:p>
            <a:r>
              <a:rPr lang="en-US" dirty="0" smtClean="0"/>
              <a:t>SharePoint Workspace (Groove reincarnated)</a:t>
            </a:r>
          </a:p>
          <a:p>
            <a:r>
              <a:rPr lang="en-US" dirty="0" smtClean="0"/>
              <a:t>Office Web Applications</a:t>
            </a:r>
            <a:endParaRPr lang="en-US" dirty="0"/>
          </a:p>
        </p:txBody>
      </p:sp>
    </p:spTree>
    <p:extLst>
      <p:ext uri="{BB962C8B-B14F-4D97-AF65-F5344CB8AC3E}">
        <p14:creationId xmlns:p14="http://schemas.microsoft.com/office/powerpoint/2010/main" val="4080382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2010 User Experience</a:t>
            </a:r>
            <a:endParaRPr lang="en-US" dirty="0"/>
          </a:p>
        </p:txBody>
      </p:sp>
      <p:sp>
        <p:nvSpPr>
          <p:cNvPr id="9" name="Content Placeholder 8"/>
          <p:cNvSpPr>
            <a:spLocks noGrp="1"/>
          </p:cNvSpPr>
          <p:nvPr>
            <p:ph idx="1"/>
          </p:nvPr>
        </p:nvSpPr>
        <p:spPr/>
        <p:txBody>
          <a:bodyPr/>
          <a:lstStyle/>
          <a:p>
            <a:r>
              <a:rPr lang="en-US" dirty="0" smtClean="0"/>
              <a:t>User Interface Redesigned for SharePoint 2010</a:t>
            </a:r>
          </a:p>
          <a:p>
            <a:pPr lvl="1"/>
            <a:r>
              <a:rPr lang="en-US" dirty="0"/>
              <a:t>Redesigned for Web 2.0 look and feel</a:t>
            </a:r>
          </a:p>
          <a:p>
            <a:pPr lvl="1"/>
            <a:r>
              <a:rPr lang="en-US" dirty="0" smtClean="0"/>
              <a:t>Abandons dated HTML layout from SharePoint 2007</a:t>
            </a:r>
          </a:p>
          <a:p>
            <a:pPr lvl="1"/>
            <a:r>
              <a:rPr lang="en-US" dirty="0" smtClean="0"/>
              <a:t>Relies on HTML that works better across browsers</a:t>
            </a:r>
          </a:p>
          <a:p>
            <a:pPr lvl="1"/>
            <a:r>
              <a:rPr lang="en-US" dirty="0" smtClean="0"/>
              <a:t>Introduces </a:t>
            </a:r>
            <a:r>
              <a:rPr lang="en-US" dirty="0"/>
              <a:t>new </a:t>
            </a:r>
            <a:r>
              <a:rPr lang="en-US" dirty="0" smtClean="0"/>
              <a:t>tab-oriented server-side ribbon</a:t>
            </a:r>
          </a:p>
          <a:p>
            <a:pPr lvl="1"/>
            <a:endParaRPr lang="en-US"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423" y="3809999"/>
            <a:ext cx="3708577" cy="278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867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Much Improved User Experience (UX)</a:t>
            </a:r>
            <a:endParaRPr lang="en-US" dirty="0"/>
          </a:p>
        </p:txBody>
      </p:sp>
      <p:sp>
        <p:nvSpPr>
          <p:cNvPr id="12" name="Content Placeholder 11"/>
          <p:cNvSpPr>
            <a:spLocks noGrp="1"/>
          </p:cNvSpPr>
          <p:nvPr>
            <p:ph idx="1"/>
          </p:nvPr>
        </p:nvSpPr>
        <p:spPr/>
        <p:txBody>
          <a:bodyPr>
            <a:normAutofit/>
          </a:bodyPr>
          <a:lstStyle/>
          <a:p>
            <a:r>
              <a:rPr lang="en-US" sz="2400" dirty="0" smtClean="0"/>
              <a:t>SharePoint 2010 UI designed for Web 2.0 standards</a:t>
            </a:r>
          </a:p>
          <a:p>
            <a:pPr lvl="1"/>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800100" y="2051364"/>
            <a:ext cx="7543800" cy="473043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1" name="32-Point Star 20"/>
          <p:cNvSpPr/>
          <p:nvPr/>
        </p:nvSpPr>
        <p:spPr>
          <a:xfrm>
            <a:off x="5181600" y="3140149"/>
            <a:ext cx="1757082" cy="7620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a:t>
            </a:r>
            <a:r>
              <a:rPr lang="en-US" sz="900" b="1" dirty="0" smtClean="0">
                <a:solidFill>
                  <a:schemeClr val="tx1"/>
                </a:solidFill>
              </a:rPr>
              <a:t>n-place Editing</a:t>
            </a:r>
            <a:endParaRPr lang="en-US" sz="900" b="1" dirty="0">
              <a:solidFill>
                <a:schemeClr val="tx1"/>
              </a:solidFill>
            </a:endParaRPr>
          </a:p>
        </p:txBody>
      </p:sp>
      <p:sp>
        <p:nvSpPr>
          <p:cNvPr id="23" name="32-Point Star 22"/>
          <p:cNvSpPr/>
          <p:nvPr/>
        </p:nvSpPr>
        <p:spPr>
          <a:xfrm>
            <a:off x="1295400" y="4419600"/>
            <a:ext cx="1752600"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a:t>
            </a:r>
            <a:r>
              <a:rPr lang="en-US" sz="900" b="1" dirty="0" smtClean="0">
                <a:solidFill>
                  <a:schemeClr val="tx1"/>
                </a:solidFill>
              </a:rPr>
              <a:t>odal </a:t>
            </a:r>
            <a:r>
              <a:rPr lang="en-US" sz="900" b="1" dirty="0">
                <a:solidFill>
                  <a:schemeClr val="tx1"/>
                </a:solidFill>
              </a:rPr>
              <a:t>d</a:t>
            </a:r>
            <a:r>
              <a:rPr lang="en-US" sz="900" b="1" dirty="0" smtClean="0">
                <a:solidFill>
                  <a:schemeClr val="tx1"/>
                </a:solidFill>
              </a:rPr>
              <a:t>ialogs</a:t>
            </a:r>
            <a:endParaRPr lang="en-US" sz="900" b="1" dirty="0">
              <a:solidFill>
                <a:schemeClr val="tx1"/>
              </a:solidFill>
            </a:endParaRPr>
          </a:p>
        </p:txBody>
      </p:sp>
      <p:sp>
        <p:nvSpPr>
          <p:cNvPr id="24" name="32-Point Star 23"/>
          <p:cNvSpPr/>
          <p:nvPr/>
        </p:nvSpPr>
        <p:spPr>
          <a:xfrm>
            <a:off x="4495800" y="5029200"/>
            <a:ext cx="1757082" cy="7620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a:t>
            </a:r>
            <a:r>
              <a:rPr lang="en-US" sz="900" b="1" dirty="0" smtClean="0">
                <a:solidFill>
                  <a:schemeClr val="tx1"/>
                </a:solidFill>
              </a:rPr>
              <a:t>ar fewer postbacks</a:t>
            </a:r>
            <a:endParaRPr lang="en-US" sz="900" b="1" dirty="0">
              <a:solidFill>
                <a:schemeClr val="tx1"/>
              </a:solidFill>
            </a:endParaRPr>
          </a:p>
        </p:txBody>
      </p:sp>
    </p:spTree>
    <p:extLst>
      <p:ext uri="{BB962C8B-B14F-4D97-AF65-F5344CB8AC3E}">
        <p14:creationId xmlns:p14="http://schemas.microsoft.com/office/powerpoint/2010/main" val="123959981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Creating and Customizing a new</a:t>
            </a:r>
          </a:p>
          <a:p>
            <a:r>
              <a:rPr lang="en-US" b="1" dirty="0" smtClean="0"/>
              <a:t>SharePoint </a:t>
            </a:r>
            <a:r>
              <a:rPr lang="en-US" b="1" dirty="0"/>
              <a:t>2010 </a:t>
            </a:r>
            <a:r>
              <a:rPr lang="en-US" b="1" dirty="0" smtClean="0"/>
              <a:t>Team Site</a:t>
            </a:r>
            <a:endParaRPr lang="en-US" b="1" dirty="0"/>
          </a:p>
        </p:txBody>
      </p:sp>
    </p:spTree>
    <p:extLst>
      <p:ext uri="{BB962C8B-B14F-4D97-AF65-F5344CB8AC3E}">
        <p14:creationId xmlns:p14="http://schemas.microsoft.com/office/powerpoint/2010/main" val="2731857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for the IT Pro?</a:t>
            </a:r>
            <a:endParaRPr lang="en-US" dirty="0"/>
          </a:p>
        </p:txBody>
      </p:sp>
      <p:sp>
        <p:nvSpPr>
          <p:cNvPr id="3" name="Content Placeholder 2"/>
          <p:cNvSpPr>
            <a:spLocks noGrp="1"/>
          </p:cNvSpPr>
          <p:nvPr>
            <p:ph idx="1"/>
          </p:nvPr>
        </p:nvSpPr>
        <p:spPr/>
        <p:txBody>
          <a:bodyPr>
            <a:normAutofit/>
          </a:bodyPr>
          <a:lstStyle/>
          <a:p>
            <a:r>
              <a:rPr lang="en-US" sz="2400" dirty="0" smtClean="0"/>
              <a:t>Managed Accounts</a:t>
            </a:r>
          </a:p>
          <a:p>
            <a:r>
              <a:rPr lang="en-US" sz="2400" dirty="0"/>
              <a:t>Claims-based Security</a:t>
            </a:r>
          </a:p>
          <a:p>
            <a:r>
              <a:rPr lang="en-US" sz="2400" dirty="0" smtClean="0"/>
              <a:t>Resource and List Throttling</a:t>
            </a:r>
          </a:p>
          <a:p>
            <a:r>
              <a:rPr lang="en-US" sz="2400" dirty="0" smtClean="0"/>
              <a:t>List content accessed via REST-based services</a:t>
            </a:r>
          </a:p>
          <a:p>
            <a:r>
              <a:rPr lang="en-US" sz="2400" dirty="0" smtClean="0"/>
              <a:t>Windows PowerShell Scripting Support</a:t>
            </a:r>
          </a:p>
          <a:p>
            <a:r>
              <a:rPr lang="en-US" sz="2400" dirty="0" smtClean="0"/>
              <a:t>Multi-tenancy Hosting and Site Subscriptions</a:t>
            </a:r>
          </a:p>
          <a:p>
            <a:r>
              <a:rPr lang="en-US" sz="2400" dirty="0" smtClean="0"/>
              <a:t>Remote </a:t>
            </a:r>
            <a:r>
              <a:rPr lang="en-US" sz="2400" dirty="0"/>
              <a:t>BLOB </a:t>
            </a:r>
            <a:r>
              <a:rPr lang="en-US" sz="2400" dirty="0" smtClean="0"/>
              <a:t>Storage (RBS)</a:t>
            </a:r>
            <a:endParaRPr lang="en-US" sz="2400" dirty="0"/>
          </a:p>
          <a:p>
            <a:r>
              <a:rPr lang="en-US" sz="2400" dirty="0" smtClean="0"/>
              <a:t>Control over SharePoint Designer permissions</a:t>
            </a:r>
            <a:endParaRPr lang="en-US" sz="2400" dirty="0"/>
          </a:p>
        </p:txBody>
      </p:sp>
    </p:spTree>
    <p:extLst>
      <p:ext uri="{BB962C8B-B14F-4D97-AF65-F5344CB8AC3E}">
        <p14:creationId xmlns:p14="http://schemas.microsoft.com/office/powerpoint/2010/main" val="1376384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SharePoint</a:t>
            </a:r>
            <a:endParaRPr lang="en-US" dirty="0"/>
          </a:p>
        </p:txBody>
      </p:sp>
      <p:pic>
        <p:nvPicPr>
          <p:cNvPr id="4" name="table"/>
          <p:cNvPicPr>
            <a:picLocks noChangeAspect="1"/>
          </p:cNvPicPr>
          <p:nvPr/>
        </p:nvPicPr>
        <p:blipFill>
          <a:blip r:embed="rId3" cstate="print"/>
          <a:stretch>
            <a:fillRect/>
          </a:stretch>
        </p:blipFill>
        <p:spPr>
          <a:xfrm>
            <a:off x="838200" y="2116071"/>
            <a:ext cx="7391399" cy="2227329"/>
          </a:xfrm>
          <a:prstGeom prst="rect">
            <a:avLst/>
          </a:prstGeom>
          <a:ln w="12700">
            <a:solidFill>
              <a:schemeClr val="tx1"/>
            </a:solidFill>
          </a:ln>
        </p:spPr>
      </p:pic>
      <p:sp>
        <p:nvSpPr>
          <p:cNvPr id="5" name="Content Placeholder 4"/>
          <p:cNvSpPr>
            <a:spLocks noGrp="1"/>
          </p:cNvSpPr>
          <p:nvPr>
            <p:ph idx="1"/>
          </p:nvPr>
        </p:nvSpPr>
        <p:spPr/>
        <p:txBody>
          <a:bodyPr/>
          <a:lstStyle/>
          <a:p>
            <a:r>
              <a:rPr lang="en-US" dirty="0" smtClean="0"/>
              <a:t>Milestone Releases of SharePoint Technologies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63148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Increases with SharePoint 2010</a:t>
            </a:r>
            <a:endParaRPr lang="en-US" dirty="0"/>
          </a:p>
        </p:txBody>
      </p:sp>
      <p:sp>
        <p:nvSpPr>
          <p:cNvPr id="3" name="Content Placeholder 2"/>
          <p:cNvSpPr>
            <a:spLocks noGrp="1"/>
          </p:cNvSpPr>
          <p:nvPr>
            <p:ph idx="1"/>
          </p:nvPr>
        </p:nvSpPr>
        <p:spPr/>
        <p:txBody>
          <a:bodyPr/>
          <a:lstStyle/>
          <a:p>
            <a:r>
              <a:rPr lang="en-US" dirty="0" smtClean="0"/>
              <a:t>SharePoint 2010 Increase Capacity</a:t>
            </a:r>
          </a:p>
          <a:p>
            <a:pPr lvl="1"/>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299067"/>
            <a:ext cx="6477000" cy="265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490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Foundation Architecture </a:t>
            </a:r>
          </a:p>
          <a:p>
            <a:pPr>
              <a:buFont typeface="Wingdings" pitchFamily="2" charset="2"/>
              <a:buChar char="ü"/>
            </a:pPr>
            <a:r>
              <a:rPr lang="en-US" dirty="0" smtClean="0">
                <a:solidFill>
                  <a:schemeClr val="bg1">
                    <a:lumMod val="65000"/>
                  </a:schemeClr>
                </a:solidFill>
              </a:rPr>
              <a:t>What's New in SharePoint 2010</a:t>
            </a:r>
          </a:p>
          <a:p>
            <a:pPr>
              <a:buFont typeface="Wingdings" pitchFamily="2" charset="2"/>
              <a:buChar char="Ø"/>
            </a:pPr>
            <a:r>
              <a:rPr lang="en-US" dirty="0" smtClean="0"/>
              <a:t>SharePoint 2010 Product SKUs</a:t>
            </a:r>
          </a:p>
          <a:p>
            <a:r>
              <a:rPr lang="en-US" dirty="0"/>
              <a:t>Virtualization using Hyper-V</a:t>
            </a:r>
          </a:p>
        </p:txBody>
      </p:sp>
    </p:spTree>
    <p:extLst>
      <p:ext uri="{BB962C8B-B14F-4D97-AF65-F5344CB8AC3E}">
        <p14:creationId xmlns:p14="http://schemas.microsoft.com/office/powerpoint/2010/main" val="1001278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Product SKUs</a:t>
            </a:r>
            <a:endParaRPr lang="en-US" dirty="0"/>
          </a:p>
        </p:txBody>
      </p:sp>
      <p:sp>
        <p:nvSpPr>
          <p:cNvPr id="3" name="Content Placeholder 2"/>
          <p:cNvSpPr>
            <a:spLocks noGrp="1"/>
          </p:cNvSpPr>
          <p:nvPr>
            <p:ph idx="1"/>
          </p:nvPr>
        </p:nvSpPr>
        <p:spPr/>
        <p:txBody>
          <a:bodyPr/>
          <a:lstStyle/>
          <a:p>
            <a:r>
              <a:rPr lang="en-US" dirty="0" smtClean="0"/>
              <a:t>SharePoint Foundation </a:t>
            </a:r>
            <a:r>
              <a:rPr lang="en-US" sz="1800" i="1" dirty="0" smtClean="0">
                <a:solidFill>
                  <a:srgbClr val="87451D"/>
                </a:solidFill>
              </a:rPr>
              <a:t>(free download)</a:t>
            </a:r>
          </a:p>
          <a:p>
            <a:pPr lvl="1"/>
            <a:endParaRPr lang="en-US" dirty="0" smtClean="0"/>
          </a:p>
          <a:p>
            <a:r>
              <a:rPr lang="en-US" dirty="0" smtClean="0"/>
              <a:t>SharePoint Server 2010</a:t>
            </a:r>
          </a:p>
          <a:p>
            <a:pPr lvl="1"/>
            <a:r>
              <a:rPr lang="en-US" dirty="0" smtClean="0"/>
              <a:t>Standard Edition </a:t>
            </a:r>
            <a:r>
              <a:rPr lang="en-US" i="1" dirty="0"/>
              <a:t> </a:t>
            </a:r>
            <a:r>
              <a:rPr lang="en-US" sz="1800" dirty="0">
                <a:solidFill>
                  <a:srgbClr val="87451D"/>
                </a:solidFill>
              </a:rPr>
              <a:t>(requires CALs)</a:t>
            </a:r>
            <a:endParaRPr lang="en-US" dirty="0" smtClean="0"/>
          </a:p>
          <a:p>
            <a:pPr lvl="1"/>
            <a:r>
              <a:rPr lang="en-US" dirty="0" smtClean="0"/>
              <a:t>Enterprise </a:t>
            </a:r>
            <a:r>
              <a:rPr lang="en-US" dirty="0"/>
              <a:t>Edition</a:t>
            </a:r>
            <a:r>
              <a:rPr lang="en-US" sz="1800" i="1" dirty="0"/>
              <a:t> </a:t>
            </a:r>
            <a:r>
              <a:rPr lang="en-US" sz="1800" i="1" dirty="0">
                <a:solidFill>
                  <a:srgbClr val="87451D"/>
                </a:solidFill>
              </a:rPr>
              <a:t>(requires CALs)</a:t>
            </a:r>
            <a:endParaRPr lang="en-US" i="1" dirty="0" smtClean="0">
              <a:solidFill>
                <a:srgbClr val="87451D"/>
              </a:solidFill>
            </a:endParaRPr>
          </a:p>
          <a:p>
            <a:pPr lvl="2"/>
            <a:endParaRPr lang="en-US" dirty="0" smtClean="0"/>
          </a:p>
          <a:p>
            <a:r>
              <a:rPr lang="en-US" dirty="0" smtClean="0"/>
              <a:t>SharePoint Server 2010 for Internet Sites (FIS)</a:t>
            </a:r>
          </a:p>
          <a:p>
            <a:pPr lvl="1"/>
            <a:r>
              <a:rPr lang="en-US" dirty="0" smtClean="0"/>
              <a:t>Standard Edition </a:t>
            </a:r>
            <a:r>
              <a:rPr lang="en-US" i="1" dirty="0"/>
              <a:t> </a:t>
            </a:r>
            <a:r>
              <a:rPr lang="en-US" sz="1800" dirty="0" smtClean="0">
                <a:solidFill>
                  <a:srgbClr val="87451D"/>
                </a:solidFill>
              </a:rPr>
              <a:t>(does not require CALs for external users)</a:t>
            </a:r>
            <a:endParaRPr lang="en-US" sz="1800" dirty="0" smtClean="0"/>
          </a:p>
          <a:p>
            <a:pPr lvl="1"/>
            <a:r>
              <a:rPr lang="en-US" dirty="0" smtClean="0"/>
              <a:t>Enterprise Edition </a:t>
            </a:r>
            <a:r>
              <a:rPr lang="en-US" sz="1800" dirty="0"/>
              <a:t> </a:t>
            </a:r>
            <a:r>
              <a:rPr lang="en-US" sz="1800" dirty="0" smtClean="0">
                <a:solidFill>
                  <a:srgbClr val="87451D"/>
                </a:solidFill>
              </a:rPr>
              <a:t>(does not require </a:t>
            </a:r>
            <a:r>
              <a:rPr lang="en-US" sz="1800" dirty="0">
                <a:solidFill>
                  <a:srgbClr val="87451D"/>
                </a:solidFill>
              </a:rPr>
              <a:t>CALs for external users)</a:t>
            </a:r>
            <a:endParaRPr lang="en-US" dirty="0" smtClean="0"/>
          </a:p>
        </p:txBody>
      </p:sp>
    </p:spTree>
    <p:extLst>
      <p:ext uri="{BB962C8B-B14F-4D97-AF65-F5344CB8AC3E}">
        <p14:creationId xmlns:p14="http://schemas.microsoft.com/office/powerpoint/2010/main" val="2398070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 by SKU</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123950"/>
            <a:ext cx="677227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746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Templates by SKU</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257300"/>
            <a:ext cx="677227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067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By SKU</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082441"/>
            <a:ext cx="7820025" cy="554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98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On Top of Enterprise CALs</a:t>
            </a:r>
            <a:endParaRPr lang="en-US" dirty="0"/>
          </a:p>
        </p:txBody>
      </p:sp>
      <p:sp>
        <p:nvSpPr>
          <p:cNvPr id="3" name="Content Placeholder 2"/>
          <p:cNvSpPr>
            <a:spLocks noGrp="1"/>
          </p:cNvSpPr>
          <p:nvPr>
            <p:ph idx="1"/>
          </p:nvPr>
        </p:nvSpPr>
        <p:spPr/>
        <p:txBody>
          <a:bodyPr/>
          <a:lstStyle/>
          <a:p>
            <a:r>
              <a:rPr lang="en-US" dirty="0" smtClean="0"/>
              <a:t>Some Products require Enterprise CALs</a:t>
            </a:r>
          </a:p>
          <a:p>
            <a:pPr lvl="1"/>
            <a:r>
              <a:rPr lang="en-US" dirty="0" smtClean="0"/>
              <a:t>FAST Search for SharePoint</a:t>
            </a:r>
          </a:p>
          <a:p>
            <a:pPr lvl="1"/>
            <a:r>
              <a:rPr lang="en-US" dirty="0" smtClean="0"/>
              <a:t>Microsoft Project Server</a:t>
            </a:r>
          </a:p>
          <a:p>
            <a:pPr lvl="1"/>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700" y="3200400"/>
            <a:ext cx="6438900" cy="183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563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Search</a:t>
            </a:r>
            <a:endParaRPr lang="en-US" dirty="0"/>
          </a:p>
        </p:txBody>
      </p:sp>
      <p:sp>
        <p:nvSpPr>
          <p:cNvPr id="3" name="Content Placeholder 2"/>
          <p:cNvSpPr>
            <a:spLocks noGrp="1"/>
          </p:cNvSpPr>
          <p:nvPr>
            <p:ph idx="1"/>
          </p:nvPr>
        </p:nvSpPr>
        <p:spPr/>
        <p:txBody>
          <a:bodyPr/>
          <a:lstStyle/>
          <a:p>
            <a:r>
              <a:rPr lang="en-US" dirty="0" smtClean="0"/>
              <a:t>FAST Search Server 2010</a:t>
            </a:r>
          </a:p>
          <a:p>
            <a:pPr lvl="1"/>
            <a:r>
              <a:rPr lang="en-US" dirty="0" smtClean="0"/>
              <a:t>For SharePoint</a:t>
            </a:r>
          </a:p>
          <a:p>
            <a:pPr lvl="1"/>
            <a:r>
              <a:rPr lang="en-US" dirty="0" smtClean="0"/>
              <a:t>For SharePoint Internet sites</a:t>
            </a:r>
          </a:p>
          <a:p>
            <a:pPr lvl="1"/>
            <a:r>
              <a:rPr lang="en-US" dirty="0" smtClean="0"/>
              <a:t>For Internet Business</a:t>
            </a:r>
          </a:p>
          <a:p>
            <a:pPr lvl="1"/>
            <a:endParaRPr lang="en-US" dirty="0" smtClean="0"/>
          </a:p>
          <a:p>
            <a:pPr lvl="1">
              <a:buNone/>
            </a:pPr>
            <a:r>
              <a:rPr lang="en-US" dirty="0" smtClean="0"/>
              <a:t>FAST Search for SharePoint:</a:t>
            </a:r>
          </a:p>
          <a:p>
            <a:pPr lvl="1"/>
            <a:r>
              <a:rPr lang="en-US" dirty="0" smtClean="0"/>
              <a:t>High-end search</a:t>
            </a:r>
          </a:p>
          <a:p>
            <a:pPr lvl="1"/>
            <a:r>
              <a:rPr lang="en-US" dirty="0" smtClean="0"/>
              <a:t>FAST Search for Internet Business: Search capabilities tuned to drive more revenue through Web sites.</a:t>
            </a:r>
          </a:p>
          <a:p>
            <a:pPr lvl="2"/>
            <a:r>
              <a:rPr lang="en-US" dirty="0" smtClean="0"/>
              <a:t>Ex. BestBuy.com is using FAST search </a:t>
            </a:r>
            <a:endParaRPr lang="en-US" dirty="0"/>
          </a:p>
        </p:txBody>
      </p:sp>
    </p:spTree>
    <p:extLst>
      <p:ext uri="{BB962C8B-B14F-4D97-AF65-F5344CB8AC3E}">
        <p14:creationId xmlns:p14="http://schemas.microsoft.com/office/powerpoint/2010/main" val="1912537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harePoint Search versus FAST Search</a:t>
            </a:r>
            <a:endParaRPr lang="en-US" dirty="0"/>
          </a:p>
        </p:txBody>
      </p:sp>
      <p:sp>
        <p:nvSpPr>
          <p:cNvPr id="3" name="Content Placeholder 2"/>
          <p:cNvSpPr>
            <a:spLocks noGrp="1"/>
          </p:cNvSpPr>
          <p:nvPr>
            <p:ph idx="1"/>
          </p:nvPr>
        </p:nvSpPr>
        <p:spPr/>
        <p:txBody>
          <a:bodyPr/>
          <a:lstStyle/>
          <a:p>
            <a:r>
              <a:rPr lang="en-US" dirty="0" smtClean="0"/>
              <a:t>SharePoint Server 2010</a:t>
            </a:r>
          </a:p>
          <a:p>
            <a:pPr lvl="1"/>
            <a:r>
              <a:rPr lang="en-US" dirty="0" smtClean="0"/>
              <a:t>Complete Intranet Search Solution</a:t>
            </a:r>
          </a:p>
          <a:p>
            <a:pPr lvl="1"/>
            <a:r>
              <a:rPr lang="en-US" dirty="0" smtClean="0"/>
              <a:t>Enterprise-class intranet search </a:t>
            </a:r>
            <a:br>
              <a:rPr lang="en-US" dirty="0" smtClean="0"/>
            </a:br>
            <a:r>
              <a:rPr lang="en-US" sz="1800" i="1" dirty="0" smtClean="0"/>
              <a:t>Scalable, searches LOB systems, improved people search</a:t>
            </a:r>
          </a:p>
          <a:p>
            <a:endParaRPr lang="en-US" dirty="0" smtClean="0"/>
          </a:p>
          <a:p>
            <a:r>
              <a:rPr lang="en-US" dirty="0" smtClean="0"/>
              <a:t>FAST Search Server for SharePoint 2010</a:t>
            </a:r>
          </a:p>
          <a:p>
            <a:pPr lvl="1"/>
            <a:r>
              <a:rPr lang="en-US" dirty="0" smtClean="0"/>
              <a:t>Powerful high-end search with refinement</a:t>
            </a:r>
          </a:p>
          <a:p>
            <a:pPr lvl="1"/>
            <a:r>
              <a:rPr lang="en-US" dirty="0" smtClean="0"/>
              <a:t>Delivered </a:t>
            </a:r>
            <a:r>
              <a:rPr lang="en-US" dirty="0"/>
              <a:t>t</a:t>
            </a:r>
            <a:r>
              <a:rPr lang="en-US" dirty="0" smtClean="0"/>
              <a:t>hrough SharePoint</a:t>
            </a:r>
          </a:p>
          <a:p>
            <a:pPr lvl="1"/>
            <a:r>
              <a:rPr lang="en-US" dirty="0" smtClean="0"/>
              <a:t>Good option for building custom search solutions and integrated applications</a:t>
            </a:r>
          </a:p>
          <a:p>
            <a:endParaRPr lang="en-US" dirty="0" smtClean="0"/>
          </a:p>
          <a:p>
            <a:endParaRPr lang="en-US" dirty="0" smtClean="0"/>
          </a:p>
          <a:p>
            <a:endParaRPr lang="en-US" dirty="0"/>
          </a:p>
        </p:txBody>
      </p:sp>
    </p:spTree>
    <p:extLst>
      <p:ext uri="{BB962C8B-B14F-4D97-AF65-F5344CB8AC3E}">
        <p14:creationId xmlns:p14="http://schemas.microsoft.com/office/powerpoint/2010/main" val="4284176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Web Apps</a:t>
            </a:r>
            <a:endParaRPr lang="en-US" dirty="0"/>
          </a:p>
        </p:txBody>
      </p:sp>
      <p:sp>
        <p:nvSpPr>
          <p:cNvPr id="3" name="Content Placeholder 2"/>
          <p:cNvSpPr>
            <a:spLocks noGrp="1"/>
          </p:cNvSpPr>
          <p:nvPr>
            <p:ph idx="1"/>
          </p:nvPr>
        </p:nvSpPr>
        <p:spPr/>
        <p:txBody>
          <a:bodyPr>
            <a:normAutofit/>
          </a:bodyPr>
          <a:lstStyle/>
          <a:p>
            <a:r>
              <a:rPr lang="en-US" sz="2000" dirty="0" smtClean="0"/>
              <a:t>Adds browser ability to view and edit Office documents</a:t>
            </a:r>
          </a:p>
          <a:p>
            <a:pPr lvl="1"/>
            <a:r>
              <a:rPr lang="en-US" sz="1800" dirty="0"/>
              <a:t>Word </a:t>
            </a:r>
            <a:r>
              <a:rPr lang="en-US" sz="1800" dirty="0" smtClean="0"/>
              <a:t>Viewer Service</a:t>
            </a:r>
            <a:endParaRPr lang="en-US" sz="1800" dirty="0"/>
          </a:p>
          <a:p>
            <a:pPr lvl="1"/>
            <a:r>
              <a:rPr lang="en-US" sz="1800" dirty="0" smtClean="0"/>
              <a:t>Excel Services</a:t>
            </a:r>
          </a:p>
          <a:p>
            <a:pPr lvl="1"/>
            <a:r>
              <a:rPr lang="en-US" sz="1800" dirty="0" smtClean="0"/>
              <a:t>PowerPoint Viewer Service</a:t>
            </a:r>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marL="347662" lvl="1" indent="0">
              <a:buNone/>
            </a:pPr>
            <a:endParaRPr lang="en-US" sz="1800" dirty="0" smtClean="0"/>
          </a:p>
          <a:p>
            <a:r>
              <a:rPr lang="en-US" sz="2000" dirty="0" smtClean="0">
                <a:solidFill>
                  <a:srgbClr val="C00000"/>
                </a:solidFill>
              </a:rPr>
              <a:t>Licensed as Microsoft Office product not a SharePoint product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971800"/>
            <a:ext cx="4680795" cy="297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894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Questionnaire</a:t>
            </a:r>
            <a:endParaRPr lang="en-US" dirty="0"/>
          </a:p>
        </p:txBody>
      </p:sp>
      <p:sp>
        <p:nvSpPr>
          <p:cNvPr id="3" name="Content Placeholder 2"/>
          <p:cNvSpPr>
            <a:spLocks noGrp="1"/>
          </p:cNvSpPr>
          <p:nvPr>
            <p:ph idx="1"/>
          </p:nvPr>
        </p:nvSpPr>
        <p:spPr/>
        <p:txBody>
          <a:bodyPr/>
          <a:lstStyle/>
          <a:p>
            <a:r>
              <a:rPr lang="en-US" dirty="0" smtClean="0"/>
              <a:t>Questions about you</a:t>
            </a:r>
          </a:p>
          <a:p>
            <a:pPr lvl="1"/>
            <a:r>
              <a:rPr lang="en-US" dirty="0" smtClean="0"/>
              <a:t>What is your name?</a:t>
            </a:r>
          </a:p>
          <a:p>
            <a:pPr lvl="1"/>
            <a:r>
              <a:rPr lang="en-US" dirty="0" smtClean="0"/>
              <a:t>What company are you with?</a:t>
            </a:r>
          </a:p>
          <a:p>
            <a:endParaRPr lang="en-US" dirty="0" smtClean="0"/>
          </a:p>
          <a:p>
            <a:r>
              <a:rPr lang="en-US" dirty="0" smtClean="0"/>
              <a:t>Questions about your background</a:t>
            </a:r>
          </a:p>
          <a:p>
            <a:pPr lvl="1"/>
            <a:r>
              <a:rPr lang="en-US" dirty="0" smtClean="0"/>
              <a:t>What is your experience with Windows Server?</a:t>
            </a:r>
          </a:p>
          <a:p>
            <a:pPr lvl="1"/>
            <a:r>
              <a:rPr lang="en-US" dirty="0" smtClean="0"/>
              <a:t>What is your experience with Active Directory?</a:t>
            </a:r>
          </a:p>
          <a:p>
            <a:pPr lvl="1"/>
            <a:r>
              <a:rPr lang="en-US" dirty="0" smtClean="0"/>
              <a:t>What is your experience with SQL Server?</a:t>
            </a:r>
          </a:p>
          <a:p>
            <a:pPr lvl="1"/>
            <a:r>
              <a:rPr lang="en-US" dirty="0" smtClean="0"/>
              <a:t>What is your experience with SharePoint?</a:t>
            </a:r>
            <a:endParaRPr lang="en-US" dirty="0"/>
          </a:p>
        </p:txBody>
      </p:sp>
    </p:spTree>
    <p:extLst>
      <p:ext uri="{BB962C8B-B14F-4D97-AF65-F5344CB8AC3E}">
        <p14:creationId xmlns:p14="http://schemas.microsoft.com/office/powerpoint/2010/main" val="1840525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Office Web Apps</a:t>
            </a:r>
            <a:endParaRPr lang="en-US" dirty="0"/>
          </a:p>
        </p:txBody>
      </p:sp>
      <p:sp>
        <p:nvSpPr>
          <p:cNvPr id="3" name="Content Placeholder 2"/>
          <p:cNvSpPr>
            <a:spLocks noGrp="1"/>
          </p:cNvSpPr>
          <p:nvPr>
            <p:ph idx="1"/>
          </p:nvPr>
        </p:nvSpPr>
        <p:spPr/>
        <p:txBody>
          <a:bodyPr/>
          <a:lstStyle/>
          <a:p>
            <a:r>
              <a:rPr lang="en-US" dirty="0" smtClean="0"/>
              <a:t>Can be installed on any SharePoint 2010 farm</a:t>
            </a:r>
          </a:p>
          <a:p>
            <a:pPr lvl="1"/>
            <a:r>
              <a:rPr lang="en-US" dirty="0" smtClean="0"/>
              <a:t>Installs on SharePoint Foundation farms</a:t>
            </a:r>
          </a:p>
          <a:p>
            <a:pPr lvl="1"/>
            <a:r>
              <a:rPr lang="en-US" dirty="0" smtClean="0"/>
              <a:t>Installs on SharePoint Server 2010 farms</a:t>
            </a:r>
          </a:p>
          <a:p>
            <a:pPr lvl="1"/>
            <a:r>
              <a:rPr lang="en-US" dirty="0" smtClean="0"/>
              <a:t>Installation adds Office Web Apps service applications</a:t>
            </a:r>
          </a:p>
          <a:p>
            <a:pPr lvl="1"/>
            <a:r>
              <a:rPr lang="en-US" dirty="0" smtClean="0"/>
              <a:t>Functionality enabled by activating site collection feature</a:t>
            </a:r>
          </a:p>
          <a:p>
            <a:endParaRPr lang="en-US"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0" y="3962400"/>
            <a:ext cx="78295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57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a:t>
            </a:r>
            <a:endParaRPr lang="en-US" dirty="0"/>
          </a:p>
        </p:txBody>
      </p:sp>
      <p:sp>
        <p:nvSpPr>
          <p:cNvPr id="3" name="Content Placeholder 2"/>
          <p:cNvSpPr>
            <a:spLocks noGrp="1"/>
          </p:cNvSpPr>
          <p:nvPr>
            <p:ph idx="1"/>
          </p:nvPr>
        </p:nvSpPr>
        <p:spPr/>
        <p:txBody>
          <a:bodyPr/>
          <a:lstStyle/>
          <a:p>
            <a:r>
              <a:rPr lang="en-US" dirty="0" smtClean="0"/>
              <a:t>SharePoint in the cloud</a:t>
            </a:r>
          </a:p>
          <a:p>
            <a:r>
              <a:rPr lang="en-US" dirty="0" smtClean="0"/>
              <a:t>Intranet User Subscription License (USL)</a:t>
            </a:r>
          </a:p>
          <a:p>
            <a:pPr lvl="1"/>
            <a:r>
              <a:rPr lang="en-US" dirty="0" smtClean="0"/>
              <a:t>Enterprise</a:t>
            </a:r>
          </a:p>
          <a:p>
            <a:pPr lvl="1"/>
            <a:r>
              <a:rPr lang="en-US" dirty="0" smtClean="0"/>
              <a:t>Standard</a:t>
            </a:r>
          </a:p>
          <a:p>
            <a:pPr lvl="1"/>
            <a:r>
              <a:rPr lang="en-US" dirty="0" smtClean="0"/>
              <a:t>SharePoint Online </a:t>
            </a:r>
            <a:r>
              <a:rPr lang="en-US" dirty="0" err="1" smtClean="0"/>
              <a:t>Deskless</a:t>
            </a:r>
            <a:r>
              <a:rPr lang="en-US" dirty="0" smtClean="0"/>
              <a:t> Worker</a:t>
            </a:r>
          </a:p>
          <a:p>
            <a:pPr lvl="1"/>
            <a:endParaRPr lang="en-US" dirty="0" smtClean="0"/>
          </a:p>
          <a:p>
            <a:r>
              <a:rPr lang="en-US" dirty="0" smtClean="0"/>
              <a:t>Extranet/Internet</a:t>
            </a:r>
          </a:p>
          <a:p>
            <a:pPr lvl="1"/>
            <a:r>
              <a:rPr lang="en-US" dirty="0" smtClean="0"/>
              <a:t>Internet Sites</a:t>
            </a:r>
          </a:p>
          <a:p>
            <a:pPr lvl="1"/>
            <a:r>
              <a:rPr lang="en-US" dirty="0" smtClean="0"/>
              <a:t>Partner Sites</a:t>
            </a:r>
            <a:endParaRPr lang="en-US" dirty="0"/>
          </a:p>
        </p:txBody>
      </p:sp>
    </p:spTree>
    <p:extLst>
      <p:ext uri="{BB962C8B-B14F-4D97-AF65-F5344CB8AC3E}">
        <p14:creationId xmlns:p14="http://schemas.microsoft.com/office/powerpoint/2010/main" val="254394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Foundation Architecture </a:t>
            </a:r>
          </a:p>
          <a:p>
            <a:pPr>
              <a:buFont typeface="Wingdings" pitchFamily="2" charset="2"/>
              <a:buChar char="ü"/>
            </a:pPr>
            <a:r>
              <a:rPr lang="en-US" dirty="0" smtClean="0">
                <a:solidFill>
                  <a:schemeClr val="bg1">
                    <a:lumMod val="65000"/>
                  </a:schemeClr>
                </a:solidFill>
              </a:rPr>
              <a:t>What's New in SharePoint 2010</a:t>
            </a:r>
          </a:p>
          <a:p>
            <a:pPr>
              <a:buFont typeface="Wingdings" pitchFamily="2" charset="2"/>
              <a:buChar char="ü"/>
            </a:pPr>
            <a:r>
              <a:rPr lang="en-US" dirty="0" smtClean="0">
                <a:solidFill>
                  <a:schemeClr val="bg1">
                    <a:lumMod val="65000"/>
                  </a:schemeClr>
                </a:solidFill>
              </a:rPr>
              <a:t>SharePoint 2010 Product SKUs</a:t>
            </a:r>
          </a:p>
          <a:p>
            <a:pPr>
              <a:buFont typeface="Wingdings" pitchFamily="2" charset="2"/>
              <a:buChar char="Ø"/>
            </a:pPr>
            <a:r>
              <a:rPr lang="en-US" dirty="0"/>
              <a:t>Virtualization using </a:t>
            </a:r>
            <a:r>
              <a:rPr lang="en-US" dirty="0" smtClean="0"/>
              <a:t>Hyper-V</a:t>
            </a:r>
            <a:endParaRPr lang="en-US" dirty="0"/>
          </a:p>
        </p:txBody>
      </p:sp>
    </p:spTree>
    <p:extLst>
      <p:ext uri="{BB962C8B-B14F-4D97-AF65-F5344CB8AC3E}">
        <p14:creationId xmlns:p14="http://schemas.microsoft.com/office/powerpoint/2010/main" val="1467116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Virtualization</a:t>
            </a:r>
            <a:endParaRPr lang="en-US" dirty="0"/>
          </a:p>
        </p:txBody>
      </p:sp>
      <p:sp>
        <p:nvSpPr>
          <p:cNvPr id="3" name="Content Placeholder 2"/>
          <p:cNvSpPr>
            <a:spLocks noGrp="1"/>
          </p:cNvSpPr>
          <p:nvPr>
            <p:ph idx="1"/>
          </p:nvPr>
        </p:nvSpPr>
        <p:spPr/>
        <p:txBody>
          <a:bodyPr/>
          <a:lstStyle/>
          <a:p>
            <a:r>
              <a:rPr lang="en-US" dirty="0" smtClean="0"/>
              <a:t>Reduce Hardware </a:t>
            </a:r>
          </a:p>
          <a:p>
            <a:pPr lvl="1"/>
            <a:r>
              <a:rPr lang="en-US" dirty="0" smtClean="0"/>
              <a:t>Increase Savings</a:t>
            </a:r>
          </a:p>
          <a:p>
            <a:r>
              <a:rPr lang="en-US" dirty="0" smtClean="0"/>
              <a:t>Hosted or Bare Metal Hypervisor</a:t>
            </a:r>
          </a:p>
          <a:p>
            <a:r>
              <a:rPr lang="en-US" dirty="0" smtClean="0"/>
              <a:t>Multiple Physical Hosts can support numerous environments (High Availability)</a:t>
            </a:r>
          </a:p>
          <a:p>
            <a:r>
              <a:rPr lang="en-US" dirty="0" smtClean="0"/>
              <a:t>Virtualized SharePoint is fully supported</a:t>
            </a:r>
          </a:p>
          <a:p>
            <a:pPr lvl="1"/>
            <a:r>
              <a:rPr lang="en-US" dirty="0" smtClean="0"/>
              <a:t>Hyper V, </a:t>
            </a:r>
            <a:r>
              <a:rPr lang="en-US" dirty="0" err="1" smtClean="0"/>
              <a:t>VMWare</a:t>
            </a:r>
            <a:r>
              <a:rPr lang="en-US" dirty="0" smtClean="0"/>
              <a:t> ESX, Citrix </a:t>
            </a:r>
            <a:r>
              <a:rPr lang="en-US" dirty="0" err="1" smtClean="0"/>
              <a:t>ZenServer</a:t>
            </a:r>
            <a:r>
              <a:rPr lang="en-US" dirty="0" smtClean="0"/>
              <a:t> etc.</a:t>
            </a:r>
            <a:endParaRPr lang="en-US" dirty="0"/>
          </a:p>
        </p:txBody>
      </p:sp>
    </p:spTree>
    <p:extLst>
      <p:ext uri="{BB962C8B-B14F-4D97-AF65-F5344CB8AC3E}">
        <p14:creationId xmlns:p14="http://schemas.microsoft.com/office/powerpoint/2010/main" val="2570046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Virtualize or Not	</a:t>
            </a:r>
            <a:endParaRPr lang="en-US" dirty="0"/>
          </a:p>
        </p:txBody>
      </p:sp>
      <p:sp>
        <p:nvSpPr>
          <p:cNvPr id="3" name="Content Placeholder 2"/>
          <p:cNvSpPr>
            <a:spLocks noGrp="1"/>
          </p:cNvSpPr>
          <p:nvPr>
            <p:ph idx="1"/>
          </p:nvPr>
        </p:nvSpPr>
        <p:spPr/>
        <p:txBody>
          <a:bodyPr/>
          <a:lstStyle/>
          <a:p>
            <a:r>
              <a:rPr lang="en-US" dirty="0" smtClean="0"/>
              <a:t>In testing scenarios</a:t>
            </a:r>
          </a:p>
          <a:p>
            <a:pPr lvl="1"/>
            <a:r>
              <a:rPr lang="en-US" dirty="0" smtClean="0"/>
              <a:t>All server machines</a:t>
            </a:r>
          </a:p>
          <a:p>
            <a:endParaRPr lang="en-US" dirty="0"/>
          </a:p>
          <a:p>
            <a:r>
              <a:rPr lang="en-US" dirty="0" smtClean="0"/>
              <a:t>In production scenarios</a:t>
            </a:r>
          </a:p>
          <a:p>
            <a:pPr lvl="1"/>
            <a:r>
              <a:rPr lang="en-US" dirty="0" smtClean="0"/>
              <a:t>Web Front Ends – Perfect candidate</a:t>
            </a:r>
          </a:p>
          <a:p>
            <a:pPr lvl="1"/>
            <a:r>
              <a:rPr lang="en-US" dirty="0" smtClean="0"/>
              <a:t>Application Tier – Great candidate</a:t>
            </a:r>
          </a:p>
          <a:p>
            <a:pPr lvl="1"/>
            <a:r>
              <a:rPr lang="en-US" dirty="0" smtClean="0"/>
              <a:t>Database Tier – Not so great a candidate</a:t>
            </a:r>
            <a:endParaRPr lang="en-US" dirty="0"/>
          </a:p>
        </p:txBody>
      </p:sp>
    </p:spTree>
    <p:extLst>
      <p:ext uri="{BB962C8B-B14F-4D97-AF65-F5344CB8AC3E}">
        <p14:creationId xmlns:p14="http://schemas.microsoft.com/office/powerpoint/2010/main" val="3870688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Hyper-V</a:t>
            </a:r>
            <a:endParaRPr lang="en-US" dirty="0"/>
          </a:p>
        </p:txBody>
      </p:sp>
      <p:sp>
        <p:nvSpPr>
          <p:cNvPr id="3" name="Content Placeholder 2"/>
          <p:cNvSpPr>
            <a:spLocks noGrp="1"/>
          </p:cNvSpPr>
          <p:nvPr>
            <p:ph idx="1"/>
          </p:nvPr>
        </p:nvSpPr>
        <p:spPr/>
        <p:txBody>
          <a:bodyPr/>
          <a:lstStyle/>
          <a:p>
            <a:r>
              <a:rPr lang="en-US" dirty="0" smtClean="0"/>
              <a:t>Hyper-V is part of Windows Server 2008 (R2)</a:t>
            </a:r>
          </a:p>
          <a:p>
            <a:pPr lvl="1"/>
            <a:r>
              <a:rPr lang="en-US" dirty="0" smtClean="0"/>
              <a:t>Host computer processor must support virtualization</a:t>
            </a:r>
          </a:p>
          <a:p>
            <a:pPr lvl="1"/>
            <a:r>
              <a:rPr lang="en-US" dirty="0" smtClean="0"/>
              <a:t>Hyper-V Role must be enabled on host computer</a:t>
            </a:r>
          </a:p>
          <a:p>
            <a:pPr lvl="1"/>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5037" y="2895600"/>
            <a:ext cx="4729163" cy="365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746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Creating and Configuring VMs in Hyper-V</a:t>
            </a:r>
            <a:endParaRPr lang="en-US" b="1" dirty="0"/>
          </a:p>
        </p:txBody>
      </p:sp>
    </p:spTree>
    <p:extLst>
      <p:ext uri="{BB962C8B-B14F-4D97-AF65-F5344CB8AC3E}">
        <p14:creationId xmlns:p14="http://schemas.microsoft.com/office/powerpoint/2010/main" val="1571549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SharePoint Foundation Architecture </a:t>
            </a:r>
          </a:p>
          <a:p>
            <a:pPr>
              <a:buFont typeface="Wingdings" pitchFamily="2" charset="2"/>
              <a:buChar char="ü"/>
            </a:pPr>
            <a:r>
              <a:rPr lang="en-US" dirty="0" smtClean="0"/>
              <a:t>What's New in SharePoint 2010</a:t>
            </a:r>
          </a:p>
          <a:p>
            <a:pPr>
              <a:buFont typeface="Wingdings" pitchFamily="2" charset="2"/>
              <a:buChar char="ü"/>
            </a:pPr>
            <a:r>
              <a:rPr lang="en-US" dirty="0" smtClean="0"/>
              <a:t>SharePoint 2010 Product SKUs</a:t>
            </a:r>
          </a:p>
          <a:p>
            <a:pPr>
              <a:buFont typeface="Wingdings" pitchFamily="2" charset="2"/>
              <a:buChar char="ü"/>
            </a:pPr>
            <a:r>
              <a:rPr lang="en-US" dirty="0"/>
              <a:t>Virtualization using Hyper-V</a:t>
            </a:r>
          </a:p>
        </p:txBody>
      </p:sp>
    </p:spTree>
    <p:extLst>
      <p:ext uri="{BB962C8B-B14F-4D97-AF65-F5344CB8AC3E}">
        <p14:creationId xmlns:p14="http://schemas.microsoft.com/office/powerpoint/2010/main" val="2871377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SharePoint Foundation Architecture </a:t>
            </a:r>
          </a:p>
          <a:p>
            <a:r>
              <a:rPr lang="en-US" dirty="0" smtClean="0"/>
              <a:t>What's New in SharePoint 2010</a:t>
            </a:r>
          </a:p>
          <a:p>
            <a:r>
              <a:rPr lang="en-US" dirty="0" smtClean="0"/>
              <a:t>SharePoint 2010 Product SKUs</a:t>
            </a:r>
          </a:p>
          <a:p>
            <a:r>
              <a:rPr lang="en-US" dirty="0" smtClean="0"/>
              <a:t>Virtualization using Hyper-V</a:t>
            </a:r>
          </a:p>
        </p:txBody>
      </p:sp>
    </p:spTree>
    <p:extLst>
      <p:ext uri="{BB962C8B-B14F-4D97-AF65-F5344CB8AC3E}">
        <p14:creationId xmlns:p14="http://schemas.microsoft.com/office/powerpoint/2010/main" val="106786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p:txBody>
          <a:bodyPr/>
          <a:lstStyle/>
          <a:p>
            <a:r>
              <a:rPr lang="en-US" dirty="0" smtClean="0"/>
              <a:t>Reflecting on SharePoint 2007</a:t>
            </a:r>
          </a:p>
        </p:txBody>
      </p:sp>
      <p:sp>
        <p:nvSpPr>
          <p:cNvPr id="8194" name="Shape 187394"/>
          <p:cNvSpPr>
            <a:spLocks noGrp="1" noChangeArrowheads="1"/>
          </p:cNvSpPr>
          <p:nvPr>
            <p:ph idx="1"/>
          </p:nvPr>
        </p:nvSpPr>
        <p:spPr/>
        <p:txBody>
          <a:bodyPr/>
          <a:lstStyle/>
          <a:p>
            <a:r>
              <a:rPr lang="en-US" dirty="0" smtClean="0"/>
              <a:t>Windows SharePoint Services (WSS 3.0)</a:t>
            </a:r>
          </a:p>
          <a:p>
            <a:pPr lvl="1"/>
            <a:r>
              <a:rPr lang="en-US" dirty="0" smtClean="0"/>
              <a:t>basic infrastructure for creating and managing sites</a:t>
            </a:r>
          </a:p>
          <a:p>
            <a:pPr lvl="1"/>
            <a:endParaRPr lang="en-US" dirty="0" smtClean="0"/>
          </a:p>
          <a:p>
            <a:r>
              <a:rPr lang="en-US" dirty="0" smtClean="0"/>
              <a:t>Microsoft Office SharePoint Server (MOSS)</a:t>
            </a:r>
          </a:p>
          <a:p>
            <a:pPr lvl="1"/>
            <a:r>
              <a:rPr lang="en-US" dirty="0" smtClean="0"/>
              <a:t>value-added software built on WSS 3.0</a:t>
            </a:r>
          </a:p>
          <a:p>
            <a:endParaRPr lang="en-US"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038600"/>
            <a:ext cx="45053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2550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p:txBody>
          <a:bodyPr/>
          <a:lstStyle/>
          <a:p>
            <a:r>
              <a:rPr lang="en-US" dirty="0" smtClean="0"/>
              <a:t>Moving to SharePoint 2010</a:t>
            </a:r>
          </a:p>
        </p:txBody>
      </p:sp>
      <p:sp>
        <p:nvSpPr>
          <p:cNvPr id="8194" name="Shape 187394"/>
          <p:cNvSpPr>
            <a:spLocks noGrp="1" noChangeArrowheads="1"/>
          </p:cNvSpPr>
          <p:nvPr>
            <p:ph idx="1"/>
          </p:nvPr>
        </p:nvSpPr>
        <p:spPr/>
        <p:txBody>
          <a:bodyPr/>
          <a:lstStyle/>
          <a:p>
            <a:r>
              <a:rPr lang="en-US" dirty="0" smtClean="0"/>
              <a:t>Microsoft SharePoint Foundation 2010</a:t>
            </a:r>
          </a:p>
          <a:p>
            <a:pPr lvl="1"/>
            <a:r>
              <a:rPr lang="en-US" dirty="0" smtClean="0"/>
              <a:t>basic infrastructure for creating and managing sites</a:t>
            </a:r>
          </a:p>
          <a:p>
            <a:pPr lvl="1"/>
            <a:endParaRPr lang="en-US" dirty="0" smtClean="0"/>
          </a:p>
          <a:p>
            <a:r>
              <a:rPr lang="en-US" dirty="0" smtClean="0"/>
              <a:t>Microsoft SharePoint Server 2010</a:t>
            </a:r>
          </a:p>
          <a:p>
            <a:pPr lvl="1"/>
            <a:r>
              <a:rPr lang="en-US" dirty="0" smtClean="0"/>
              <a:t>value-added software built on SharePoint Foundation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038600"/>
            <a:ext cx="45053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067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Farms</a:t>
            </a:r>
            <a:endParaRPr lang="en-US" dirty="0"/>
          </a:p>
        </p:txBody>
      </p:sp>
      <p:sp>
        <p:nvSpPr>
          <p:cNvPr id="3" name="Content Placeholder 2"/>
          <p:cNvSpPr>
            <a:spLocks noGrp="1"/>
          </p:cNvSpPr>
          <p:nvPr>
            <p:ph idx="1"/>
          </p:nvPr>
        </p:nvSpPr>
        <p:spPr/>
        <p:txBody>
          <a:bodyPr/>
          <a:lstStyle/>
          <a:p>
            <a:r>
              <a:rPr lang="en-US" dirty="0" smtClean="0"/>
              <a:t>SharePoint deployment based on farms</a:t>
            </a:r>
          </a:p>
          <a:p>
            <a:pPr lvl="1"/>
            <a:r>
              <a:rPr lang="en-US" dirty="0" smtClean="0"/>
              <a:t>Farm runs Web server(s) and database server</a:t>
            </a:r>
          </a:p>
          <a:p>
            <a:pPr lvl="1"/>
            <a:r>
              <a:rPr lang="en-US" dirty="0" smtClean="0"/>
              <a:t>Farm can be single server or multi-server</a:t>
            </a:r>
          </a:p>
          <a:p>
            <a:pPr lvl="1"/>
            <a:r>
              <a:rPr lang="en-US" dirty="0" smtClean="0"/>
              <a:t>Each farm has exactly one configuration database</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175" y="3419475"/>
            <a:ext cx="71056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098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configured on top of IIS Web sites</a:t>
            </a:r>
          </a:p>
          <a:p>
            <a:pPr lvl="1"/>
            <a:r>
              <a:rPr lang="en-US" dirty="0"/>
              <a:t>Web application provides scope for creating sites</a:t>
            </a:r>
          </a:p>
          <a:p>
            <a:pPr lvl="1"/>
            <a:r>
              <a:rPr lang="en-US" dirty="0"/>
              <a:t>Web application </a:t>
            </a:r>
            <a:r>
              <a:rPr lang="en-US" dirty="0" smtClean="0"/>
              <a:t>used to configure authentication</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275" y="3524250"/>
            <a:ext cx="54959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67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normAutofit/>
          </a:bodyPr>
          <a:lstStyle/>
          <a:p>
            <a:r>
              <a:rPr lang="en-US" sz="2400" dirty="0" smtClean="0"/>
              <a:t>Services application facilitate resource sharing</a:t>
            </a:r>
          </a:p>
          <a:p>
            <a:pPr lvl="1"/>
            <a:r>
              <a:rPr lang="en-US" sz="2000" dirty="0" smtClean="0"/>
              <a:t>New architecture introduced in SharePoint 2010</a:t>
            </a:r>
          </a:p>
          <a:p>
            <a:pPr lvl="1"/>
            <a:r>
              <a:rPr lang="en-US" sz="2000" dirty="0" smtClean="0"/>
              <a:t>Replaces Shared Service Providers (SSPs)</a:t>
            </a:r>
          </a:p>
          <a:p>
            <a:pPr lvl="1"/>
            <a:r>
              <a:rPr lang="en-US" sz="2000" dirty="0" smtClean="0"/>
              <a:t>Service applications can run on Web Server(s)</a:t>
            </a:r>
          </a:p>
          <a:p>
            <a:pPr lvl="2"/>
            <a:endParaRPr lang="en-US" sz="1800" dirty="0" smtClean="0"/>
          </a:p>
          <a:p>
            <a:pPr lvl="2"/>
            <a:endParaRPr lang="en-US" sz="1800" dirty="0" smtClean="0"/>
          </a:p>
          <a:p>
            <a:pPr lvl="2"/>
            <a:endParaRPr lang="en-US" sz="1800" dirty="0" smtClean="0"/>
          </a:p>
          <a:p>
            <a:pPr lvl="2"/>
            <a:endParaRPr lang="en-US" sz="1800" dirty="0"/>
          </a:p>
          <a:p>
            <a:pPr lvl="2"/>
            <a:endParaRPr lang="en-US" sz="1800" dirty="0" smtClean="0"/>
          </a:p>
          <a:p>
            <a:pPr lvl="1"/>
            <a:r>
              <a:rPr lang="en-US" sz="2000" dirty="0" smtClean="0"/>
              <a:t>Service application can be run on dedicated application server(s)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048000"/>
            <a:ext cx="2638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5105400"/>
            <a:ext cx="2638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266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_dlc_DocId xmlns="c83d3ea4-1015-4b4b-bfa9-09fbcd7aa64d">3CC2HQU7XWNV-24-45</_dlc_DocId>
    <_dlc_DocIdUrl xmlns="c83d3ea4-1015-4b4b-bfa9-09fbcd7aa64d">
      <Url>http://intranet.sharepointblackops.com/Courses/2010-Administrator/_layouts/DocIdRedir.aspx?ID=3CC2HQU7XWNV-24-45</Url>
      <Description>3CC2HQU7XWNV-24-45</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c83d3ea4-1015-4b4b-bfa9-09fbcd7aa64d"/>
  </ds:schemaRefs>
</ds:datastoreItem>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4D5FFBE7-FB04-452D-AEB1-18BF93F3C416}"/>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9952</TotalTime>
  <Words>6033</Words>
  <Application>Microsoft Office PowerPoint</Application>
  <PresentationFormat>On-screen Show (4:3)</PresentationFormat>
  <Paragraphs>472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CPT_Course</vt:lpstr>
      <vt:lpstr>Getting Started with SharePoint 2010</vt:lpstr>
      <vt:lpstr>A Brief History of SharePoint</vt:lpstr>
      <vt:lpstr>Student Questionnaire</vt:lpstr>
      <vt:lpstr>Agenda</vt:lpstr>
      <vt:lpstr>Reflecting on SharePoint 2007</vt:lpstr>
      <vt:lpstr>Moving to SharePoint 2010</vt:lpstr>
      <vt:lpstr>SharePoint Farms</vt:lpstr>
      <vt:lpstr>Web Applications</vt:lpstr>
      <vt:lpstr>Service Applications</vt:lpstr>
      <vt:lpstr>SharePoint Containment Hierarchy</vt:lpstr>
      <vt:lpstr>Configuring a SharePoint Farm in CA</vt:lpstr>
      <vt:lpstr>SharePoint 2010 Service Applications</vt:lpstr>
      <vt:lpstr>Site Collections and Sites</vt:lpstr>
      <vt:lpstr>Agenda</vt:lpstr>
      <vt:lpstr>What's New for SharePoint Users?</vt:lpstr>
      <vt:lpstr>The SharePoint 2010 User Experience</vt:lpstr>
      <vt:lpstr>A Much Improved User Experience (UX)</vt:lpstr>
      <vt:lpstr>DEMO</vt:lpstr>
      <vt:lpstr>What's New for the IT Pro?</vt:lpstr>
      <vt:lpstr>Capacity Increases with SharePoint 2010</vt:lpstr>
      <vt:lpstr>Agenda</vt:lpstr>
      <vt:lpstr>SharePoint 2010 Product SKUs</vt:lpstr>
      <vt:lpstr>Service Applications by SKU</vt:lpstr>
      <vt:lpstr>Site Templates by SKU</vt:lpstr>
      <vt:lpstr>Features By SKU</vt:lpstr>
      <vt:lpstr>Adding On Top of Enterprise CALs</vt:lpstr>
      <vt:lpstr>FAST Search</vt:lpstr>
      <vt:lpstr>SharePoint Search versus FAST Search</vt:lpstr>
      <vt:lpstr>Office Web Apps</vt:lpstr>
      <vt:lpstr>Deploying Office Web Apps</vt:lpstr>
      <vt:lpstr>SharePoint Online</vt:lpstr>
      <vt:lpstr>Agenda</vt:lpstr>
      <vt:lpstr>What about Virtualization</vt:lpstr>
      <vt:lpstr>To Virtualize or Not </vt:lpstr>
      <vt:lpstr>Getting Started with Hyper-V</vt:lpstr>
      <vt:lpstr>DEMO</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2010</dc:title>
  <dc:creator>Andrew Connell;Ted.Pattison@CriticalPathTraining.com</dc:creator>
  <cp:lastModifiedBy>Windows User</cp:lastModifiedBy>
  <cp:revision>135</cp:revision>
  <dcterms:created xsi:type="dcterms:W3CDTF">2009-09-04T10:04:24Z</dcterms:created>
  <dcterms:modified xsi:type="dcterms:W3CDTF">2011-12-04T23:33:18Z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1900</vt:r8>
  </property>
  <property fmtid="{D5CDD505-2E9C-101B-9397-08002B2CF9AE}" pid="5" name="Work Status">
    <vt:lpwstr>Ready for review</vt:lpwstr>
  </property>
  <property fmtid="{D5CDD505-2E9C-101B-9397-08002B2CF9AE}" pid="6" name="_dlc_DocIdItemGuid">
    <vt:lpwstr>59ae64ca-dde8-49dc-a461-cbef64548f67</vt:lpwstr>
  </property>
</Properties>
</file>