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7"/>
  </p:notesMasterIdLst>
  <p:handoutMasterIdLst>
    <p:handoutMasterId r:id="rId48"/>
  </p:handoutMasterIdLst>
  <p:sldIdLst>
    <p:sldId id="256" r:id="rId7"/>
    <p:sldId id="262" r:id="rId8"/>
    <p:sldId id="263" r:id="rId9"/>
    <p:sldId id="266" r:id="rId10"/>
    <p:sldId id="267" r:id="rId11"/>
    <p:sldId id="326" r:id="rId12"/>
    <p:sldId id="327" r:id="rId13"/>
    <p:sldId id="328" r:id="rId14"/>
    <p:sldId id="332" r:id="rId15"/>
    <p:sldId id="333" r:id="rId16"/>
    <p:sldId id="335" r:id="rId17"/>
    <p:sldId id="331" r:id="rId18"/>
    <p:sldId id="336" r:id="rId19"/>
    <p:sldId id="324" r:id="rId20"/>
    <p:sldId id="297" r:id="rId21"/>
    <p:sldId id="350" r:id="rId22"/>
    <p:sldId id="349" r:id="rId23"/>
    <p:sldId id="351" r:id="rId24"/>
    <p:sldId id="353" r:id="rId25"/>
    <p:sldId id="354" r:id="rId26"/>
    <p:sldId id="337" r:id="rId27"/>
    <p:sldId id="314" r:id="rId28"/>
    <p:sldId id="288" r:id="rId29"/>
    <p:sldId id="338" r:id="rId30"/>
    <p:sldId id="307" r:id="rId31"/>
    <p:sldId id="308" r:id="rId32"/>
    <p:sldId id="315" r:id="rId33"/>
    <p:sldId id="309" r:id="rId34"/>
    <p:sldId id="319" r:id="rId35"/>
    <p:sldId id="320" r:id="rId36"/>
    <p:sldId id="339" r:id="rId37"/>
    <p:sldId id="305" r:id="rId38"/>
    <p:sldId id="341" r:id="rId39"/>
    <p:sldId id="347" r:id="rId40"/>
    <p:sldId id="342" r:id="rId41"/>
    <p:sldId id="345" r:id="rId42"/>
    <p:sldId id="346" r:id="rId43"/>
    <p:sldId id="344" r:id="rId44"/>
    <p:sldId id="306" r:id="rId45"/>
    <p:sldId id="348"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pencer Harbar" initials="SJ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969696"/>
    <a:srgbClr val="87451D"/>
    <a:srgbClr val="FFFFCC"/>
    <a:srgbClr val="C0C0C0"/>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67468" autoAdjust="0"/>
  </p:normalViewPr>
  <p:slideViewPr>
    <p:cSldViewPr>
      <p:cViewPr varScale="1">
        <p:scale>
          <a:sx n="62" d="100"/>
          <a:sy n="62" d="100"/>
        </p:scale>
        <p:origin x="-1728" y="-78"/>
      </p:cViewPr>
      <p:guideLst>
        <p:guide orient="horz" pos="2160"/>
        <p:guide pos="2880"/>
      </p:guideLst>
    </p:cSldViewPr>
  </p:slideViewPr>
  <p:notesTextViewPr>
    <p:cViewPr>
      <p:scale>
        <a:sx n="100" d="100"/>
        <a:sy n="100" d="100"/>
      </p:scale>
      <p:origin x="0" y="0"/>
    </p:cViewPr>
  </p:notesTextViewPr>
  <p:sorterViewPr>
    <p:cViewPr>
      <p:scale>
        <a:sx n="98" d="100"/>
        <a:sy n="98"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Installing SharePoint Server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Installing SharePoint Server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spcAft>
        <a:spcPts val="400"/>
      </a:spcAft>
      <a:defRPr sz="1200" kern="1200">
        <a:solidFill>
          <a:schemeClr val="tx1"/>
        </a:solidFill>
        <a:latin typeface="+mn-lt"/>
        <a:ea typeface="+mn-ea"/>
        <a:cs typeface="+mn-cs"/>
      </a:defRPr>
    </a:lvl1pPr>
    <a:lvl2pPr marL="231775" indent="0" algn="l" defTabSz="914400" rtl="0" eaLnBrk="1" latinLnBrk="0" hangingPunct="1">
      <a:defRPr sz="1200" kern="1200">
        <a:solidFill>
          <a:schemeClr val="tx1"/>
        </a:solidFill>
        <a:latin typeface="+mn-lt"/>
        <a:ea typeface="+mn-ea"/>
        <a:cs typeface="+mn-cs"/>
      </a:defRPr>
    </a:lvl2pPr>
    <a:lvl3pPr marL="463550" indent="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msdn.microsoft.com/en-us/library/ms721586#_security_hash_gly"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t>This module explores the various topologies that can be used to build a SharePoint 2010 farm and introduces the new Service Application architecture of SharePoint Foundation. Students will learn how to choose between common deployment topologies when installing SharePoint Server 2010 in a variety of scenarios. </a:t>
            </a:r>
            <a:r>
              <a:rPr lang="en-US" smtClean="0"/>
              <a:t>The module also discusses best practice techniques for creating dedicated service accounts in Active Directory to provide the identity for various worker processes in a SharePoint 2010 farm.</a:t>
            </a:r>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How you distribute server roles between servers should depend on how people use your SharePoint</a:t>
            </a:r>
            <a:r>
              <a:rPr lang="en-US" sz="1200" kern="1200" baseline="0" dirty="0" smtClean="0">
                <a:solidFill>
                  <a:schemeClr val="tx1"/>
                </a:solidFill>
                <a:latin typeface="+mn-lt"/>
                <a:ea typeface="+mn-ea"/>
                <a:cs typeface="+mn-cs"/>
              </a:rPr>
              <a:t> farm</a:t>
            </a:r>
            <a:r>
              <a:rPr lang="en-US" sz="1200" kern="1200" dirty="0" smtClean="0">
                <a:solidFill>
                  <a:schemeClr val="tx1"/>
                </a:solidFill>
                <a:latin typeface="+mn-lt"/>
                <a:ea typeface="+mn-ea"/>
                <a:cs typeface="+mn-cs"/>
              </a:rPr>
              <a:t>, and you can only determine the optimal distribution of server roles through careful performance monitoring. In</a:t>
            </a:r>
            <a:r>
              <a:rPr lang="en-US" sz="1200" kern="1200" baseline="0" dirty="0" smtClean="0">
                <a:solidFill>
                  <a:schemeClr val="tx1"/>
                </a:solidFill>
                <a:latin typeface="+mn-lt"/>
                <a:ea typeface="+mn-ea"/>
                <a:cs typeface="+mn-cs"/>
              </a:rPr>
              <a:t> a small three-tier farm, all application roles are installed on the application server. You can scale out by adding more application servers and distribute the service applications over the different application servers.</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further scale up your farm</a:t>
            </a:r>
            <a:r>
              <a:rPr lang="nl-BE" baseline="0" dirty="0" smtClean="0"/>
              <a:t> by adding </a:t>
            </a:r>
          </a:p>
          <a:p>
            <a:pPr>
              <a:buFont typeface="Arial" pitchFamily="34" charset="0"/>
              <a:buChar char="•"/>
            </a:pPr>
            <a:r>
              <a:rPr lang="nl-BE" baseline="0" dirty="0" smtClean="0"/>
              <a:t>web servers to </a:t>
            </a:r>
            <a:r>
              <a:rPr lang="en-US" sz="1200" kern="1200" dirty="0" smtClean="0">
                <a:solidFill>
                  <a:schemeClr val="tx1"/>
                </a:solidFill>
                <a:latin typeface="+mn-lt"/>
                <a:ea typeface="+mn-ea"/>
                <a:cs typeface="+mn-cs"/>
              </a:rPr>
              <a:t>manage an increase in user load</a:t>
            </a:r>
            <a:endParaRPr lang="nl-BE" baseline="0" dirty="0" smtClean="0"/>
          </a:p>
          <a:p>
            <a:pPr>
              <a:buFont typeface="Arial" pitchFamily="34" charset="0"/>
              <a:buChar char="•"/>
            </a:pPr>
            <a:r>
              <a:rPr lang="nl-BE" baseline="0" dirty="0" smtClean="0"/>
              <a:t>distributing service application roles over additional application servers, </a:t>
            </a:r>
          </a:p>
          <a:p>
            <a:pPr>
              <a:buFont typeface="Arial" pitchFamily="34" charset="0"/>
              <a:buChar char="•"/>
            </a:pPr>
            <a:r>
              <a:rPr lang="nl-BE" baseline="0" dirty="0" smtClean="0"/>
              <a:t>database servers to manage an increase in data load</a:t>
            </a:r>
          </a:p>
          <a:p>
            <a:pPr>
              <a:buFont typeface="Arial" pitchFamily="34" charset="0"/>
              <a:buChar char="•"/>
            </a:pPr>
            <a:endParaRPr lang="nl-BE" baseline="0" dirty="0" smtClean="0"/>
          </a:p>
          <a:p>
            <a:pPr>
              <a:buFont typeface="Arial" pitchFamily="34" charset="0"/>
              <a:buNone/>
            </a:pPr>
            <a:r>
              <a:rPr lang="nl-BE" baseline="0" dirty="0" smtClean="0"/>
              <a:t>Microsoft recommends that you add a database server </a:t>
            </a:r>
            <a:r>
              <a:rPr lang="en-US" sz="1200" kern="1200" dirty="0" smtClean="0">
                <a:solidFill>
                  <a:schemeClr val="tx1"/>
                </a:solidFill>
                <a:latin typeface="+mn-lt"/>
                <a:ea typeface="+mn-ea"/>
                <a:cs typeface="+mn-cs"/>
              </a:rPr>
              <a:t>for content databases for every four front-end Web servers.</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group servers together, based on functionality and performance characteristics.</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1" dirty="0" smtClean="0"/>
              <a:t>Hardware</a:t>
            </a:r>
            <a:r>
              <a:rPr lang="nl-BE" b="1" baseline="0" dirty="0" smtClean="0"/>
              <a:t> requirements for the Web servers and application servers</a:t>
            </a:r>
          </a:p>
          <a:p>
            <a:pPr>
              <a:buFont typeface="Arial" pitchFamily="34" charset="0"/>
              <a:buChar char="•"/>
            </a:pPr>
            <a:r>
              <a:rPr lang="nl-BE" baseline="0" dirty="0" smtClean="0"/>
              <a:t>Processor:</a:t>
            </a:r>
          </a:p>
          <a:p>
            <a:pPr lvl="1">
              <a:buFont typeface="Arial" pitchFamily="34" charset="0"/>
              <a:buChar char="•"/>
            </a:pPr>
            <a:r>
              <a:rPr lang="nl-BE" baseline="0" dirty="0" smtClean="0"/>
              <a:t>64 bit</a:t>
            </a:r>
          </a:p>
          <a:p>
            <a:pPr lvl="1">
              <a:buFont typeface="Arial" pitchFamily="34" charset="0"/>
              <a:buChar char="•"/>
            </a:pPr>
            <a:r>
              <a:rPr lang="nl-BE" baseline="0" dirty="0" smtClean="0"/>
              <a:t>4 cores</a:t>
            </a:r>
          </a:p>
          <a:p>
            <a:pPr>
              <a:buFont typeface="Arial" pitchFamily="34" charset="0"/>
              <a:buChar char="•"/>
            </a:pPr>
            <a:r>
              <a:rPr lang="nl-BE" baseline="0" dirty="0" smtClean="0"/>
              <a:t>RAM: </a:t>
            </a:r>
          </a:p>
          <a:p>
            <a:pPr lvl="1">
              <a:buFont typeface="Arial" pitchFamily="34" charset="0"/>
              <a:buChar char="•"/>
            </a:pPr>
            <a:r>
              <a:rPr lang="nl-BE" baseline="0" dirty="0" smtClean="0"/>
              <a:t>4 GB for developers and evaluation purposes</a:t>
            </a:r>
          </a:p>
          <a:p>
            <a:pPr lvl="1">
              <a:buFont typeface="Arial" pitchFamily="34" charset="0"/>
              <a:buChar char="•"/>
            </a:pPr>
            <a:r>
              <a:rPr lang="nl-BE" baseline="0" dirty="0" smtClean="0"/>
              <a:t>8 GB for production environments</a:t>
            </a:r>
          </a:p>
          <a:p>
            <a:pPr>
              <a:buFont typeface="Arial" pitchFamily="34" charset="0"/>
              <a:buChar char="•"/>
            </a:pPr>
            <a:r>
              <a:rPr lang="nl-BE" baseline="0" dirty="0" smtClean="0"/>
              <a:t>Hard disk</a:t>
            </a:r>
          </a:p>
          <a:p>
            <a:pPr lvl="1">
              <a:buFont typeface="Arial" pitchFamily="34" charset="0"/>
              <a:buChar char="•"/>
            </a:pPr>
            <a:r>
              <a:rPr lang="nl-BE" baseline="0" dirty="0" smtClean="0"/>
              <a:t>80 GB</a:t>
            </a:r>
          </a:p>
          <a:p>
            <a:endParaRPr lang="nl-BE" baseline="0" dirty="0" smtClean="0"/>
          </a:p>
          <a:p>
            <a:r>
              <a:rPr lang="nl-BE" b="1" baseline="0" dirty="0" smtClean="0"/>
              <a:t>Hardware requirements for the database servers</a:t>
            </a:r>
            <a:r>
              <a:rPr lang="nl-BE" baseline="0" dirty="0" smtClean="0"/>
              <a:t>:</a:t>
            </a:r>
          </a:p>
          <a:p>
            <a:pPr>
              <a:buFont typeface="Arial" pitchFamily="34" charset="0"/>
              <a:buChar char="•"/>
            </a:pPr>
            <a:r>
              <a:rPr lang="nl-BE" baseline="0" dirty="0" smtClean="0"/>
              <a:t>Processor:</a:t>
            </a:r>
          </a:p>
          <a:p>
            <a:pPr lvl="1">
              <a:buFont typeface="Arial" pitchFamily="34" charset="0"/>
              <a:buChar char="•"/>
            </a:pPr>
            <a:r>
              <a:rPr lang="nl-BE" baseline="0" dirty="0" smtClean="0"/>
              <a:t>64 bit</a:t>
            </a:r>
          </a:p>
          <a:p>
            <a:pPr lvl="1">
              <a:buFont typeface="Arial" pitchFamily="34" charset="0"/>
              <a:buChar char="•"/>
            </a:pPr>
            <a:r>
              <a:rPr lang="nl-BE" baseline="0" dirty="0" smtClean="0"/>
              <a:t>4 cores for small deployments, 8 cores for larger deployments</a:t>
            </a:r>
          </a:p>
          <a:p>
            <a:pPr>
              <a:buFont typeface="Arial" pitchFamily="34" charset="0"/>
              <a:buChar char="•"/>
            </a:pPr>
            <a:r>
              <a:rPr lang="nl-BE" baseline="0" dirty="0" smtClean="0"/>
              <a:t>RAM:</a:t>
            </a:r>
          </a:p>
          <a:p>
            <a:pPr lvl="1">
              <a:buFont typeface="Arial" pitchFamily="34" charset="0"/>
              <a:buChar char="•"/>
            </a:pPr>
            <a:r>
              <a:rPr lang="nl-BE" baseline="0" dirty="0" smtClean="0"/>
              <a:t>8GB RAM for small deployments, 16GB for larger deployments</a:t>
            </a:r>
          </a:p>
          <a:p>
            <a:pPr>
              <a:buFont typeface="Arial" pitchFamily="34" charset="0"/>
              <a:buChar char="•"/>
            </a:pPr>
            <a:r>
              <a:rPr lang="nl-BE" baseline="0" dirty="0" smtClean="0"/>
              <a:t>Hard Disk:</a:t>
            </a:r>
          </a:p>
          <a:p>
            <a:pPr lvl="1">
              <a:buFont typeface="Arial" pitchFamily="34" charset="0"/>
              <a:buChar char="•"/>
            </a:pPr>
            <a:r>
              <a:rPr lang="nl-BE" baseline="0" dirty="0" smtClean="0"/>
              <a:t>80GB hard drive</a:t>
            </a:r>
          </a:p>
          <a:p>
            <a:pPr>
              <a:buFont typeface="Arial" pitchFamily="34" charset="0"/>
              <a:buChar char="•"/>
            </a:pP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For production environments you should install SharePoint 2010 on the 64-bit version of Windows Server 2008 or Windows Server 2008 R2. If you install on Windows</a:t>
            </a:r>
            <a:r>
              <a:rPr lang="nl-BE" baseline="0" dirty="0" smtClean="0"/>
              <a:t> Server 2008, you should have at least SP2 installed.</a:t>
            </a:r>
          </a:p>
          <a:p>
            <a:endParaRPr lang="nl-BE" baseline="0" dirty="0" smtClean="0"/>
          </a:p>
          <a:p>
            <a:r>
              <a:rPr lang="nl-BE" baseline="0" dirty="0" smtClean="0"/>
              <a:t>You can install SharePoint 2010 on 64 bit version of Windows 7 or Vista but use it only for development or testing purposes. Use Windows 7 to simulate a production environment running Windos Server 2008 R2. Use Vista with all the latest service packs installed to simulate a production environment running Windows Server 2008 </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Before installing SharePoint 2010, Active Directory Domain</a:t>
            </a:r>
            <a:r>
              <a:rPr lang="nl-BE" baseline="0" dirty="0" smtClean="0"/>
              <a:t> services should be installed on a server within the farm. </a:t>
            </a:r>
          </a:p>
          <a:p>
            <a:r>
              <a:rPr lang="nl-BE" baseline="0" dirty="0" smtClean="0"/>
              <a:t>The necessary accounts for installing and configuring SharePoint 2010 and its application services should be created within the domain. Never use the local administor account for installing SharePoint.</a:t>
            </a:r>
            <a:endParaRPr lang="nl-BE" dirty="0" smtClean="0"/>
          </a:p>
          <a:p>
            <a:r>
              <a:rPr lang="nl-BE" dirty="0" smtClean="0"/>
              <a:t>SharePoint farms should be installed within</a:t>
            </a:r>
            <a:r>
              <a:rPr lang="nl-BE" baseline="0" dirty="0" smtClean="0"/>
              <a:t> the Active Directory domain.</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Before you can install SharePoint 2010, you should have installed SQL Server.</a:t>
            </a:r>
          </a:p>
          <a:p>
            <a:endParaRPr lang="nl-BE" dirty="0" smtClean="0"/>
          </a:p>
          <a:p>
            <a:r>
              <a:rPr lang="nl-BE" dirty="0" smtClean="0"/>
              <a:t>The</a:t>
            </a:r>
            <a:r>
              <a:rPr lang="nl-BE" baseline="0" dirty="0" smtClean="0"/>
              <a:t> SQL Server software must be the 64-bit version, but there are a number of versions that are allowed. Although SQL Server 2008 R2 is recommended, you can also install SQL Server 2008 with at least SP1 and CU2, or even SQL Server 2005 with at least SP2.</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nl-BE" dirty="0" smtClean="0"/>
              <a:t>When</a:t>
            </a:r>
            <a:r>
              <a:rPr lang="nl-BE" baseline="0" dirty="0" smtClean="0"/>
              <a:t> installing SQL Server, you should install at least the Database engine. </a:t>
            </a:r>
          </a:p>
          <a:p>
            <a:endParaRPr lang="nl-BE" baseline="0" dirty="0" smtClean="0"/>
          </a:p>
          <a:p>
            <a:r>
              <a:rPr lang="nl-BE" baseline="0" dirty="0" smtClean="0"/>
              <a:t>Optionally you could install SQL Server Analysis Services (SSAS) and/or SQL Server Reporting Services (SSRS). </a:t>
            </a:r>
          </a:p>
          <a:p>
            <a:endParaRPr lang="nl-BE" baseline="0" dirty="0" smtClean="0"/>
          </a:p>
          <a:p>
            <a:r>
              <a:rPr lang="nl-BE" baseline="0" dirty="0" smtClean="0"/>
              <a:t>Installing </a:t>
            </a:r>
            <a:r>
              <a:rPr lang="nl-BE" b="1" baseline="0" dirty="0" smtClean="0"/>
              <a:t>SQL Server Analysis Services (SSAS)</a:t>
            </a:r>
            <a:r>
              <a:rPr lang="nl-BE" baseline="0" dirty="0" smtClean="0"/>
              <a:t> provides the ability to create and run business intelligence (BI) objects such as cubes and key performance indicators. These BI objects can be consumed and leveraged using service applications in SharePoint Server 2010 such as Excel Services and PerformancePoint Services.</a:t>
            </a:r>
          </a:p>
          <a:p>
            <a:endParaRPr lang="nl-B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Installing </a:t>
            </a:r>
            <a:r>
              <a:rPr lang="nl-BE" b="1" baseline="0" dirty="0" smtClean="0"/>
              <a:t>SQL Server Reporting Services (SSRS)</a:t>
            </a:r>
            <a:r>
              <a:rPr lang="nl-BE" baseline="0" dirty="0" smtClean="0"/>
              <a:t> provides the ability to intergate SSRS reports to run inside SharePoint. Note that SSRS must be installed on the front end Web Server. This means you will often install the SQL Server DB engine and SSAS on the computer that plays the role of the database server but then you will install SSRS on a computer playong the role of the Web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nl-B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Installing </a:t>
            </a:r>
            <a:r>
              <a:rPr lang="nl-BE" b="1" baseline="0" dirty="0" smtClean="0"/>
              <a:t>Business Intelligence Development Studio (BIDS)</a:t>
            </a:r>
            <a:r>
              <a:rPr lang="nl-BE" baseline="0" dirty="0" smtClean="0"/>
              <a:t>makes it possible to create and deploy business intelligence objects such as </a:t>
            </a:r>
            <a:r>
              <a:rPr lang="nl-BE" b="1" i="0" baseline="0" dirty="0" smtClean="0"/>
              <a:t>data warehouse cubes</a:t>
            </a:r>
            <a:r>
              <a:rPr lang="nl-BE" baseline="0" dirty="0" smtClean="0"/>
              <a:t> and </a:t>
            </a:r>
            <a:r>
              <a:rPr lang="nl-BE" b="1" baseline="0" dirty="0" smtClean="0"/>
              <a:t>key performnce indicators (KPIs)</a:t>
            </a:r>
            <a:r>
              <a:rPr lang="nl-BE" baseline="0" dirty="0" smtClean="0"/>
              <a:t> into a SSAS database. Therefore, it makes sense to install BIDS if you need to configure some of the SharePoint Server 2010 application services focusing on business inteligence such as PerformancePoint Services and Excel Services. It can also help to configure and test the intragation of SSRS into a SharePoint 2010 farm.</a:t>
            </a:r>
          </a:p>
          <a:p>
            <a:pPr marL="0" marR="0" indent="0" algn="l" defTabSz="914400" rtl="0" eaLnBrk="1" fontAlgn="auto" latinLnBrk="0" hangingPunct="1">
              <a:lnSpc>
                <a:spcPct val="100000"/>
              </a:lnSpc>
              <a:spcBef>
                <a:spcPts val="0"/>
              </a:spcBef>
              <a:spcAft>
                <a:spcPts val="0"/>
              </a:spcAft>
              <a:buClrTx/>
              <a:buSzTx/>
              <a:buFontTx/>
              <a:buNone/>
              <a:tabLst/>
              <a:defRPr/>
            </a:pPr>
            <a:endParaRPr lang="nl-BE" baseline="0" dirty="0" smtClean="0"/>
          </a:p>
          <a:p>
            <a:endParaRPr lang="nl-BE" baseline="0" dirty="0" smtClean="0"/>
          </a:p>
          <a:p>
            <a:endParaRPr lang="nl-BE" baseline="0" dirty="0" smtClean="0"/>
          </a:p>
          <a:p>
            <a:endParaRPr lang="nl-BE" baseline="0" dirty="0" smtClean="0"/>
          </a:p>
          <a:p>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RBS is a library API set that is incorporated as an add-on feature pack for Microsoft SQL Server 2008 and Microsoft SQL Server 2008 Express. RBS is designed to move the storage of binary large objects (BLOBs) from database servers to commodity storage solutions. RBS ships with the RBS FILESTREAM provider, which uses the RBS APIs to store BLOBs.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SharePoint Server 2010, site collection backup and restore and site import or export will download the file contents and upload them back to the server regardless of which RBS provider is being used. However, the FILESTREAM provider is the only provider that is currently supported for SharePoint 2010 Products farm database backup and restore operations.</a:t>
            </a:r>
          </a:p>
          <a:p>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If you want to integrate SQL Server Reporting Services with SharePoint, you should</a:t>
            </a:r>
            <a:r>
              <a:rPr lang="nl-BE" baseline="0" dirty="0" smtClean="0"/>
              <a:t> set the SharePoint Integrated Mode option.</a:t>
            </a:r>
          </a:p>
          <a:p>
            <a:endParaRPr lang="nl-BE" baseline="0" dirty="0" smtClean="0"/>
          </a:p>
          <a:p>
            <a:r>
              <a:rPr lang="en-US" dirty="0" smtClean="0"/>
              <a:t>When created for SharePoint integrated mode, the report server database stores server properties, report execution snapshots, report history, subscription definitions, and schedules. It stores a secondary copy of reports, report models, shared data sources, and resources to improve processing performance on the server. Primary storage for report documents is in the SharePoint content databases.</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Windows Server 2008 R2 automatically creates </a:t>
            </a:r>
            <a:r>
              <a:rPr lang="en-US" sz="1200" b="1" dirty="0" smtClean="0"/>
              <a:t>Managed Service Accounts</a:t>
            </a:r>
            <a:r>
              <a:rPr lang="en-US" sz="1200" dirty="0" smtClean="0"/>
              <a:t> Organizational Unit. It provides valuable built-in behavior for managing service accounts. While, this new Windows Server feature is not covered in this training class, it can be valuable if you learn how to properly use it. It should also be stressed that you should not use the </a:t>
            </a:r>
            <a:r>
              <a:rPr lang="en-US" sz="1200" b="1" dirty="0" smtClean="0"/>
              <a:t>Managed Service Accounts</a:t>
            </a:r>
            <a:r>
              <a:rPr lang="en-US" sz="1200" dirty="0" smtClean="0"/>
              <a:t> Organizational Unit unless you completely understand how it works.</a:t>
            </a:r>
          </a:p>
          <a:p>
            <a:endParaRPr lang="en-US"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3220769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smtClean="0"/>
              <a:t>The </a:t>
            </a:r>
            <a:r>
              <a:rPr lang="en-US" b="1" dirty="0" smtClean="0"/>
              <a:t>install account</a:t>
            </a:r>
            <a:r>
              <a:rPr lang="en-US" dirty="0" smtClean="0"/>
              <a:t> must be member of the local Administrators group. This is the account you are logged in as when you install SharePoint 2010.</a:t>
            </a:r>
          </a:p>
          <a:p>
            <a:r>
              <a:rPr lang="en-US" dirty="0" smtClean="0"/>
              <a:t>You provide</a:t>
            </a:r>
            <a:r>
              <a:rPr lang="en-US" baseline="0" dirty="0" smtClean="0"/>
              <a:t> SharePoint with the name and password of the </a:t>
            </a:r>
            <a:r>
              <a:rPr lang="en-US" dirty="0" smtClean="0"/>
              <a:t>Server Farm account when you create</a:t>
            </a:r>
            <a:r>
              <a:rPr lang="en-US" baseline="0" dirty="0" smtClean="0"/>
              <a:t> a new farm. </a:t>
            </a:r>
            <a:r>
              <a:rPr lang="en-US" dirty="0" smtClean="0"/>
              <a:t>When you install SharePoint 2010, it automatically creates a SQL Login for the farm account and adds it into the SQL Server roles of </a:t>
            </a:r>
            <a:r>
              <a:rPr lang="en-US" dirty="0" err="1" smtClean="0"/>
              <a:t>dbcreator</a:t>
            </a:r>
            <a:r>
              <a:rPr lang="en-US" dirty="0" smtClean="0"/>
              <a:t> and </a:t>
            </a:r>
            <a:r>
              <a:rPr lang="en-US" dirty="0" err="1" smtClean="0"/>
              <a:t>securityadmin</a:t>
            </a:r>
            <a:r>
              <a:rPr lang="en-US" dirty="0" smtClean="0"/>
              <a:t>. Note that the farm account is used to create the configuration database and content database. Therefore, the farm account becomes the database owner of all the SQL Server databases created by SharePoint 2010.</a:t>
            </a:r>
          </a:p>
          <a:p>
            <a:endParaRPr lang="en-US" dirty="0" smtClean="0"/>
          </a:p>
          <a:p>
            <a:r>
              <a:rPr lang="en-US" dirty="0" smtClean="0"/>
              <a:t>Steps to follow prior to the installation of SharePoint 2010:</a:t>
            </a:r>
          </a:p>
          <a:p>
            <a:pPr marL="228600" indent="-112713">
              <a:buFont typeface="+mj-lt"/>
              <a:buAutoNum type="arabicPeriod"/>
            </a:pPr>
            <a:r>
              <a:rPr lang="en-US" sz="1000" dirty="0" smtClean="0"/>
              <a:t>Create the necessary accounts in Active Directory.</a:t>
            </a:r>
          </a:p>
          <a:p>
            <a:pPr marL="228600" indent="-112713">
              <a:buFont typeface="+mj-lt"/>
              <a:buAutoNum type="arabicPeriod"/>
            </a:pPr>
            <a:r>
              <a:rPr lang="en-US" sz="1000" dirty="0" smtClean="0"/>
              <a:t>From SQL Management Studio add a new SQL Login for the install account (WINGTIP\Administrator).</a:t>
            </a:r>
          </a:p>
          <a:p>
            <a:pPr marL="228600" indent="-112713">
              <a:buFont typeface="+mj-lt"/>
              <a:buAutoNum type="arabicPeriod"/>
            </a:pPr>
            <a:r>
              <a:rPr lang="en-US" sz="1000" dirty="0" smtClean="0"/>
              <a:t>Configure install account to be in SQL Login Server roles of </a:t>
            </a:r>
            <a:r>
              <a:rPr lang="en-US" sz="1000" dirty="0" err="1" smtClean="0"/>
              <a:t>dbcreator</a:t>
            </a:r>
            <a:r>
              <a:rPr lang="en-US" sz="1000" dirty="0" smtClean="0"/>
              <a:t> and </a:t>
            </a:r>
            <a:r>
              <a:rPr lang="en-US" sz="1000" dirty="0" err="1" smtClean="0"/>
              <a:t>securityadmin</a:t>
            </a:r>
            <a:endParaRPr lang="en-US" sz="1000" dirty="0" smtClean="0"/>
          </a:p>
          <a:p>
            <a:endParaRPr lang="en-US" dirty="0" smtClean="0"/>
          </a:p>
          <a:p>
            <a:r>
              <a:rPr lang="en-US" dirty="0" smtClean="0"/>
              <a:t>In the lab, you will use the WINGTIP\Administrator account as the install account. Note that with the two VMs you are using this week that SQL Server was installed using WINGTIP\Administrator. That means the WINGTIP\Administrator is already in the role of the SQL Server system administrator and already has all the required permissions in SQL Server. This means there is no requirement for configuring SQL Server security before you install SharePoint Server. However, you should be prepared to follow these steps when installing SharePoint 2010 in an environment where the SharePoint farm account has not already been configured to be the SQL Server system administrator.</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334534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SharePoint</a:t>
            </a:r>
            <a:r>
              <a:rPr lang="nl-BE" baseline="0" dirty="0" smtClean="0"/>
              <a:t> Server 2010 installation files are compressed in a .exe file. You can extract them by double-clicking the exe, or by executing a command which gives you control over where you extract the files.</a:t>
            </a:r>
          </a:p>
          <a:p>
            <a:endParaRPr lang="nl-BE" baseline="0" dirty="0" smtClean="0"/>
          </a:p>
          <a:p>
            <a:r>
              <a:rPr lang="nl-BE" baseline="0" dirty="0" smtClean="0"/>
              <a:t>There are 2 files that need to be executed for installing SharePoint 2010:</a:t>
            </a:r>
          </a:p>
          <a:p>
            <a:pPr marL="228600" indent="-228600">
              <a:buAutoNum type="arabicPeriod"/>
            </a:pPr>
            <a:r>
              <a:rPr lang="nl-BE" baseline="0" dirty="0" smtClean="0"/>
              <a:t>PrerequisiteInstaller.exe</a:t>
            </a:r>
          </a:p>
          <a:p>
            <a:pPr marL="228600" indent="-228600">
              <a:buAutoNum type="arabicPeriod"/>
            </a:pPr>
            <a:r>
              <a:rPr lang="nl-BE" baseline="0" dirty="0" smtClean="0"/>
              <a:t>Setup.exe</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Notes about running PrerequisiteInstaller.exe </a:t>
            </a:r>
          </a:p>
          <a:p>
            <a:pPr marL="171450" indent="-171450">
              <a:buFont typeface="Arial" pitchFamily="34" charset="0"/>
              <a:buChar char="•"/>
            </a:pPr>
            <a:r>
              <a:rPr lang="en-US" dirty="0" smtClean="0"/>
              <a:t>The </a:t>
            </a:r>
            <a:r>
              <a:rPr lang="en-US" sz="1200" dirty="0" err="1" smtClean="0"/>
              <a:t>PrerequisiteInstaller</a:t>
            </a:r>
            <a:r>
              <a:rPr lang="en-US" sz="1200" dirty="0" smtClean="0"/>
              <a:t> installs all prerequisite</a:t>
            </a:r>
            <a:r>
              <a:rPr lang="en-US" sz="1200" baseline="0" dirty="0" smtClean="0"/>
              <a:t> software prior to installing SharePoint 2010. You can find more about the prerequisite software here: http://technet.microsoft.com/en-us/library/cc262485.aspx#section5</a:t>
            </a:r>
            <a:endParaRPr lang="en-US" sz="1200" dirty="0" smtClean="0"/>
          </a:p>
          <a:p>
            <a:pPr marL="171450" indent="-171450">
              <a:buFont typeface="Arial" pitchFamily="34" charset="0"/>
              <a:buChar char="•"/>
            </a:pPr>
            <a:r>
              <a:rPr lang="en-US" dirty="0" smtClean="0"/>
              <a:t>The server should be connected to the Internet when running </a:t>
            </a:r>
            <a:r>
              <a:rPr lang="en-US" sz="1200" dirty="0" smtClean="0"/>
              <a:t>PrerequisiteInstaller.exe, because it download</a:t>
            </a:r>
            <a:r>
              <a:rPr lang="en-US" sz="1200" baseline="0" dirty="0" smtClean="0"/>
              <a:t> the required software prior to installing it.</a:t>
            </a:r>
          </a:p>
          <a:p>
            <a:pPr marL="171450" indent="-171450">
              <a:buFont typeface="Arial" pitchFamily="34" charset="0"/>
              <a:buChar char="•"/>
            </a:pPr>
            <a:r>
              <a:rPr lang="en-US" sz="1200" dirty="0" smtClean="0"/>
              <a:t>Reboot the server machine after </a:t>
            </a:r>
            <a:r>
              <a:rPr lang="en-US" dirty="0" smtClean="0"/>
              <a:t>running </a:t>
            </a:r>
            <a:r>
              <a:rPr lang="en-US" sz="1200" dirty="0" smtClean="0"/>
              <a:t>PrerequisiteInstaller.exe (even though you are not prompted to do so)</a:t>
            </a:r>
          </a:p>
          <a:p>
            <a:pPr marL="171450" indent="-171450">
              <a:buFont typeface="Arial" pitchFamily="34" charset="0"/>
              <a:buChar char="•"/>
            </a:pPr>
            <a:r>
              <a:rPr lang="en-US" sz="1200" dirty="0" smtClean="0"/>
              <a:t>PrerequisiteInstaller.exe does not work on Windows 7 so</a:t>
            </a:r>
            <a:r>
              <a:rPr lang="en-US" sz="1200" baseline="0" dirty="0" smtClean="0"/>
              <a:t> prerequisites must be installed by hand.</a:t>
            </a:r>
            <a:endParaRPr lang="en-US"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2852126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50" dirty="0" smtClean="0"/>
              <a:t>Download from</a:t>
            </a:r>
          </a:p>
          <a:p>
            <a:pPr lvl="0"/>
            <a:r>
              <a:rPr lang="en-US" sz="1000" dirty="0" smtClean="0"/>
              <a:t>http://www.microsoft.com/downloads/details.aspx?FamilyID=3e102d74-37bf-4c1e-9da6-5175644fe22d</a:t>
            </a:r>
          </a:p>
          <a:p>
            <a:pPr lvl="0"/>
            <a:endParaRPr lang="en-US" sz="1400" dirty="0" smtClean="0"/>
          </a:p>
          <a:p>
            <a:pPr lvl="0"/>
            <a:r>
              <a:rPr lang="en-US" sz="1050" dirty="0" smtClean="0"/>
              <a:t>Or type the shorter URL of http://bit.ly/9R2ju8</a:t>
            </a:r>
          </a:p>
          <a:p>
            <a:pPr lvl="1"/>
            <a:endParaRPr lang="en-US" sz="1800" dirty="0" smtClean="0"/>
          </a:p>
          <a:p>
            <a:r>
              <a:rPr lang="en-US" sz="1050" dirty="0" smtClean="0">
                <a:solidFill>
                  <a:schemeClr val="tx1"/>
                </a:solidFill>
              </a:rPr>
              <a:t>Note that Microsoft is currently in the process of changing the name </a:t>
            </a:r>
            <a:r>
              <a:rPr lang="en-US" sz="1050" b="1" dirty="0" smtClean="0">
                <a:solidFill>
                  <a:schemeClr val="tx1"/>
                </a:solidFill>
              </a:rPr>
              <a:t>ADO.NET Data Services </a:t>
            </a:r>
            <a:r>
              <a:rPr lang="en-US" sz="1050" dirty="0" smtClean="0">
                <a:solidFill>
                  <a:schemeClr val="tx1"/>
                </a:solidFill>
              </a:rPr>
              <a:t>over to </a:t>
            </a:r>
            <a:r>
              <a:rPr lang="en-US" sz="1050" b="1" dirty="0" smtClean="0">
                <a:solidFill>
                  <a:schemeClr val="tx1"/>
                </a:solidFill>
              </a:rPr>
              <a:t>WCF Data Services</a:t>
            </a:r>
            <a:r>
              <a:rPr lang="en-US" sz="1050" dirty="0" smtClean="0">
                <a:solidFill>
                  <a:schemeClr val="tx1"/>
                </a:solidFill>
              </a:rPr>
              <a:t>. It is likely that future updates to this Web service component will be posted under the new name of </a:t>
            </a:r>
            <a:r>
              <a:rPr lang="en-US" sz="1050" b="1" dirty="0" smtClean="0">
                <a:solidFill>
                  <a:schemeClr val="tx1"/>
                </a:solidFill>
              </a:rPr>
              <a:t>WCF Data Services</a:t>
            </a:r>
            <a:r>
              <a:rPr lang="en-US" sz="1050" dirty="0" smtClean="0">
                <a:solidFill>
                  <a:schemeClr val="tx1"/>
                </a:solidFill>
              </a:rPr>
              <a:t>.</a:t>
            </a:r>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27</a:t>
            </a:fld>
            <a:endParaRPr lang="en-US" dirty="0"/>
          </a:p>
        </p:txBody>
      </p:sp>
    </p:spTree>
    <p:extLst>
      <p:ext uri="{BB962C8B-B14F-4D97-AF65-F5344CB8AC3E}">
        <p14:creationId xmlns:p14="http://schemas.microsoft.com/office/powerpoint/2010/main" val="2931793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After installing</a:t>
            </a:r>
            <a:r>
              <a:rPr lang="nl-BE" baseline="0" dirty="0" smtClean="0"/>
              <a:t> the prerequisites and rebooting the server, you are ready to run the setup.exe to start the installation of SharePoint 2010.</a:t>
            </a:r>
          </a:p>
          <a:p>
            <a:endParaRPr lang="nl-BE" baseline="0" dirty="0" smtClean="0"/>
          </a:p>
          <a:p>
            <a:r>
              <a:rPr lang="nl-BE" baseline="0" dirty="0" smtClean="0"/>
              <a:t>Beware of requesting the product key for the appropriate version. </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Don’t choose</a:t>
            </a:r>
            <a:r>
              <a:rPr lang="nl-BE" baseline="0" dirty="0" smtClean="0"/>
              <a:t> to install as a Standalone installation because that installs SharePoint 2010 using local accounts. It also uses SQL Server Express instead of SQL Server.</a:t>
            </a:r>
          </a:p>
          <a:p>
            <a:endParaRPr lang="nl-BE" baseline="0" dirty="0" smtClean="0"/>
          </a:p>
          <a:p>
            <a:r>
              <a:rPr lang="nl-BE" baseline="0" dirty="0" smtClean="0"/>
              <a:t>If you know PowerShell well enough, there are ways to overcome these limitations, especially the one of SQL Server, but they are not at all recommended.</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rmAutofit fontScale="77500" lnSpcReduction="20000"/>
          </a:bodyPr>
          <a:lstStyle/>
          <a:p>
            <a:r>
              <a:rPr lang="en-US" dirty="0" smtClean="0"/>
              <a:t>A SharePoint farm can be single server or multi-server. </a:t>
            </a:r>
            <a:r>
              <a:rPr lang="en-US" baseline="0" dirty="0" smtClean="0"/>
              <a:t>Each SharePoint farm has only one configuration database.</a:t>
            </a:r>
          </a:p>
          <a:p>
            <a:endParaRPr lang="en-US" baseline="0" dirty="0" smtClean="0"/>
          </a:p>
          <a:p>
            <a:r>
              <a:rPr lang="en-US" b="1" baseline="0" dirty="0" smtClean="0"/>
              <a:t>Single-server farm</a:t>
            </a:r>
          </a:p>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nstalling SharePoint on a single server, is called a standalone installation. </a:t>
            </a:r>
            <a:r>
              <a:rPr lang="en-US" sz="1200" kern="1200" dirty="0" smtClean="0">
                <a:solidFill>
                  <a:schemeClr val="tx1"/>
                </a:solidFill>
                <a:latin typeface="+mn-lt"/>
                <a:ea typeface="+mn-ea"/>
                <a:cs typeface="+mn-cs"/>
              </a:rPr>
              <a:t>As a general rule, you can use a standalone installation of Windows SharePoint Services 3.0 to support up to 10,000 users, depending on your hardware configuration and the behavior patterns of your users. </a:t>
            </a:r>
          </a:p>
          <a:p>
            <a:r>
              <a:rPr lang="en-US" sz="1200" kern="1200" dirty="0" smtClean="0">
                <a:solidFill>
                  <a:schemeClr val="tx1"/>
                </a:solidFill>
                <a:latin typeface="+mn-lt"/>
                <a:ea typeface="+mn-ea"/>
                <a:cs typeface="+mn-cs"/>
              </a:rPr>
              <a:t>A standalone installation can</a:t>
            </a:r>
            <a:r>
              <a:rPr lang="en-US" sz="1200" kern="1200" baseline="0" dirty="0" smtClean="0">
                <a:solidFill>
                  <a:schemeClr val="tx1"/>
                </a:solidFill>
                <a:latin typeface="+mn-lt"/>
                <a:ea typeface="+mn-ea"/>
                <a:cs typeface="+mn-cs"/>
              </a:rPr>
              <a:t> be </a:t>
            </a:r>
            <a:r>
              <a:rPr lang="en-US" sz="1200" kern="1200" dirty="0" smtClean="0">
                <a:solidFill>
                  <a:schemeClr val="tx1"/>
                </a:solidFill>
                <a:latin typeface="+mn-lt"/>
                <a:ea typeface="+mn-ea"/>
                <a:cs typeface="+mn-cs"/>
              </a:rPr>
              <a:t>appropriate if you want to evaluate SharePoint Products and Technologies or if you require a small, non-business critical deployment where high availability is not essential.</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Small server farm</a:t>
            </a:r>
          </a:p>
          <a:p>
            <a:r>
              <a:rPr lang="en-US" sz="1200" kern="1200" dirty="0" smtClean="0">
                <a:solidFill>
                  <a:schemeClr val="tx1"/>
                </a:solidFill>
                <a:latin typeface="+mn-lt"/>
                <a:ea typeface="+mn-ea"/>
                <a:cs typeface="+mn-cs"/>
              </a:rPr>
              <a:t>A small server farm deployment consists of a single combined front-end Web and application server and a single database server.</a:t>
            </a:r>
            <a:r>
              <a:rPr lang="en-US" sz="1200" kern="1200" baseline="0" dirty="0" smtClean="0">
                <a:solidFill>
                  <a:schemeClr val="tx1"/>
                </a:solidFill>
                <a:latin typeface="+mn-lt"/>
                <a:ea typeface="+mn-ea"/>
                <a:cs typeface="+mn-cs"/>
              </a:rPr>
              <a:t> The advantages over a single-server deployment are:</a:t>
            </a:r>
          </a:p>
          <a:p>
            <a:pPr>
              <a:buFontTx/>
              <a:buChar char="-"/>
            </a:pPr>
            <a:r>
              <a:rPr lang="en-US" sz="1200" kern="1200" baseline="0" dirty="0" smtClean="0">
                <a:solidFill>
                  <a:schemeClr val="tx1"/>
                </a:solidFill>
                <a:latin typeface="+mn-lt"/>
                <a:ea typeface="+mn-ea"/>
                <a:cs typeface="+mn-cs"/>
              </a:rPr>
              <a:t>Contention for memory, processor time and disk access </a:t>
            </a:r>
            <a:r>
              <a:rPr lang="en-US" sz="1200" kern="1200" dirty="0" smtClean="0">
                <a:solidFill>
                  <a:schemeClr val="tx1"/>
                </a:solidFill>
                <a:latin typeface="+mn-lt"/>
                <a:ea typeface="+mn-ea"/>
                <a:cs typeface="+mn-cs"/>
              </a:rPr>
              <a:t>by the front-end Web and application server and the database server role is reduced.</a:t>
            </a:r>
          </a:p>
          <a:p>
            <a:pPr>
              <a:buFontTx/>
              <a:buChar char="-"/>
            </a:pPr>
            <a:r>
              <a:rPr lang="en-US" sz="1200" kern="1200" dirty="0" smtClean="0">
                <a:solidFill>
                  <a:schemeClr val="tx1"/>
                </a:solidFill>
                <a:latin typeface="+mn-lt"/>
                <a:ea typeface="+mn-ea"/>
                <a:cs typeface="+mn-cs"/>
              </a:rPr>
              <a:t>Provide an additional layer of protection for</a:t>
            </a:r>
            <a:r>
              <a:rPr lang="en-US" sz="1200" kern="1200" baseline="0" dirty="0" smtClean="0">
                <a:solidFill>
                  <a:schemeClr val="tx1"/>
                </a:solidFill>
                <a:latin typeface="+mn-lt"/>
                <a:ea typeface="+mn-ea"/>
                <a:cs typeface="+mn-cs"/>
              </a:rPr>
              <a:t> your data by installing the front-end web server(s) in your perimeter network and the database server behind the second firewall in your internal network.</a:t>
            </a:r>
          </a:p>
          <a:p>
            <a:pPr>
              <a:buFontTx/>
              <a:buNone/>
            </a:pPr>
            <a:r>
              <a:rPr lang="en-US" sz="1200" kern="1200" dirty="0" smtClean="0">
                <a:solidFill>
                  <a:schemeClr val="tx1"/>
                </a:solidFill>
                <a:latin typeface="+mn-lt"/>
                <a:ea typeface="+mn-ea"/>
                <a:cs typeface="+mn-cs"/>
              </a:rPr>
              <a:t>The disadvantage of this deployment model is that it does not provide any server-tier redundancy in case of hardware failures.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Medium server farm</a:t>
            </a:r>
          </a:p>
          <a:p>
            <a:r>
              <a:rPr lang="en-US" sz="1200" kern="1200" dirty="0" smtClean="0">
                <a:solidFill>
                  <a:schemeClr val="tx1"/>
                </a:solidFill>
                <a:latin typeface="+mn-lt"/>
                <a:ea typeface="+mn-ea"/>
                <a:cs typeface="+mn-cs"/>
              </a:rPr>
              <a:t>A typical medium server farm may include: Two network load-balanced front-end Web servers; A dedicated application server; Two clustered or mirrored database servers.</a:t>
            </a:r>
            <a:endParaRPr lang="nl-BE"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provide high availability for the database tier, you can also add a clustered or mirrored database server. At this stage, this is likely to be an availability consideration rather than a capacity consideration.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Large server farm</a:t>
            </a:r>
          </a:p>
          <a:p>
            <a:r>
              <a:rPr lang="en-US" sz="1200" kern="1200" dirty="0" smtClean="0">
                <a:solidFill>
                  <a:schemeClr val="tx1"/>
                </a:solidFill>
                <a:latin typeface="+mn-lt"/>
                <a:ea typeface="+mn-ea"/>
                <a:cs typeface="+mn-cs"/>
              </a:rPr>
              <a:t>You can extend your server farm by adding a dedicated application server for search and index service, which should result in better performance. Additional servers can be added to which other application server roles can be allocated.</a:t>
            </a:r>
            <a:endParaRPr lang="en-US" sz="1200" kern="1200" baseline="0" dirty="0" smtClean="0">
              <a:solidFill>
                <a:schemeClr val="tx1"/>
              </a:solidFill>
              <a:latin typeface="+mn-lt"/>
              <a:ea typeface="+mn-ea"/>
              <a:cs typeface="+mn-cs"/>
            </a:endParaRPr>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choosing</a:t>
            </a:r>
            <a:r>
              <a:rPr lang="en-US" sz="1200" baseline="0" dirty="0" smtClean="0"/>
              <a:t> for the </a:t>
            </a:r>
            <a:r>
              <a:rPr lang="en-US" sz="1200" b="1" baseline="0" dirty="0" smtClean="0"/>
              <a:t>Farm Install</a:t>
            </a:r>
            <a:r>
              <a:rPr lang="en-US" sz="1200" baseline="0" dirty="0" smtClean="0"/>
              <a:t>, you can choose between </a:t>
            </a:r>
            <a:r>
              <a:rPr lang="en-US" sz="1200" b="1" baseline="0" dirty="0" smtClean="0"/>
              <a:t>Complete</a:t>
            </a:r>
            <a:r>
              <a:rPr lang="en-US" sz="1200" baseline="0" dirty="0" smtClean="0"/>
              <a:t> and </a:t>
            </a:r>
            <a:r>
              <a:rPr lang="en-US" sz="1200" b="1" baseline="0" dirty="0" smtClean="0"/>
              <a:t>Standalone</a:t>
            </a:r>
            <a:r>
              <a:rPr lang="en-US" sz="1200" baseline="0" dirty="0" smtClean="0"/>
              <a:t>. It is recommended to choose the </a:t>
            </a:r>
            <a:r>
              <a:rPr lang="en-US" sz="1200" b="1" baseline="0" dirty="0" smtClean="0"/>
              <a:t>Complete</a:t>
            </a:r>
            <a:r>
              <a:rPr lang="en-US" sz="1200" baseline="0" dirty="0" smtClean="0"/>
              <a:t> install because it installs all 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it is possible to install just Web server components using Windows PowerShell scripting.</a:t>
            </a:r>
          </a:p>
          <a:p>
            <a:endParaRPr lang="en-US"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30</a:t>
            </a:fld>
            <a:endParaRPr lang="en-US" dirty="0"/>
          </a:p>
        </p:txBody>
      </p:sp>
    </p:spTree>
    <p:extLst>
      <p:ext uri="{BB962C8B-B14F-4D97-AF65-F5344CB8AC3E}">
        <p14:creationId xmlns:p14="http://schemas.microsoft.com/office/powerpoint/2010/main" val="97581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the installation completes,</a:t>
            </a:r>
            <a:r>
              <a:rPr lang="nl-BE" baseline="0" dirty="0" smtClean="0"/>
              <a:t> you are asked if you want to start the Configuration Wizard. You can start it from within the last page of the Installation Wizard or by using the PSCONFIG.EXE.</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Configuration Wizard</a:t>
            </a:r>
            <a:r>
              <a:rPr lang="nl-BE" baseline="0" dirty="0" smtClean="0"/>
              <a:t> will walk you through the creation of the different parts that make up the new SharePoint 2010 farm and configuration database.</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the Configuration</a:t>
            </a:r>
            <a:r>
              <a:rPr lang="nl-BE" baseline="0" dirty="0" smtClean="0"/>
              <a:t> Wizard runs on the first server, choose </a:t>
            </a:r>
            <a:r>
              <a:rPr lang="nl-BE" b="1" baseline="0" dirty="0" smtClean="0"/>
              <a:t>Create a new server farm</a:t>
            </a:r>
            <a:r>
              <a:rPr lang="nl-BE" baseline="0" dirty="0" smtClean="0"/>
              <a:t>. This creates the configuration database. When you install and configure SharePoint 2010 on additional web servers, you can choose the </a:t>
            </a:r>
            <a:r>
              <a:rPr lang="nl-BE" b="1" baseline="0" dirty="0" smtClean="0"/>
              <a:t>Connect to exsiting server farm </a:t>
            </a:r>
            <a:r>
              <a:rPr lang="nl-BE" baseline="0" dirty="0" smtClean="0"/>
              <a:t>option.</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a:t>
            </a:r>
            <a:r>
              <a:rPr lang="nl-BE" baseline="0" dirty="0" smtClean="0"/>
              <a:t> will be asked to specify the database server (on which you installed SQL Server) and a name for the configuration database.</a:t>
            </a:r>
          </a:p>
          <a:p>
            <a:r>
              <a:rPr lang="nl-BE" baseline="0" dirty="0" smtClean="0"/>
              <a:t>You must also specify the name of the farm account and the password.</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farm passphrase is a new feature in SharePoint 2010.  It is required when adding or removing a server from the farm.</a:t>
            </a:r>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next page</a:t>
            </a:r>
            <a:r>
              <a:rPr lang="nl-BE" baseline="0" dirty="0" smtClean="0"/>
              <a:t> in the wizard asks you to specify a port number for the SharePoint Central Administration.</a:t>
            </a:r>
          </a:p>
          <a:p>
            <a:endParaRPr lang="nl-BE" baseline="0" dirty="0" smtClean="0"/>
          </a:p>
          <a:p>
            <a:r>
              <a:rPr lang="nl-BE" baseline="0" dirty="0" smtClean="0"/>
              <a:t>Besides that you should also configure security settings. </a:t>
            </a:r>
            <a:r>
              <a:rPr lang="en-US" dirty="0" smtClean="0"/>
              <a:t>Both NTLM and Kerberos are used with Integrated Windows authentication in Classic Mode. </a:t>
            </a:r>
          </a:p>
          <a:p>
            <a:endParaRPr lang="en-US" dirty="0" smtClean="0"/>
          </a:p>
          <a:p>
            <a:r>
              <a:rPr lang="en-US" b="1" dirty="0" smtClean="0"/>
              <a:t>NTLM</a:t>
            </a:r>
            <a:r>
              <a:rPr lang="en-US" dirty="0" smtClean="0"/>
              <a:t> credentials are based on data obtained during the interactive logon process and consist of a domain name, a user name, and a one-way </a:t>
            </a:r>
            <a:r>
              <a:rPr lang="en-US" i="1" dirty="0" smtClean="0">
                <a:hlinkClick r:id="rId3"/>
              </a:rPr>
              <a:t>hash</a:t>
            </a:r>
            <a:r>
              <a:rPr lang="en-US" dirty="0" smtClean="0"/>
              <a:t> of the user's password. NTLM uses an encrypted challenge/response protocol to authenticate a user without sending the user's password over the wire. Instead, the system requesting authentication must perform a calculation that proves it has access to the secured NTLM credentials. NTLMrequires re-authentication when accessing a new network resource. </a:t>
            </a:r>
          </a:p>
          <a:p>
            <a:endParaRPr lang="en-US" dirty="0" smtClean="0"/>
          </a:p>
          <a:p>
            <a:r>
              <a:rPr lang="en-US" b="1" dirty="0" smtClean="0"/>
              <a:t>Kerberos</a:t>
            </a:r>
            <a:r>
              <a:rPr lang="en-US" dirty="0" smtClean="0"/>
              <a:t>, relies on a ticketing system where a client and server access a trusted authority which responds to client requests and grants tickets that the client can use to access network resources. Kerberos does not require re-authentication for accessing multiple resources.</a:t>
            </a:r>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you arrive at this page,</a:t>
            </a:r>
            <a:r>
              <a:rPr lang="nl-BE" baseline="0" dirty="0" smtClean="0"/>
              <a:t> the SharePoint 2010 installation and configuration was successful. From here you can access the SharePoint Central Administration.</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a:t>
            </a:r>
            <a:r>
              <a:rPr lang="nl-BE" baseline="0" dirty="0" smtClean="0"/>
              <a:t> the new layout of the SharePoint 2010 Central Administration. The home page displays a better overview of the different management tasks. </a:t>
            </a:r>
            <a:r>
              <a:rPr lang="nl-BE" baseline="0" smtClean="0"/>
              <a:t>Each hyperlink brings you to a page where you can configure details of your SharePoint farm.</a:t>
            </a:r>
            <a:endParaRPr lang="nl-BE"/>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Web Front Ends provide</a:t>
            </a:r>
            <a:r>
              <a:rPr lang="nl-BE" baseline="0" dirty="0" smtClean="0"/>
              <a:t> the web interfaces for the users. They use very little disk storage as they </a:t>
            </a:r>
            <a:r>
              <a:rPr lang="en-US" sz="1200" kern="1200" baseline="0" dirty="0" smtClean="0">
                <a:solidFill>
                  <a:schemeClr val="tx1"/>
                </a:solidFill>
                <a:latin typeface="+mn-lt"/>
                <a:ea typeface="+mn-ea"/>
                <a:cs typeface="+mn-cs"/>
              </a:rPr>
              <a:t>only store the files and settings required to route requests from clients to the appropriate sites in the database.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site content and all configuration data is shared for all front-end Web servers in a server farm. To get the best performance and the best protection against hardware failure, you should configure Windows SharePoint</a:t>
            </a:r>
          </a:p>
          <a:p>
            <a:r>
              <a:rPr lang="en-US" sz="1200" kern="1200" baseline="0" dirty="0" smtClean="0">
                <a:solidFill>
                  <a:schemeClr val="tx1"/>
                </a:solidFill>
                <a:latin typeface="+mn-lt"/>
                <a:ea typeface="+mn-ea"/>
                <a:cs typeface="+mn-cs"/>
              </a:rPr>
              <a:t>Services identically on all the front-end Web servers in your server farm.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changes to configuration settings in Windows SharePoint Services are replicated automatically. For example, when you change the e-mail server for SharePoint, you do this from within the SharePoint Central Administration or by using WindowsPowerShell. You make this change only once, the change is entered in the configuration database, and automatically applied to all servers in the server farm.</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40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SharePoint application services can be deployed to one or more dedicated application servers.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also consider to move the Indexer role to a separate application server. </a:t>
            </a:r>
            <a:r>
              <a:rPr lang="en-US" sz="1200" kern="1200" dirty="0" smtClean="0">
                <a:solidFill>
                  <a:schemeClr val="tx1"/>
                </a:solidFill>
                <a:latin typeface="+mn-lt"/>
                <a:ea typeface="+mn-ea"/>
                <a:cs typeface="+mn-cs"/>
              </a:rPr>
              <a:t>The server with the index server role crawls and indexes content sources. If the</a:t>
            </a:r>
            <a:r>
              <a:rPr lang="en-US" sz="1200" kern="1200" baseline="0" dirty="0" smtClean="0">
                <a:solidFill>
                  <a:schemeClr val="tx1"/>
                </a:solidFill>
                <a:latin typeface="+mn-lt"/>
                <a:ea typeface="+mn-ea"/>
                <a:cs typeface="+mn-cs"/>
              </a:rPr>
              <a:t> SharePoint farm is heavily queried, you can also consider to move the Query role to a </a:t>
            </a:r>
            <a:r>
              <a:rPr lang="en-US" baseline="0" dirty="0" smtClean="0"/>
              <a:t>separate </a:t>
            </a:r>
            <a:r>
              <a:rPr lang="en-US" sz="1200" kern="1200" baseline="0" dirty="0" smtClean="0">
                <a:solidFill>
                  <a:schemeClr val="tx1"/>
                </a:solidFill>
                <a:latin typeface="+mn-lt"/>
                <a:ea typeface="+mn-ea"/>
                <a:cs typeface="+mn-cs"/>
              </a:rPr>
              <a:t>server.</a:t>
            </a:r>
            <a:endParaRPr lang="en-US" dirty="0" smtClean="0"/>
          </a:p>
          <a:p>
            <a:endParaRPr lang="en-US" baseline="0" dirty="0" smtClean="0"/>
          </a:p>
          <a:p>
            <a:r>
              <a:rPr lang="en-US" baseline="0" dirty="0" smtClean="0"/>
              <a:t>Additionally the SharePoint 2010 Application Services that can be installed on separate application servers are:</a:t>
            </a:r>
          </a:p>
          <a:p>
            <a:pPr>
              <a:buFontTx/>
              <a:buChar char="-"/>
            </a:pPr>
            <a:r>
              <a:rPr lang="en-US" baseline="0" dirty="0" smtClean="0"/>
              <a:t>Managed Metadata Service</a:t>
            </a:r>
          </a:p>
          <a:p>
            <a:pPr>
              <a:buFontTx/>
              <a:buChar char="-"/>
            </a:pPr>
            <a:r>
              <a:rPr lang="en-US" baseline="0" dirty="0" smtClean="0"/>
              <a:t>Excel Services</a:t>
            </a:r>
          </a:p>
          <a:p>
            <a:pPr>
              <a:buFontTx/>
              <a:buChar char="-"/>
            </a:pPr>
            <a:r>
              <a:rPr lang="en-US" baseline="0" dirty="0" err="1" smtClean="0"/>
              <a:t>PerformancePoint</a:t>
            </a:r>
            <a:endParaRPr lang="en-US" baseline="0" dirty="0" smtClean="0"/>
          </a:p>
          <a:p>
            <a:pPr>
              <a:buFontTx/>
              <a:buChar char="-"/>
            </a:pPr>
            <a:r>
              <a:rPr lang="en-US" baseline="0" dirty="0" smtClean="0"/>
              <a:t>Word Automation Service</a:t>
            </a:r>
          </a:p>
          <a:p>
            <a:pPr>
              <a:buFontTx/>
              <a:buChar char="-"/>
            </a:pPr>
            <a:endParaRPr lang="en-US" baseline="0" dirty="0" smtClean="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10997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we will examine each of these topologies in more detail.</a:t>
            </a:r>
            <a:endParaRPr lang="en-US"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161929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a single-server installation,</a:t>
            </a:r>
            <a:r>
              <a:rPr lang="nl-BE" baseline="0" dirty="0" smtClean="0"/>
              <a:t> all software components including SQL Server are installed on the same server.</a:t>
            </a:r>
          </a:p>
          <a:p>
            <a:endParaRPr lang="nl-BE" baseline="0" dirty="0" smtClean="0"/>
          </a:p>
          <a:p>
            <a:r>
              <a:rPr lang="en-US" sz="1200" kern="1200" dirty="0" smtClean="0">
                <a:solidFill>
                  <a:schemeClr val="tx1"/>
                </a:solidFill>
                <a:latin typeface="+mn-lt"/>
                <a:ea typeface="+mn-ea"/>
                <a:cs typeface="+mn-cs"/>
              </a:rPr>
              <a:t>The standalone approach limits the manageability and scalability of your solution,</a:t>
            </a:r>
            <a:r>
              <a:rPr lang="en-US" sz="1200" kern="1200" baseline="0" dirty="0" smtClean="0">
                <a:solidFill>
                  <a:schemeClr val="tx1"/>
                </a:solidFill>
                <a:latin typeface="+mn-lt"/>
                <a:ea typeface="+mn-ea"/>
                <a:cs typeface="+mn-cs"/>
              </a:rPr>
              <a:t> especially when SQL Server Express is used to store the databases. Installing SQL Server Standard or Enterprise edition makes the solution more scalable: you can move the databases to a separate database server in a later phase.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configuration can be sufficient for evaluation or testing purposes but absolutely not recommended for production environments. Also keep in mind that it is painful to start with a single-server farm and reconfigure it to be a multi-server farm. Be wary of the proof-of-concept farm that becomes a production farm. Any production farm should begin it's life as a farm where the web server running SharePoint 2010 is a different machine than the machine running the configuration database.</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small server farm</a:t>
            </a:r>
            <a:r>
              <a:rPr lang="nl-BE" baseline="0" dirty="0" smtClean="0"/>
              <a:t> deployment </a:t>
            </a:r>
            <a:r>
              <a:rPr lang="en-US" sz="1200" kern="1200" dirty="0" smtClean="0">
                <a:solidFill>
                  <a:schemeClr val="tx1"/>
                </a:solidFill>
                <a:latin typeface="+mn-lt"/>
                <a:ea typeface="+mn-ea"/>
                <a:cs typeface="+mn-cs"/>
              </a:rPr>
              <a:t>consists of a single combined front-end Web and application server and a single database server. This offers several advantages over the standalone or single-server deployment model. Contention for memory, processor time, and disk access by the front-end Web and application server and the database server role is reduced, so your throughput rate will increase accordingly. You can also use this approach to provide an additional layer of protection for your data, by installing the front-end Web server in your perimeter network and the database server behind the second firewall in your internal network.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disadvantage of this deployment model is that it does not provide any server-tier redundancy in case of hardware failures. For instance, if either the front-end Web and application server or database server fails, the entire farm will fail.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provide high availability for the database tier, you can also add a clustered or mirrored database server. At this stage, this is likely to be an availability consideration rather than a capacity consideration. </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you scale up from a small server farm, your first step will usually be to add either a dedicated search server, or a dedicated search server and an additional second front-end Web server. By adding the dedicated search server, you should see better performance but will continue to be vulnerable to a failure at the front-end Web tier, which is why you should also add the additional front-end Web server to the farm. You should configure network or hardware load-balancing to distribute incoming HTTP requests between the two servers. This helps to maximize the increase in capacity that you gain from the second server. It also provides high availability for the front-end Web tier in the event that one of the front-end Web servers fails.</a:t>
            </a:r>
            <a:endParaRPr lang="nl-BE" sz="1200" kern="1200" dirty="0" smtClean="0">
              <a:solidFill>
                <a:schemeClr val="tx1"/>
              </a:solidFill>
              <a:latin typeface="+mn-lt"/>
              <a:ea typeface="+mn-ea"/>
              <a:cs typeface="+mn-cs"/>
            </a:endParaRPr>
          </a:p>
          <a:p>
            <a:endParaRPr lang="nl-BE" dirty="0" smtClean="0"/>
          </a:p>
          <a:p>
            <a:r>
              <a:rPr lang="nl-BE" dirty="0" smtClean="0"/>
              <a:t>Note that configuring</a:t>
            </a:r>
            <a:r>
              <a:rPr lang="nl-BE" baseline="0" dirty="0" smtClean="0"/>
              <a:t> a Web Front End server to be a query server is going to increase the storage requirements. This is due to the fact that the index files for search must reside on the Web server.</a:t>
            </a:r>
            <a:endParaRPr lang="nl-BE" dirty="0"/>
          </a:p>
        </p:txBody>
      </p:sp>
      <p:sp>
        <p:nvSpPr>
          <p:cNvPr id="4" name="Header Placeholder 3"/>
          <p:cNvSpPr>
            <a:spLocks noGrp="1"/>
          </p:cNvSpPr>
          <p:nvPr>
            <p:ph type="hdr" sz="quarter" idx="10"/>
          </p:nvPr>
        </p:nvSpPr>
        <p:spPr/>
        <p:txBody>
          <a:bodyPr/>
          <a:lstStyle/>
          <a:p>
            <a:r>
              <a:rPr lang="en-US" smtClean="0"/>
              <a:t>Installing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84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1" r:id="rId8"/>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Installing </a:t>
            </a:r>
            <a:r>
              <a:rPr lang="en-US" smtClean="0"/>
              <a:t>SharePoint Server 2010</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Tier Small Farms</a:t>
            </a:r>
            <a:endParaRPr lang="en-US" dirty="0"/>
          </a:p>
        </p:txBody>
      </p:sp>
      <p:sp>
        <p:nvSpPr>
          <p:cNvPr id="3" name="Content Placeholder 2"/>
          <p:cNvSpPr>
            <a:spLocks noGrp="1"/>
          </p:cNvSpPr>
          <p:nvPr>
            <p:ph idx="1"/>
          </p:nvPr>
        </p:nvSpPr>
        <p:spPr/>
        <p:txBody>
          <a:bodyPr/>
          <a:lstStyle/>
          <a:p>
            <a:r>
              <a:rPr lang="en-US" dirty="0" smtClean="0"/>
              <a:t>Add dedicated application server</a:t>
            </a:r>
          </a:p>
          <a:p>
            <a:pPr lvl="1"/>
            <a:r>
              <a:rPr lang="en-US" dirty="0" smtClean="0"/>
              <a:t>Used for environments with moderate service usage</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429" y="2743200"/>
            <a:ext cx="38671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26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Farms</a:t>
            </a:r>
            <a:endParaRPr lang="en-US" dirty="0"/>
          </a:p>
        </p:txBody>
      </p:sp>
      <p:sp>
        <p:nvSpPr>
          <p:cNvPr id="3" name="Content Placeholder 2"/>
          <p:cNvSpPr>
            <a:spLocks noGrp="1"/>
          </p:cNvSpPr>
          <p:nvPr>
            <p:ph idx="1"/>
          </p:nvPr>
        </p:nvSpPr>
        <p:spPr/>
        <p:txBody>
          <a:bodyPr/>
          <a:lstStyle/>
          <a:p>
            <a:r>
              <a:rPr lang="en-US" dirty="0" smtClean="0"/>
              <a:t>Servers added as needs to accommodate scale</a:t>
            </a:r>
          </a:p>
          <a:p>
            <a:pPr lvl="1"/>
            <a:r>
              <a:rPr lang="en-US" dirty="0"/>
              <a:t>Add more </a:t>
            </a:r>
            <a:r>
              <a:rPr lang="en-US" dirty="0" smtClean="0"/>
              <a:t>Web servers </a:t>
            </a:r>
            <a:r>
              <a:rPr lang="en-US" dirty="0"/>
              <a:t>as needed</a:t>
            </a:r>
          </a:p>
          <a:p>
            <a:pPr lvl="1"/>
            <a:r>
              <a:rPr lang="en-US" dirty="0"/>
              <a:t>Add more </a:t>
            </a:r>
            <a:r>
              <a:rPr lang="en-US" dirty="0" smtClean="0"/>
              <a:t>application servers </a:t>
            </a:r>
            <a:r>
              <a:rPr lang="en-US" dirty="0"/>
              <a:t>as needed</a:t>
            </a:r>
          </a:p>
          <a:p>
            <a:pPr lvl="1"/>
            <a:r>
              <a:rPr lang="en-US" dirty="0" smtClean="0"/>
              <a:t>Add more database servers as needed</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3470749"/>
            <a:ext cx="3352800" cy="315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Farms with Server Groups</a:t>
            </a:r>
            <a:endParaRPr lang="en-US" dirty="0"/>
          </a:p>
        </p:txBody>
      </p:sp>
      <p:sp>
        <p:nvSpPr>
          <p:cNvPr id="3" name="Content Placeholder 2"/>
          <p:cNvSpPr>
            <a:spLocks noGrp="1"/>
          </p:cNvSpPr>
          <p:nvPr>
            <p:ph idx="1"/>
          </p:nvPr>
        </p:nvSpPr>
        <p:spPr/>
        <p:txBody>
          <a:bodyPr/>
          <a:lstStyle/>
          <a:p>
            <a:r>
              <a:rPr lang="en-US" dirty="0" smtClean="0"/>
              <a:t>Servers on any of the 3 tiers can be grouped</a:t>
            </a:r>
          </a:p>
          <a:p>
            <a:pPr lvl="1"/>
            <a:r>
              <a:rPr lang="en-US" dirty="0" smtClean="0"/>
              <a:t>Group together services and database with similar performance characteristics </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4620" y="2895600"/>
            <a:ext cx="3976687" cy="37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255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Understanding Farm Topologies</a:t>
            </a:r>
          </a:p>
          <a:p>
            <a:pPr>
              <a:buFont typeface="Wingdings" pitchFamily="2" charset="2"/>
              <a:buChar char="Ø"/>
            </a:pPr>
            <a:r>
              <a:rPr lang="en-US" dirty="0"/>
              <a:t>Installing Perquisite Software</a:t>
            </a:r>
          </a:p>
          <a:p>
            <a:r>
              <a:rPr lang="en-US" dirty="0" smtClean="0"/>
              <a:t>Creating Dedicated Service Accounts</a:t>
            </a:r>
          </a:p>
          <a:p>
            <a:r>
              <a:rPr lang="en-US" dirty="0" smtClean="0"/>
              <a:t>Installing SharePoint Server 2010</a:t>
            </a:r>
          </a:p>
          <a:p>
            <a:r>
              <a:rPr lang="en-US" dirty="0" smtClean="0"/>
              <a:t>Creating the Farm and Configuration Database</a:t>
            </a:r>
          </a:p>
        </p:txBody>
      </p:sp>
    </p:spTree>
    <p:extLst>
      <p:ext uri="{BB962C8B-B14F-4D97-AF65-F5344CB8AC3E}">
        <p14:creationId xmlns:p14="http://schemas.microsoft.com/office/powerpoint/2010/main" val="2513331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Hardware Requirements</a:t>
            </a:r>
            <a:endParaRPr lang="en-US" dirty="0"/>
          </a:p>
        </p:txBody>
      </p:sp>
      <p:sp>
        <p:nvSpPr>
          <p:cNvPr id="3" name="Content Placeholder 2"/>
          <p:cNvSpPr>
            <a:spLocks noGrp="1"/>
          </p:cNvSpPr>
          <p:nvPr>
            <p:ph idx="1"/>
          </p:nvPr>
        </p:nvSpPr>
        <p:spPr/>
        <p:txBody>
          <a:bodyPr/>
          <a:lstStyle/>
          <a:p>
            <a:r>
              <a:rPr lang="en-US" dirty="0" smtClean="0"/>
              <a:t>From Microsoft: (Single Server Minimums)</a:t>
            </a:r>
          </a:p>
          <a:p>
            <a:pPr lvl="1"/>
            <a:r>
              <a:rPr lang="en-US" dirty="0" smtClean="0"/>
              <a:t>2.5 GHZ, 8 GB RAM (Production)</a:t>
            </a:r>
          </a:p>
          <a:p>
            <a:pPr lvl="1"/>
            <a:r>
              <a:rPr lang="en-US" dirty="0" smtClean="0"/>
              <a:t>80 GB HDD</a:t>
            </a:r>
          </a:p>
          <a:p>
            <a:pPr lvl="1"/>
            <a:endParaRPr lang="en-US" dirty="0" smtClean="0"/>
          </a:p>
          <a:p>
            <a:r>
              <a:rPr lang="en-US" dirty="0" smtClean="0"/>
              <a:t>Other notes:</a:t>
            </a:r>
          </a:p>
          <a:p>
            <a:pPr lvl="1"/>
            <a:r>
              <a:rPr lang="en-US" dirty="0" smtClean="0"/>
              <a:t>Gigabit network between servers in farm</a:t>
            </a:r>
          </a:p>
          <a:p>
            <a:pPr lvl="1"/>
            <a:r>
              <a:rPr lang="en-US" dirty="0" smtClean="0"/>
              <a:t>64-bit everything!</a:t>
            </a:r>
          </a:p>
          <a:p>
            <a:pPr lvl="1"/>
            <a:endParaRPr lang="en-US" dirty="0" smtClean="0"/>
          </a:p>
          <a:p>
            <a:r>
              <a:rPr lang="en-US" dirty="0" smtClean="0"/>
              <a:t>TechNet: SP2010 HW/SW Requirements</a:t>
            </a:r>
          </a:p>
          <a:p>
            <a:pPr lvl="1"/>
            <a:r>
              <a:rPr lang="en-US" dirty="0" smtClean="0"/>
              <a:t>http://bit.ly/QzdQC</a:t>
            </a:r>
            <a:endParaRPr lang="en-US" dirty="0"/>
          </a:p>
        </p:txBody>
      </p:sp>
    </p:spTree>
    <p:extLst>
      <p:ext uri="{BB962C8B-B14F-4D97-AF65-F5344CB8AC3E}">
        <p14:creationId xmlns:p14="http://schemas.microsoft.com/office/powerpoint/2010/main" val="3080324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Requirements</a:t>
            </a:r>
            <a:endParaRPr lang="en-US" dirty="0"/>
          </a:p>
        </p:txBody>
      </p:sp>
      <p:sp>
        <p:nvSpPr>
          <p:cNvPr id="3" name="Content Placeholder 2"/>
          <p:cNvSpPr>
            <a:spLocks noGrp="1"/>
          </p:cNvSpPr>
          <p:nvPr>
            <p:ph idx="1"/>
          </p:nvPr>
        </p:nvSpPr>
        <p:spPr>
          <a:xfrm>
            <a:off x="381000" y="1447799"/>
            <a:ext cx="8382000" cy="5724644"/>
          </a:xfrm>
        </p:spPr>
        <p:txBody>
          <a:bodyPr/>
          <a:lstStyle/>
          <a:p>
            <a:r>
              <a:rPr lang="en-US" dirty="0" smtClean="0"/>
              <a:t>Operating system required for SharePoint 2010</a:t>
            </a:r>
          </a:p>
          <a:p>
            <a:pPr lvl="1"/>
            <a:r>
              <a:rPr lang="en-US" dirty="0" smtClean="0"/>
              <a:t>64-bit version of Windows Server 2008 R2 </a:t>
            </a:r>
            <a:r>
              <a:rPr lang="en-US" sz="1800" i="1" dirty="0" smtClean="0"/>
              <a:t>(recommended)</a:t>
            </a:r>
            <a:endParaRPr lang="en-US" i="1" dirty="0" smtClean="0"/>
          </a:p>
          <a:p>
            <a:pPr lvl="1"/>
            <a:r>
              <a:rPr lang="en-US" dirty="0"/>
              <a:t>64-bit version of </a:t>
            </a:r>
            <a:r>
              <a:rPr lang="en-US" dirty="0" smtClean="0"/>
              <a:t>Windows Server </a:t>
            </a:r>
            <a:r>
              <a:rPr lang="en-US" dirty="0"/>
              <a:t>2008 SP2 or later</a:t>
            </a:r>
          </a:p>
          <a:p>
            <a:pPr lvl="1"/>
            <a:endParaRPr lang="en-US" dirty="0" smtClean="0"/>
          </a:p>
          <a:p>
            <a:r>
              <a:rPr lang="en-US" dirty="0" smtClean="0"/>
              <a:t>For a development or testing environment</a:t>
            </a:r>
            <a:endParaRPr lang="en-US" dirty="0"/>
          </a:p>
          <a:p>
            <a:pPr lvl="1"/>
            <a:r>
              <a:rPr lang="en-US" dirty="0" smtClean="0"/>
              <a:t>64-bit version of Windows 7 or Windows Vista</a:t>
            </a:r>
          </a:p>
        </p:txBody>
      </p:sp>
    </p:spTree>
    <p:extLst>
      <p:ext uri="{BB962C8B-B14F-4D97-AF65-F5344CB8AC3E}">
        <p14:creationId xmlns:p14="http://schemas.microsoft.com/office/powerpoint/2010/main" val="6053057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Requirements</a:t>
            </a:r>
            <a:endParaRPr lang="en-US" dirty="0"/>
          </a:p>
        </p:txBody>
      </p:sp>
      <p:sp>
        <p:nvSpPr>
          <p:cNvPr id="3" name="Content Placeholder 2"/>
          <p:cNvSpPr>
            <a:spLocks noGrp="1"/>
          </p:cNvSpPr>
          <p:nvPr>
            <p:ph idx="1"/>
          </p:nvPr>
        </p:nvSpPr>
        <p:spPr/>
        <p:txBody>
          <a:bodyPr/>
          <a:lstStyle/>
          <a:p>
            <a:r>
              <a:rPr lang="en-US" dirty="0" smtClean="0"/>
              <a:t>Create SharePoint farms within AD domains</a:t>
            </a:r>
          </a:p>
          <a:p>
            <a:pPr lvl="1"/>
            <a:r>
              <a:rPr lang="en-US" dirty="0" smtClean="0"/>
              <a:t>Use AD domain accounts as service accounts</a:t>
            </a:r>
          </a:p>
          <a:p>
            <a:pPr lvl="1"/>
            <a:r>
              <a:rPr lang="en-US" dirty="0" smtClean="0"/>
              <a:t>Do not rely on local accounts from servers</a:t>
            </a:r>
          </a:p>
          <a:p>
            <a:pPr lvl="1"/>
            <a:endParaRPr lang="en-US" dirty="0"/>
          </a:p>
          <a:p>
            <a:r>
              <a:rPr lang="en-US" dirty="0" smtClean="0"/>
              <a:t>All farm servers should be added to same domain</a:t>
            </a:r>
          </a:p>
          <a:p>
            <a:pPr lvl="1"/>
            <a:r>
              <a:rPr lang="en-US" dirty="0" smtClean="0"/>
              <a:t>They need to see the same set of accounts</a:t>
            </a:r>
            <a:endParaRPr lang="en-US" dirty="0"/>
          </a:p>
        </p:txBody>
      </p:sp>
    </p:spTree>
    <p:extLst>
      <p:ext uri="{BB962C8B-B14F-4D97-AF65-F5344CB8AC3E}">
        <p14:creationId xmlns:p14="http://schemas.microsoft.com/office/powerpoint/2010/main" val="1061562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Requirements</a:t>
            </a:r>
            <a:endParaRPr lang="en-US" dirty="0"/>
          </a:p>
        </p:txBody>
      </p:sp>
      <p:sp>
        <p:nvSpPr>
          <p:cNvPr id="3" name="Content Placeholder 2"/>
          <p:cNvSpPr>
            <a:spLocks noGrp="1"/>
          </p:cNvSpPr>
          <p:nvPr>
            <p:ph idx="1"/>
          </p:nvPr>
        </p:nvSpPr>
        <p:spPr>
          <a:xfrm>
            <a:off x="381000" y="1447799"/>
            <a:ext cx="8382000" cy="5724644"/>
          </a:xfrm>
        </p:spPr>
        <p:txBody>
          <a:bodyPr/>
          <a:lstStyle/>
          <a:p>
            <a:r>
              <a:rPr lang="en-US" dirty="0" smtClean="0"/>
              <a:t>SQL Server must be 64-bit version</a:t>
            </a:r>
          </a:p>
          <a:p>
            <a:endParaRPr lang="en-US" dirty="0" smtClean="0"/>
          </a:p>
          <a:p>
            <a:r>
              <a:rPr lang="en-US" dirty="0" smtClean="0"/>
              <a:t>Select a version of SQL Server</a:t>
            </a:r>
          </a:p>
          <a:p>
            <a:pPr lvl="1"/>
            <a:r>
              <a:rPr lang="en-US" dirty="0" smtClean="0"/>
              <a:t>SQL Server 2008 R2 </a:t>
            </a:r>
            <a:r>
              <a:rPr lang="en-US" sz="1800" i="1" dirty="0" smtClean="0"/>
              <a:t>(recommended)</a:t>
            </a:r>
            <a:endParaRPr lang="en-US" sz="1800" dirty="0" smtClean="0"/>
          </a:p>
          <a:p>
            <a:pPr lvl="1"/>
            <a:r>
              <a:rPr lang="en-US" dirty="0" smtClean="0"/>
              <a:t>SQL Server 2005 SP3 + KB967909</a:t>
            </a:r>
          </a:p>
          <a:p>
            <a:pPr lvl="1"/>
            <a:r>
              <a:rPr lang="en-US" dirty="0" smtClean="0"/>
              <a:t>SQL Server 2008 SP1 + KB970315</a:t>
            </a:r>
          </a:p>
        </p:txBody>
      </p:sp>
    </p:spTree>
    <p:extLst>
      <p:ext uri="{BB962C8B-B14F-4D97-AF65-F5344CB8AC3E}">
        <p14:creationId xmlns:p14="http://schemas.microsoft.com/office/powerpoint/2010/main" val="25000241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a:t>
            </a:r>
            <a:endParaRPr lang="en-US" dirty="0"/>
          </a:p>
        </p:txBody>
      </p:sp>
      <p:sp>
        <p:nvSpPr>
          <p:cNvPr id="3" name="Content Placeholder 2"/>
          <p:cNvSpPr>
            <a:spLocks noGrp="1"/>
          </p:cNvSpPr>
          <p:nvPr>
            <p:ph idx="1"/>
          </p:nvPr>
        </p:nvSpPr>
        <p:spPr/>
        <p:txBody>
          <a:bodyPr>
            <a:normAutofit/>
          </a:bodyPr>
          <a:lstStyle/>
          <a:p>
            <a:r>
              <a:rPr lang="en-US" sz="2400" dirty="0" smtClean="0"/>
              <a:t>Required</a:t>
            </a:r>
          </a:p>
          <a:p>
            <a:pPr lvl="1"/>
            <a:r>
              <a:rPr lang="en-US" sz="2000" dirty="0" smtClean="0"/>
              <a:t>Database Engine</a:t>
            </a:r>
          </a:p>
          <a:p>
            <a:r>
              <a:rPr lang="en-US" sz="2400" dirty="0" smtClean="0"/>
              <a:t>Optional components with SharePoint integration</a:t>
            </a:r>
          </a:p>
          <a:p>
            <a:pPr lvl="1"/>
            <a:r>
              <a:rPr lang="en-US" sz="2000" dirty="0" smtClean="0"/>
              <a:t>Analysis Services</a:t>
            </a:r>
          </a:p>
          <a:p>
            <a:pPr lvl="1"/>
            <a:r>
              <a:rPr lang="en-US" sz="2000" dirty="0" smtClean="0"/>
              <a:t>Reporting Services</a:t>
            </a:r>
            <a:endParaRPr 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033" y="2819400"/>
            <a:ext cx="5076967" cy="380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4267200"/>
            <a:ext cx="272614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defRPr/>
            </a:pPr>
            <a:r>
              <a:rPr lang="en-US" sz="1200" dirty="0" smtClean="0">
                <a:solidFill>
                  <a:schemeClr val="bg1">
                    <a:lumMod val="50000"/>
                  </a:schemeClr>
                </a:solidFill>
              </a:rPr>
              <a:t>Caveat</a:t>
            </a:r>
            <a:r>
              <a:rPr lang="en-US" sz="1400" dirty="0" smtClean="0">
                <a:solidFill>
                  <a:schemeClr val="bg1">
                    <a:lumMod val="50000"/>
                  </a:schemeClr>
                </a:solidFill>
              </a:rPr>
              <a:t>:</a:t>
            </a:r>
          </a:p>
          <a:p>
            <a:pPr>
              <a:spcAft>
                <a:spcPts val="400"/>
              </a:spcAft>
              <a:defRPr/>
            </a:pPr>
            <a:r>
              <a:rPr lang="en-US" sz="1100" dirty="0" smtClean="0">
                <a:solidFill>
                  <a:schemeClr val="bg1">
                    <a:lumMod val="50000"/>
                  </a:schemeClr>
                </a:solidFill>
              </a:rPr>
              <a:t>SQL </a:t>
            </a:r>
            <a:r>
              <a:rPr lang="en-US" sz="1100" dirty="0">
                <a:solidFill>
                  <a:schemeClr val="bg1">
                    <a:lumMod val="50000"/>
                  </a:schemeClr>
                </a:solidFill>
              </a:rPr>
              <a:t>Server Reporting Services must be installed on </a:t>
            </a:r>
            <a:r>
              <a:rPr lang="en-US" sz="1100" dirty="0" smtClean="0">
                <a:solidFill>
                  <a:schemeClr val="bg1">
                    <a:lumMod val="50000"/>
                  </a:schemeClr>
                </a:solidFill>
              </a:rPr>
              <a:t>Web </a:t>
            </a:r>
            <a:r>
              <a:rPr lang="en-US" sz="1100" dirty="0">
                <a:solidFill>
                  <a:schemeClr val="bg1">
                    <a:lumMod val="50000"/>
                  </a:schemeClr>
                </a:solidFill>
              </a:rPr>
              <a:t>Server computer</a:t>
            </a:r>
          </a:p>
        </p:txBody>
      </p:sp>
    </p:spTree>
    <p:extLst>
      <p:ext uri="{BB962C8B-B14F-4D97-AF65-F5344CB8AC3E}">
        <p14:creationId xmlns:p14="http://schemas.microsoft.com/office/powerpoint/2010/main" val="2194133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Step: Enable File Stream</a:t>
            </a:r>
            <a:endParaRPr lang="en-US" dirty="0"/>
          </a:p>
        </p:txBody>
      </p:sp>
      <p:sp>
        <p:nvSpPr>
          <p:cNvPr id="3" name="Content Placeholder 2"/>
          <p:cNvSpPr>
            <a:spLocks noGrp="1"/>
          </p:cNvSpPr>
          <p:nvPr>
            <p:ph idx="1"/>
          </p:nvPr>
        </p:nvSpPr>
        <p:spPr/>
        <p:txBody>
          <a:bodyPr/>
          <a:lstStyle/>
          <a:p>
            <a:r>
              <a:rPr lang="en-US" dirty="0" smtClean="0"/>
              <a:t>Option required if using Microsoft RBS provider</a:t>
            </a:r>
          </a:p>
          <a:p>
            <a:pPr lvl="1"/>
            <a:r>
              <a:rPr lang="en-US" dirty="0" smtClean="0"/>
              <a:t>Not required if not using Microsoft </a:t>
            </a:r>
            <a:r>
              <a:rPr lang="en-US" dirty="0"/>
              <a:t>RBS provider</a:t>
            </a:r>
          </a:p>
          <a:p>
            <a:pPr lvl="1"/>
            <a:r>
              <a:rPr lang="en-US" dirty="0" smtClean="0"/>
              <a:t>You can also enable FILESTREAM after installation</a:t>
            </a:r>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048000"/>
            <a:ext cx="45719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02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Understanding Farm Topologies</a:t>
            </a:r>
          </a:p>
          <a:p>
            <a:r>
              <a:rPr lang="en-US" dirty="0"/>
              <a:t>Installing Perquisite Software</a:t>
            </a:r>
          </a:p>
          <a:p>
            <a:r>
              <a:rPr lang="en-US" dirty="0" smtClean="0"/>
              <a:t>Creating Dedicated Service Accounts</a:t>
            </a:r>
          </a:p>
          <a:p>
            <a:r>
              <a:rPr lang="en-US" dirty="0" smtClean="0"/>
              <a:t>Installing SharePoint Server 2010</a:t>
            </a:r>
          </a:p>
          <a:p>
            <a:r>
              <a:rPr lang="en-US" dirty="0" smtClean="0"/>
              <a:t>Creating the Farm and Configuration Database</a:t>
            </a:r>
          </a:p>
        </p:txBody>
      </p:sp>
    </p:spTree>
    <p:extLst>
      <p:ext uri="{BB962C8B-B14F-4D97-AF65-F5344CB8AC3E}">
        <p14:creationId xmlns:p14="http://schemas.microsoft.com/office/powerpoint/2010/main" val="1230116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SQL Server Reporting Services</a:t>
            </a:r>
            <a:endParaRPr lang="en-US" dirty="0"/>
          </a:p>
        </p:txBody>
      </p:sp>
      <p:sp>
        <p:nvSpPr>
          <p:cNvPr id="3" name="Content Placeholder 2"/>
          <p:cNvSpPr>
            <a:spLocks noGrp="1"/>
          </p:cNvSpPr>
          <p:nvPr>
            <p:ph idx="1"/>
          </p:nvPr>
        </p:nvSpPr>
        <p:spPr/>
        <p:txBody>
          <a:bodyPr>
            <a:normAutofit/>
          </a:bodyPr>
          <a:lstStyle/>
          <a:p>
            <a:r>
              <a:rPr lang="en-US" dirty="0"/>
              <a:t>Options for installing SSRS</a:t>
            </a:r>
          </a:p>
          <a:p>
            <a:pPr lvl="1"/>
            <a:r>
              <a:rPr lang="en-US" sz="2000" dirty="0" smtClean="0"/>
              <a:t>Install the SharePoint integrated mode default configuration</a:t>
            </a:r>
            <a:br>
              <a:rPr lang="en-US" sz="2000" dirty="0" smtClean="0"/>
            </a:br>
            <a:r>
              <a:rPr lang="en-US" sz="1600" dirty="0" smtClean="0">
                <a:solidFill>
                  <a:srgbClr val="9F002D"/>
                </a:solidFill>
              </a:rPr>
              <a:t>Good option when installing on test farms and development farms</a:t>
            </a:r>
          </a:p>
          <a:p>
            <a:pPr lvl="1"/>
            <a:r>
              <a:rPr lang="en-US" sz="2000" dirty="0" smtClean="0"/>
              <a:t>Install, but do not configure the report server</a:t>
            </a:r>
            <a:br>
              <a:rPr lang="en-US" sz="2000" dirty="0" smtClean="0"/>
            </a:br>
            <a:r>
              <a:rPr lang="en-US" sz="1800" dirty="0" smtClean="0">
                <a:solidFill>
                  <a:srgbClr val="9F002D"/>
                </a:solidFill>
              </a:rPr>
              <a:t>Recommended option </a:t>
            </a:r>
            <a:r>
              <a:rPr lang="en-US" sz="1800" dirty="0">
                <a:solidFill>
                  <a:srgbClr val="9F002D"/>
                </a:solidFill>
              </a:rPr>
              <a:t>when installing on </a:t>
            </a:r>
            <a:r>
              <a:rPr lang="en-US" sz="1800" dirty="0" smtClean="0">
                <a:solidFill>
                  <a:srgbClr val="9F002D"/>
                </a:solidFill>
              </a:rPr>
              <a:t>multi-server productions farms</a:t>
            </a:r>
            <a:endParaRPr lang="en-US" dirty="0">
              <a:solidFill>
                <a:srgbClr val="9F002D"/>
              </a:solidFill>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429000"/>
            <a:ext cx="4368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568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Understanding Farm Topologies</a:t>
            </a:r>
          </a:p>
          <a:p>
            <a:pPr>
              <a:buFont typeface="Wingdings" pitchFamily="2" charset="2"/>
              <a:buChar char="ü"/>
            </a:pPr>
            <a:r>
              <a:rPr lang="en-US" dirty="0">
                <a:solidFill>
                  <a:schemeClr val="bg1">
                    <a:lumMod val="65000"/>
                  </a:schemeClr>
                </a:solidFill>
              </a:rPr>
              <a:t>Installing Perquisite Software</a:t>
            </a:r>
          </a:p>
          <a:p>
            <a:pPr>
              <a:buFont typeface="Wingdings" pitchFamily="2" charset="2"/>
              <a:buChar char="Ø"/>
            </a:pPr>
            <a:r>
              <a:rPr lang="en-US" dirty="0" smtClean="0"/>
              <a:t>Creating Dedicated Service Accounts</a:t>
            </a:r>
          </a:p>
          <a:p>
            <a:r>
              <a:rPr lang="en-US" dirty="0" smtClean="0"/>
              <a:t>Installing SharePoint Server 2010</a:t>
            </a:r>
          </a:p>
          <a:p>
            <a:r>
              <a:rPr lang="en-US" dirty="0" smtClean="0"/>
              <a:t>Creating the Farm and Configuration Database</a:t>
            </a:r>
          </a:p>
        </p:txBody>
      </p:sp>
    </p:spTree>
    <p:extLst>
      <p:ext uri="{BB962C8B-B14F-4D97-AF65-F5344CB8AC3E}">
        <p14:creationId xmlns:p14="http://schemas.microsoft.com/office/powerpoint/2010/main" val="4218390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SharePoint Service Accounts</a:t>
            </a:r>
            <a:endParaRPr lang="en-US" dirty="0"/>
          </a:p>
        </p:txBody>
      </p:sp>
      <p:sp>
        <p:nvSpPr>
          <p:cNvPr id="3" name="Content Placeholder 2"/>
          <p:cNvSpPr>
            <a:spLocks noGrp="1"/>
          </p:cNvSpPr>
          <p:nvPr>
            <p:ph idx="1"/>
          </p:nvPr>
        </p:nvSpPr>
        <p:spPr/>
        <p:txBody>
          <a:bodyPr/>
          <a:lstStyle/>
          <a:p>
            <a:r>
              <a:rPr lang="en-US" dirty="0" smtClean="0"/>
              <a:t>You should create dedicated service accounts</a:t>
            </a:r>
          </a:p>
          <a:p>
            <a:pPr lvl="1"/>
            <a:r>
              <a:rPr lang="en-US" dirty="0" smtClean="0"/>
              <a:t>Optionally, create an Organizational Unit (OU) in Active Directory to </a:t>
            </a:r>
            <a:r>
              <a:rPr lang="en-US" dirty="0"/>
              <a:t>isolate dedicated service accounts</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875" y="2971799"/>
            <a:ext cx="6867525" cy="33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554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Accounts Required for Install</a:t>
            </a:r>
            <a:endParaRPr lang="en-US" dirty="0"/>
          </a:p>
        </p:txBody>
      </p:sp>
      <p:sp>
        <p:nvSpPr>
          <p:cNvPr id="7" name="Content Placeholder 6"/>
          <p:cNvSpPr>
            <a:spLocks noGrp="1"/>
          </p:cNvSpPr>
          <p:nvPr>
            <p:ph idx="1"/>
          </p:nvPr>
        </p:nvSpPr>
        <p:spPr/>
        <p:txBody>
          <a:bodyPr>
            <a:normAutofit/>
          </a:bodyPr>
          <a:lstStyle/>
          <a:p>
            <a:r>
              <a:rPr lang="en-US" sz="2400" dirty="0" smtClean="0"/>
              <a:t>Install User Account </a:t>
            </a:r>
            <a:r>
              <a:rPr lang="en-US" sz="1800" dirty="0" smtClean="0">
                <a:solidFill>
                  <a:schemeClr val="accent1">
                    <a:lumMod val="75000"/>
                  </a:schemeClr>
                </a:solidFill>
              </a:rPr>
              <a:t>(e.g. WINGTIP\Administrator)</a:t>
            </a:r>
          </a:p>
          <a:p>
            <a:pPr lvl="1"/>
            <a:r>
              <a:rPr lang="en-US" sz="2000" dirty="0" smtClean="0"/>
              <a:t>Member </a:t>
            </a:r>
            <a:r>
              <a:rPr lang="en-US" sz="2000" dirty="0"/>
              <a:t>of </a:t>
            </a:r>
            <a:r>
              <a:rPr lang="en-US" sz="2000" dirty="0" smtClean="0"/>
              <a:t>Local Administrators </a:t>
            </a:r>
            <a:r>
              <a:rPr lang="en-US" sz="2000" dirty="0"/>
              <a:t>group on each </a:t>
            </a:r>
            <a:r>
              <a:rPr lang="en-US" sz="2000" dirty="0" smtClean="0"/>
              <a:t>server</a:t>
            </a:r>
            <a:endParaRPr lang="en-US" sz="2000" dirty="0"/>
          </a:p>
          <a:p>
            <a:pPr lvl="1"/>
            <a:r>
              <a:rPr lang="en-US" sz="2000" dirty="0"/>
              <a:t>SQL Server login </a:t>
            </a:r>
            <a:r>
              <a:rPr lang="en-US" sz="2000" dirty="0" smtClean="0"/>
              <a:t>in roles of </a:t>
            </a:r>
            <a:r>
              <a:rPr lang="en-US" sz="1800" b="1" dirty="0" err="1" smtClean="0">
                <a:solidFill>
                  <a:schemeClr val="accent1">
                    <a:lumMod val="75000"/>
                  </a:schemeClr>
                </a:solidFill>
              </a:rPr>
              <a:t>dbcreator</a:t>
            </a:r>
            <a:r>
              <a:rPr lang="en-US" sz="2000" dirty="0" smtClean="0"/>
              <a:t> and </a:t>
            </a:r>
            <a:r>
              <a:rPr lang="en-US" sz="2000" b="1" dirty="0" err="1" smtClean="0">
                <a:solidFill>
                  <a:schemeClr val="accent1">
                    <a:lumMod val="75000"/>
                  </a:schemeClr>
                </a:solidFill>
              </a:rPr>
              <a:t>securityadmin</a:t>
            </a:r>
            <a:endParaRPr lang="en-US" sz="2000" b="1" dirty="0">
              <a:solidFill>
                <a:schemeClr val="accent1">
                  <a:lumMod val="75000"/>
                </a:schemeClr>
              </a:solidFill>
            </a:endParaRPr>
          </a:p>
          <a:p>
            <a:pPr lvl="1"/>
            <a:r>
              <a:rPr lang="en-US" sz="2000" dirty="0"/>
              <a:t>You must configure </a:t>
            </a:r>
            <a:r>
              <a:rPr lang="en-US" sz="2000" dirty="0" smtClean="0"/>
              <a:t>SQL security settings for install account</a:t>
            </a:r>
            <a:endParaRPr lang="en-US" sz="2000" dirty="0"/>
          </a:p>
          <a:p>
            <a:r>
              <a:rPr lang="en-US" sz="2400" dirty="0" smtClean="0"/>
              <a:t>Server Farm Account </a:t>
            </a:r>
            <a:r>
              <a:rPr lang="en-US" sz="1800" dirty="0" smtClean="0">
                <a:solidFill>
                  <a:schemeClr val="accent1">
                    <a:lumMod val="75000"/>
                  </a:schemeClr>
                </a:solidFill>
              </a:rPr>
              <a:t>(e.g. WINGTIP\</a:t>
            </a:r>
            <a:r>
              <a:rPr lang="en-US" sz="1800" dirty="0" err="1" smtClean="0">
                <a:solidFill>
                  <a:schemeClr val="accent1">
                    <a:lumMod val="75000"/>
                  </a:schemeClr>
                </a:solidFill>
              </a:rPr>
              <a:t>sp_farm</a:t>
            </a:r>
            <a:r>
              <a:rPr lang="en-US" sz="1800" dirty="0" smtClean="0">
                <a:solidFill>
                  <a:schemeClr val="accent1">
                    <a:lumMod val="75000"/>
                  </a:schemeClr>
                </a:solidFill>
              </a:rPr>
              <a:t>)</a:t>
            </a:r>
          </a:p>
          <a:p>
            <a:pPr lvl="1"/>
            <a:r>
              <a:rPr lang="en-US" sz="2000" dirty="0" smtClean="0"/>
              <a:t>SQL </a:t>
            </a:r>
            <a:r>
              <a:rPr lang="en-US" sz="2000" dirty="0"/>
              <a:t>Server login in roles of </a:t>
            </a:r>
            <a:r>
              <a:rPr lang="en-US" sz="1800" b="1" dirty="0" err="1">
                <a:solidFill>
                  <a:schemeClr val="accent1">
                    <a:lumMod val="75000"/>
                  </a:schemeClr>
                </a:solidFill>
              </a:rPr>
              <a:t>dbcreator</a:t>
            </a:r>
            <a:r>
              <a:rPr lang="en-US" sz="2000" dirty="0"/>
              <a:t> and </a:t>
            </a:r>
            <a:r>
              <a:rPr lang="en-US" sz="2000" b="1" dirty="0" err="1">
                <a:solidFill>
                  <a:schemeClr val="accent1">
                    <a:lumMod val="75000"/>
                  </a:schemeClr>
                </a:solidFill>
              </a:rPr>
              <a:t>securityadmin</a:t>
            </a:r>
            <a:endParaRPr lang="en-US" sz="2000" b="1" dirty="0">
              <a:solidFill>
                <a:schemeClr val="accent1">
                  <a:lumMod val="75000"/>
                </a:schemeClr>
              </a:solidFill>
            </a:endParaRPr>
          </a:p>
          <a:p>
            <a:pPr lvl="1"/>
            <a:r>
              <a:rPr lang="en-US" sz="2000" dirty="0" smtClean="0"/>
              <a:t>Account becomes database owner for all SharePoint databases</a:t>
            </a:r>
          </a:p>
          <a:p>
            <a:pPr lvl="1"/>
            <a:r>
              <a:rPr lang="en-US" sz="2000" dirty="0" smtClean="0"/>
              <a:t>SharePoint automatically configures SQL security settings for farm account</a:t>
            </a:r>
            <a:endParaRPr lang="en-US" sz="2000" dirty="0"/>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4823346"/>
            <a:ext cx="1828800" cy="1806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4883"/>
          <a:stretch/>
        </p:blipFill>
        <p:spPr bwMode="auto">
          <a:xfrm>
            <a:off x="4648200" y="5193290"/>
            <a:ext cx="3733800" cy="151231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V="1">
            <a:off x="2971800" y="5520519"/>
            <a:ext cx="1600200"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0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Understanding Farm Topologies</a:t>
            </a:r>
          </a:p>
          <a:p>
            <a:pPr>
              <a:buFont typeface="Wingdings" pitchFamily="2" charset="2"/>
              <a:buChar char="ü"/>
            </a:pPr>
            <a:r>
              <a:rPr lang="en-US" dirty="0">
                <a:solidFill>
                  <a:schemeClr val="bg1">
                    <a:lumMod val="65000"/>
                  </a:schemeClr>
                </a:solidFill>
              </a:rPr>
              <a:t>Installing Perquisite Software</a:t>
            </a:r>
          </a:p>
          <a:p>
            <a:pPr>
              <a:buFont typeface="Wingdings" pitchFamily="2" charset="2"/>
              <a:buChar char="ü"/>
            </a:pPr>
            <a:r>
              <a:rPr lang="en-US" dirty="0" smtClean="0">
                <a:solidFill>
                  <a:schemeClr val="bg1">
                    <a:lumMod val="65000"/>
                  </a:schemeClr>
                </a:solidFill>
              </a:rPr>
              <a:t>Creating Dedicated Service Accounts</a:t>
            </a:r>
          </a:p>
          <a:p>
            <a:pPr>
              <a:buFont typeface="Wingdings" pitchFamily="2" charset="2"/>
              <a:buChar char="Ø"/>
            </a:pPr>
            <a:r>
              <a:rPr lang="en-US" dirty="0" smtClean="0"/>
              <a:t>Installing SharePoint Server 2010</a:t>
            </a:r>
          </a:p>
          <a:p>
            <a:r>
              <a:rPr lang="en-US" dirty="0" smtClean="0"/>
              <a:t>Creating the Farm and Configuration Database</a:t>
            </a:r>
          </a:p>
        </p:txBody>
      </p:sp>
    </p:spTree>
    <p:extLst>
      <p:ext uri="{BB962C8B-B14F-4D97-AF65-F5344CB8AC3E}">
        <p14:creationId xmlns:p14="http://schemas.microsoft.com/office/powerpoint/2010/main" val="1933280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Server Install Files</a:t>
            </a:r>
            <a:endParaRPr lang="en-US" dirty="0"/>
          </a:p>
        </p:txBody>
      </p:sp>
      <p:sp>
        <p:nvSpPr>
          <p:cNvPr id="3" name="Content Placeholder 2"/>
          <p:cNvSpPr>
            <a:spLocks noGrp="1"/>
          </p:cNvSpPr>
          <p:nvPr>
            <p:ph idx="1"/>
          </p:nvPr>
        </p:nvSpPr>
        <p:spPr/>
        <p:txBody>
          <a:bodyPr/>
          <a:lstStyle/>
          <a:p>
            <a:r>
              <a:rPr lang="en-US" dirty="0" smtClean="0"/>
              <a:t>SharePoint Server 2010 installation files</a:t>
            </a:r>
          </a:p>
          <a:p>
            <a:pPr lvl="1"/>
            <a:r>
              <a:rPr lang="en-US" dirty="0" smtClean="0"/>
              <a:t>Extract from SharePointServer.exe if required</a:t>
            </a:r>
          </a:p>
          <a:p>
            <a:pPr lvl="2"/>
            <a:r>
              <a:rPr lang="en-US" sz="1400" dirty="0" smtClean="0">
                <a:solidFill>
                  <a:schemeClr val="accent1">
                    <a:lumMod val="75000"/>
                  </a:schemeClr>
                </a:solidFill>
              </a:rPr>
              <a:t>C:\Install\SharePointServer.exe /</a:t>
            </a:r>
            <a:r>
              <a:rPr lang="en-US" sz="1400" dirty="0" err="1" smtClean="0">
                <a:solidFill>
                  <a:schemeClr val="accent1">
                    <a:lumMod val="75000"/>
                  </a:schemeClr>
                </a:solidFill>
              </a:rPr>
              <a:t>extract:C</a:t>
            </a:r>
            <a:r>
              <a:rPr lang="en-US" sz="1400" dirty="0" smtClean="0">
                <a:solidFill>
                  <a:schemeClr val="accent1">
                    <a:lumMod val="75000"/>
                  </a:schemeClr>
                </a:solidFill>
              </a:rPr>
              <a:t>:\Install\SharePoint2010 </a:t>
            </a:r>
          </a:p>
          <a:p>
            <a:r>
              <a:rPr lang="en-US" dirty="0" smtClean="0"/>
              <a:t>Locate the two main EXEs for installation</a:t>
            </a:r>
          </a:p>
          <a:p>
            <a:pPr lvl="1"/>
            <a:r>
              <a:rPr lang="en-US" dirty="0" smtClean="0"/>
              <a:t>PrerequisiteInstaller.exe</a:t>
            </a:r>
          </a:p>
          <a:p>
            <a:pPr lvl="1"/>
            <a:r>
              <a:rPr lang="en-US" dirty="0" smtClean="0"/>
              <a:t>Setup.exe</a:t>
            </a:r>
          </a:p>
          <a:p>
            <a:pPr lvl="2"/>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441" y="4343400"/>
            <a:ext cx="5473959" cy="2133600"/>
          </a:xfrm>
          <a:prstGeom prst="rect">
            <a:avLst/>
          </a:prstGeom>
          <a:noFill/>
          <a:ln>
            <a:noFill/>
          </a:ln>
        </p:spPr>
      </p:pic>
    </p:spTree>
    <p:extLst>
      <p:ext uri="{BB962C8B-B14F-4D97-AF65-F5344CB8AC3E}">
        <p14:creationId xmlns:p14="http://schemas.microsoft.com/office/powerpoint/2010/main" val="1307478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PrerequisiteInstaller.exe</a:t>
            </a:r>
            <a:endParaRPr lang="en-US" dirty="0"/>
          </a:p>
        </p:txBody>
      </p:sp>
      <p:sp>
        <p:nvSpPr>
          <p:cNvPr id="3" name="Content Placeholder 2"/>
          <p:cNvSpPr>
            <a:spLocks noGrp="1"/>
          </p:cNvSpPr>
          <p:nvPr>
            <p:ph idx="1"/>
          </p:nvPr>
        </p:nvSpPr>
        <p:spPr/>
        <p:txBody>
          <a:bodyPr/>
          <a:lstStyle/>
          <a:p>
            <a:r>
              <a:rPr lang="en-US" dirty="0" smtClean="0"/>
              <a:t>PrerequisiteInstaller.exe does the following</a:t>
            </a:r>
          </a:p>
          <a:p>
            <a:pPr lvl="1"/>
            <a:r>
              <a:rPr lang="en-US" dirty="0" smtClean="0"/>
              <a:t>Configures IIS settings on Windows Server 2008 (R2)</a:t>
            </a:r>
          </a:p>
          <a:p>
            <a:pPr lvl="1"/>
            <a:r>
              <a:rPr lang="en-US" dirty="0" smtClean="0"/>
              <a:t>Adds other important utilities</a:t>
            </a:r>
          </a:p>
          <a:p>
            <a:endParaRPr lang="en-US" dirty="0"/>
          </a:p>
          <a:p>
            <a:endParaRPr lang="en-US" dirty="0" smtClean="0"/>
          </a:p>
          <a:p>
            <a:pPr lvl="1"/>
            <a:endParaRPr lang="en-US" dirty="0"/>
          </a:p>
          <a:p>
            <a:pPr lvl="1"/>
            <a:endParaRPr lang="en-US" dirty="0" smtClean="0"/>
          </a:p>
          <a:p>
            <a:pPr lvl="1"/>
            <a:endParaRPr lang="en-US" dirty="0"/>
          </a:p>
          <a:p>
            <a:pPr lvl="1"/>
            <a:endParaRPr lang="en-US" dirty="0"/>
          </a:p>
        </p:txBody>
      </p:sp>
      <p:grpSp>
        <p:nvGrpSpPr>
          <p:cNvPr id="7" name="Group 6"/>
          <p:cNvGrpSpPr/>
          <p:nvPr/>
        </p:nvGrpSpPr>
        <p:grpSpPr>
          <a:xfrm>
            <a:off x="1219200" y="2987802"/>
            <a:ext cx="6553200" cy="2269998"/>
            <a:chOff x="1066800" y="3145971"/>
            <a:chExt cx="7699294" cy="2667000"/>
          </a:xfrm>
        </p:grpSpPr>
        <p:pic>
          <p:nvPicPr>
            <p:cNvPr id="4" name="Picture 3"/>
            <p:cNvPicPr/>
            <p:nvPr/>
          </p:nvPicPr>
          <p:blipFill>
            <a:blip r:embed="rId3" cstate="print"/>
            <a:stretch>
              <a:fillRect/>
            </a:stretch>
          </p:blipFill>
          <p:spPr>
            <a:xfrm>
              <a:off x="5181600" y="3145971"/>
              <a:ext cx="3584494" cy="2667000"/>
            </a:xfrm>
            <a:prstGeom prst="rect">
              <a:avLst/>
            </a:prstGeom>
          </p:spPr>
        </p:pic>
        <p:pic>
          <p:nvPicPr>
            <p:cNvPr id="5" name="Picture 4"/>
            <p:cNvPicPr/>
            <p:nvPr/>
          </p:nvPicPr>
          <p:blipFill>
            <a:blip r:embed="rId4" cstate="print"/>
            <a:stretch>
              <a:fillRect/>
            </a:stretch>
          </p:blipFill>
          <p:spPr>
            <a:xfrm>
              <a:off x="1066800" y="3145971"/>
              <a:ext cx="3570325" cy="2667000"/>
            </a:xfrm>
            <a:prstGeom prst="rect">
              <a:avLst/>
            </a:prstGeom>
          </p:spPr>
        </p:pic>
        <p:cxnSp>
          <p:nvCxnSpPr>
            <p:cNvPr id="6" name="Straight Arrow Connector 5"/>
            <p:cNvCxnSpPr/>
            <p:nvPr/>
          </p:nvCxnSpPr>
          <p:spPr>
            <a:xfrm>
              <a:off x="4637125" y="4572000"/>
              <a:ext cx="47535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3285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WCF Data Services</a:t>
            </a:r>
            <a:endParaRPr lang="en-US" dirty="0"/>
          </a:p>
        </p:txBody>
      </p:sp>
      <p:sp>
        <p:nvSpPr>
          <p:cNvPr id="3" name="Content Placeholder 2"/>
          <p:cNvSpPr>
            <a:spLocks noGrp="1"/>
          </p:cNvSpPr>
          <p:nvPr>
            <p:ph idx="1"/>
          </p:nvPr>
        </p:nvSpPr>
        <p:spPr/>
        <p:txBody>
          <a:bodyPr/>
          <a:lstStyle/>
          <a:p>
            <a:r>
              <a:rPr lang="en-US" sz="2400" dirty="0"/>
              <a:t>ADO.NET Data Services must </a:t>
            </a:r>
            <a:r>
              <a:rPr lang="en-US" sz="2400" dirty="0" smtClean="0"/>
              <a:t>be installed by hand</a:t>
            </a:r>
          </a:p>
          <a:p>
            <a:pPr lvl="1"/>
            <a:r>
              <a:rPr lang="en-US" sz="1800" dirty="0" smtClean="0"/>
              <a:t>Not installed automatically due to bug in PrerequisiteInstaller.exe</a:t>
            </a:r>
          </a:p>
          <a:p>
            <a:pPr lvl="1"/>
            <a:r>
              <a:rPr lang="en-US" sz="1800" dirty="0" smtClean="0"/>
              <a:t>Required to make </a:t>
            </a:r>
            <a:r>
              <a:rPr lang="en-US" sz="1800" dirty="0" err="1" smtClean="0"/>
              <a:t>LIST.svc</a:t>
            </a:r>
            <a:r>
              <a:rPr lang="en-US" sz="1800" dirty="0" smtClean="0"/>
              <a:t> and REST-based Web Services work properly</a:t>
            </a:r>
          </a:p>
          <a:p>
            <a:pPr lvl="1"/>
            <a:r>
              <a:rPr lang="en-US" sz="1800" dirty="0">
                <a:solidFill>
                  <a:schemeClr val="accent1">
                    <a:lumMod val="75000"/>
                  </a:schemeClr>
                </a:solidFill>
              </a:rPr>
              <a:t>http://</a:t>
            </a:r>
            <a:r>
              <a:rPr lang="en-US" sz="1800" dirty="0" smtClean="0">
                <a:solidFill>
                  <a:schemeClr val="accent1">
                    <a:lumMod val="75000"/>
                  </a:schemeClr>
                </a:solidFill>
              </a:rPr>
              <a:t>www.microsoft.com/downloads/details.aspx?</a:t>
            </a:r>
            <a:br>
              <a:rPr lang="en-US" sz="1800" dirty="0" smtClean="0">
                <a:solidFill>
                  <a:schemeClr val="accent1">
                    <a:lumMod val="75000"/>
                  </a:schemeClr>
                </a:solidFill>
              </a:rPr>
            </a:br>
            <a:r>
              <a:rPr lang="en-US" sz="1800" dirty="0" err="1" smtClean="0">
                <a:solidFill>
                  <a:schemeClr val="accent1">
                    <a:lumMod val="75000"/>
                  </a:schemeClr>
                </a:solidFill>
              </a:rPr>
              <a:t>FamilyID</a:t>
            </a:r>
            <a:r>
              <a:rPr lang="en-US" sz="1800" dirty="0" smtClean="0">
                <a:solidFill>
                  <a:schemeClr val="accent1">
                    <a:lumMod val="75000"/>
                  </a:schemeClr>
                </a:solidFill>
              </a:rPr>
              <a:t>=3e102d74-37bf-4c1e-9da6-5175644fe22d</a:t>
            </a:r>
          </a:p>
        </p:txBody>
      </p:sp>
      <p:sp>
        <p:nvSpPr>
          <p:cNvPr id="4" name="Rectangle 3"/>
          <p:cNvSpPr/>
          <p:nvPr/>
        </p:nvSpPr>
        <p:spPr>
          <a:xfrm>
            <a:off x="2246304" y="3429000"/>
            <a:ext cx="4306896" cy="2971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452813"/>
            <a:ext cx="4119562" cy="72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4163062"/>
            <a:ext cx="4124325" cy="132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2675" y="5486401"/>
            <a:ext cx="4124325" cy="8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1963045" y="6096000"/>
            <a:ext cx="47535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347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Setup.exe</a:t>
            </a:r>
            <a:endParaRPr lang="en-US" dirty="0"/>
          </a:p>
        </p:txBody>
      </p:sp>
      <p:sp>
        <p:nvSpPr>
          <p:cNvPr id="3" name="Content Placeholder 2"/>
          <p:cNvSpPr>
            <a:spLocks noGrp="1"/>
          </p:cNvSpPr>
          <p:nvPr>
            <p:ph idx="1"/>
          </p:nvPr>
        </p:nvSpPr>
        <p:spPr/>
        <p:txBody>
          <a:bodyPr/>
          <a:lstStyle/>
          <a:p>
            <a:r>
              <a:rPr lang="en-US" dirty="0" smtClean="0"/>
              <a:t>Setup.exe begin the installation process</a:t>
            </a:r>
          </a:p>
          <a:p>
            <a:pPr lvl="1"/>
            <a:r>
              <a:rPr lang="en-US" dirty="0" smtClean="0"/>
              <a:t>You will be prompted for product key</a:t>
            </a:r>
          </a:p>
          <a:p>
            <a:pPr lvl="1"/>
            <a:endParaRPr lang="en-US" dirty="0" smtClean="0"/>
          </a:p>
          <a:p>
            <a:pPr lvl="1"/>
            <a:endParaRPr lang="en-US" dirty="0" smtClean="0"/>
          </a:p>
          <a:p>
            <a:pPr lvl="1"/>
            <a:endParaRPr lang="en-US" dirty="0" smtClean="0"/>
          </a:p>
          <a:p>
            <a:pPr lvl="1"/>
            <a:endParaRPr lang="en-US" dirty="0" smtClean="0"/>
          </a:p>
          <a:p>
            <a:endParaRPr lang="en-US" sz="2000" dirty="0" smtClean="0"/>
          </a:p>
          <a:p>
            <a:r>
              <a:rPr lang="en-US" sz="2000" dirty="0" smtClean="0"/>
              <a:t>Choose product key for appropriate version</a:t>
            </a:r>
          </a:p>
          <a:p>
            <a:pPr lvl="1"/>
            <a:r>
              <a:rPr lang="en-US" sz="1800" dirty="0" smtClean="0"/>
              <a:t>SharePoint Server 2010 Enterprise Client Access License features</a:t>
            </a:r>
          </a:p>
          <a:p>
            <a:pPr lvl="1"/>
            <a:r>
              <a:rPr lang="en-US" sz="1800" dirty="0" smtClean="0"/>
              <a:t>SharePoint Server 2010 Standard Client Access License features</a:t>
            </a:r>
          </a:p>
          <a:p>
            <a:pPr lvl="1"/>
            <a:r>
              <a:rPr lang="en-US" sz="1800" dirty="0"/>
              <a:t>SharePoint Server 2010 for Internet Sites, Enterprise</a:t>
            </a:r>
          </a:p>
          <a:p>
            <a:pPr lvl="1"/>
            <a:r>
              <a:rPr lang="en-US" sz="1800" dirty="0" smtClean="0"/>
              <a:t>SharePoint Server 2010 for Internet Sites, Standard</a:t>
            </a:r>
            <a:endParaRPr lang="en-US" sz="1800" dirty="0"/>
          </a:p>
        </p:txBody>
      </p:sp>
      <p:pic>
        <p:nvPicPr>
          <p:cNvPr id="4" name="Picture 3"/>
          <p:cNvPicPr/>
          <p:nvPr/>
        </p:nvPicPr>
        <p:blipFill>
          <a:blip r:embed="rId3" cstate="print"/>
          <a:stretch>
            <a:fillRect/>
          </a:stretch>
        </p:blipFill>
        <p:spPr>
          <a:xfrm>
            <a:off x="1219200" y="2438399"/>
            <a:ext cx="2667000" cy="2115207"/>
          </a:xfrm>
          <a:prstGeom prst="rect">
            <a:avLst/>
          </a:prstGeom>
        </p:spPr>
      </p:pic>
    </p:spTree>
    <p:extLst>
      <p:ext uri="{BB962C8B-B14F-4D97-AF65-F5344CB8AC3E}">
        <p14:creationId xmlns:p14="http://schemas.microsoft.com/office/powerpoint/2010/main" val="4074613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ne\Desktop\Beta 2 install screenshots\Basic or farm.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6" t="3365" r="2557" b="4044"/>
          <a:stretch/>
        </p:blipFill>
        <p:spPr bwMode="auto">
          <a:xfrm>
            <a:off x="2286000" y="2941936"/>
            <a:ext cx="3962400" cy="3445475"/>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smtClean="0"/>
              <a:t>Never Choose Standalone Installation</a:t>
            </a:r>
            <a:endParaRPr lang="en-US" dirty="0"/>
          </a:p>
        </p:txBody>
      </p:sp>
      <p:sp>
        <p:nvSpPr>
          <p:cNvPr id="4" name="Content Placeholder 3"/>
          <p:cNvSpPr>
            <a:spLocks noGrp="1"/>
          </p:cNvSpPr>
          <p:nvPr>
            <p:ph idx="1"/>
          </p:nvPr>
        </p:nvSpPr>
        <p:spPr/>
        <p:txBody>
          <a:bodyPr/>
          <a:lstStyle/>
          <a:p>
            <a:r>
              <a:rPr lang="en-US" dirty="0" smtClean="0"/>
              <a:t>This results in several undesirable outcomes</a:t>
            </a:r>
          </a:p>
          <a:p>
            <a:pPr lvl="1"/>
            <a:r>
              <a:rPr lang="en-US" dirty="0" smtClean="0"/>
              <a:t>It installs and uses local SQL Server Express</a:t>
            </a:r>
          </a:p>
          <a:p>
            <a:pPr lvl="1"/>
            <a:r>
              <a:rPr lang="en-US" dirty="0" smtClean="0"/>
              <a:t>It uses local accounts instead of domain accounts</a:t>
            </a:r>
            <a:endParaRPr lang="en-US" dirty="0"/>
          </a:p>
        </p:txBody>
      </p:sp>
      <p:sp>
        <p:nvSpPr>
          <p:cNvPr id="6" name="&quot;No&quot; Symbol 5"/>
          <p:cNvSpPr/>
          <p:nvPr/>
        </p:nvSpPr>
        <p:spPr>
          <a:xfrm>
            <a:off x="2895600" y="4038600"/>
            <a:ext cx="457200" cy="381000"/>
          </a:xfrm>
          <a:prstGeom prst="noSmoking">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42996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sp>
        <p:nvSpPr>
          <p:cNvPr id="3" name="Content Placeholder 2"/>
          <p:cNvSpPr>
            <a:spLocks noGrp="1"/>
          </p:cNvSpPr>
          <p:nvPr>
            <p:ph idx="1"/>
          </p:nvPr>
        </p:nvSpPr>
        <p:spPr/>
        <p:txBody>
          <a:bodyPr/>
          <a:lstStyle/>
          <a:p>
            <a:r>
              <a:rPr lang="en-US" dirty="0" smtClean="0"/>
              <a:t>SharePoint designed to scale from small to large</a:t>
            </a:r>
          </a:p>
          <a:p>
            <a:pPr lvl="1"/>
            <a:r>
              <a:rPr lang="en-US" dirty="0" smtClean="0"/>
              <a:t>farm can be single-server deployment (easiest) </a:t>
            </a:r>
          </a:p>
          <a:p>
            <a:pPr lvl="1"/>
            <a:r>
              <a:rPr lang="en-US" dirty="0" smtClean="0"/>
              <a:t>farm can run Web server(s) and database server</a:t>
            </a:r>
          </a:p>
          <a:p>
            <a:pPr lvl="1"/>
            <a:r>
              <a:rPr lang="en-US" dirty="0" smtClean="0"/>
              <a:t>farm can offload processing to application server(s)</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705225"/>
            <a:ext cx="13049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3675" y="3705225"/>
            <a:ext cx="22193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3684886"/>
            <a:ext cx="2667000" cy="302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1095" y="3411379"/>
            <a:ext cx="952505" cy="246221"/>
          </a:xfrm>
          <a:prstGeom prst="rect">
            <a:avLst/>
          </a:prstGeom>
          <a:noFill/>
        </p:spPr>
        <p:txBody>
          <a:bodyPr wrap="none" rtlCol="0">
            <a:spAutoFit/>
          </a:bodyPr>
          <a:lstStyle/>
          <a:p>
            <a:r>
              <a:rPr lang="en-US" sz="1000" dirty="0" smtClean="0">
                <a:solidFill>
                  <a:srgbClr val="87451D"/>
                </a:solidFill>
                <a:latin typeface="+mj-lt"/>
              </a:rPr>
              <a:t>Topology 1</a:t>
            </a:r>
            <a:endParaRPr lang="en-US" sz="1000" dirty="0">
              <a:solidFill>
                <a:srgbClr val="87451D"/>
              </a:solidFill>
              <a:latin typeface="+mj-lt"/>
            </a:endParaRPr>
          </a:p>
        </p:txBody>
      </p:sp>
      <p:sp>
        <p:nvSpPr>
          <p:cNvPr id="8" name="TextBox 7"/>
          <p:cNvSpPr txBox="1"/>
          <p:nvPr/>
        </p:nvSpPr>
        <p:spPr>
          <a:xfrm>
            <a:off x="3314695" y="3411379"/>
            <a:ext cx="952505" cy="246221"/>
          </a:xfrm>
          <a:prstGeom prst="rect">
            <a:avLst/>
          </a:prstGeom>
          <a:noFill/>
        </p:spPr>
        <p:txBody>
          <a:bodyPr wrap="none" rtlCol="0">
            <a:spAutoFit/>
          </a:bodyPr>
          <a:lstStyle/>
          <a:p>
            <a:r>
              <a:rPr lang="en-US" sz="1000" dirty="0" smtClean="0">
                <a:solidFill>
                  <a:srgbClr val="87451D"/>
                </a:solidFill>
                <a:latin typeface="+mj-lt"/>
              </a:rPr>
              <a:t>Topology 2</a:t>
            </a:r>
            <a:endParaRPr lang="en-US" sz="1000" dirty="0">
              <a:solidFill>
                <a:srgbClr val="87451D"/>
              </a:solidFill>
              <a:latin typeface="+mj-lt"/>
            </a:endParaRPr>
          </a:p>
        </p:txBody>
      </p:sp>
      <p:sp>
        <p:nvSpPr>
          <p:cNvPr id="11" name="TextBox 10"/>
          <p:cNvSpPr txBox="1"/>
          <p:nvPr/>
        </p:nvSpPr>
        <p:spPr>
          <a:xfrm>
            <a:off x="6286495" y="3429000"/>
            <a:ext cx="995785" cy="246221"/>
          </a:xfrm>
          <a:prstGeom prst="rect">
            <a:avLst/>
          </a:prstGeom>
          <a:noFill/>
        </p:spPr>
        <p:txBody>
          <a:bodyPr wrap="none" rtlCol="0">
            <a:spAutoFit/>
          </a:bodyPr>
          <a:lstStyle/>
          <a:p>
            <a:r>
              <a:rPr lang="en-US" sz="1000" dirty="0" smtClean="0">
                <a:solidFill>
                  <a:srgbClr val="87451D"/>
                </a:solidFill>
                <a:latin typeface="+mj-lt"/>
              </a:rPr>
              <a:t>Topology 3 </a:t>
            </a:r>
            <a:endParaRPr lang="en-US" sz="1000" dirty="0">
              <a:solidFill>
                <a:srgbClr val="87451D"/>
              </a:solidFill>
              <a:latin typeface="+mj-lt"/>
            </a:endParaRPr>
          </a:p>
        </p:txBody>
      </p:sp>
    </p:spTree>
    <p:extLst>
      <p:ext uri="{BB962C8B-B14F-4D97-AF65-F5344CB8AC3E}">
        <p14:creationId xmlns:p14="http://schemas.microsoft.com/office/powerpoint/2010/main" val="1322271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Server Type</a:t>
            </a:r>
            <a:endParaRPr lang="en-US" dirty="0"/>
          </a:p>
        </p:txBody>
      </p:sp>
      <p:sp>
        <p:nvSpPr>
          <p:cNvPr id="2" name="Content Placeholder 1"/>
          <p:cNvSpPr>
            <a:spLocks noGrp="1"/>
          </p:cNvSpPr>
          <p:nvPr>
            <p:ph idx="1"/>
          </p:nvPr>
        </p:nvSpPr>
        <p:spPr/>
        <p:txBody>
          <a:bodyPr>
            <a:normAutofit/>
          </a:bodyPr>
          <a:lstStyle/>
          <a:p>
            <a:r>
              <a:rPr lang="en-US" sz="2400" b="1" dirty="0">
                <a:solidFill>
                  <a:schemeClr val="accent1">
                    <a:lumMod val="75000"/>
                  </a:schemeClr>
                </a:solidFill>
              </a:rPr>
              <a:t>Complete</a:t>
            </a:r>
            <a:r>
              <a:rPr lang="en-US" sz="2400" dirty="0"/>
              <a:t> </a:t>
            </a:r>
            <a:r>
              <a:rPr lang="en-US" sz="2400" dirty="0" smtClean="0"/>
              <a:t>used in vast majority of scenarios</a:t>
            </a:r>
          </a:p>
          <a:p>
            <a:pPr lvl="1"/>
            <a:r>
              <a:rPr lang="en-US" sz="2000" dirty="0" smtClean="0"/>
              <a:t>Installs </a:t>
            </a:r>
            <a:r>
              <a:rPr lang="en-US" sz="2000" dirty="0"/>
              <a:t>all components </a:t>
            </a:r>
            <a:endParaRPr lang="en-US" sz="2000" dirty="0" smtClean="0"/>
          </a:p>
          <a:p>
            <a:pPr lvl="1"/>
            <a:r>
              <a:rPr lang="en-US" sz="2000" dirty="0" smtClean="0"/>
              <a:t>Gives </a:t>
            </a:r>
            <a:r>
              <a:rPr lang="en-US" sz="2000" dirty="0"/>
              <a:t>you </a:t>
            </a:r>
            <a:r>
              <a:rPr lang="en-US" sz="2000" dirty="0" smtClean="0"/>
              <a:t>maximum configuration flexibility</a:t>
            </a:r>
            <a:endParaRPr lang="en-US" sz="2000" dirty="0"/>
          </a:p>
          <a:p>
            <a:r>
              <a:rPr lang="en-US" sz="2400" b="1" dirty="0" smtClean="0">
                <a:solidFill>
                  <a:schemeClr val="accent1">
                    <a:lumMod val="75000"/>
                  </a:schemeClr>
                </a:solidFill>
              </a:rPr>
              <a:t>Stand-alone</a:t>
            </a:r>
            <a:r>
              <a:rPr lang="en-US" sz="2400" dirty="0" smtClean="0"/>
              <a:t> should not be used</a:t>
            </a:r>
          </a:p>
          <a:p>
            <a:pPr lvl="1"/>
            <a:r>
              <a:rPr lang="en-US" sz="2000" dirty="0" smtClean="0"/>
              <a:t>Same result as </a:t>
            </a:r>
            <a:r>
              <a:rPr lang="en-US" sz="2000" dirty="0"/>
              <a:t>choosing standalone from </a:t>
            </a:r>
            <a:r>
              <a:rPr lang="en-US" sz="2000" dirty="0" smtClean="0"/>
              <a:t>previous screen</a:t>
            </a:r>
            <a:endParaRPr lang="en-US" sz="2000" dirty="0"/>
          </a:p>
          <a:p>
            <a:endParaRPr lang="en-US" sz="2400" dirty="0" smtClean="0"/>
          </a:p>
          <a:p>
            <a:endParaRPr lang="en-US" sz="2400" dirty="0"/>
          </a:p>
          <a:p>
            <a:endParaRPr lang="en-US"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3657600"/>
            <a:ext cx="31527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2756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Understanding Farm Topologies</a:t>
            </a:r>
          </a:p>
          <a:p>
            <a:pPr>
              <a:buFont typeface="Wingdings" pitchFamily="2" charset="2"/>
              <a:buChar char="ü"/>
            </a:pPr>
            <a:r>
              <a:rPr lang="en-US" dirty="0">
                <a:solidFill>
                  <a:schemeClr val="bg1">
                    <a:lumMod val="65000"/>
                  </a:schemeClr>
                </a:solidFill>
              </a:rPr>
              <a:t>Installing Perquisite Software</a:t>
            </a:r>
          </a:p>
          <a:p>
            <a:pPr>
              <a:buFont typeface="Wingdings" pitchFamily="2" charset="2"/>
              <a:buChar char="ü"/>
            </a:pPr>
            <a:r>
              <a:rPr lang="en-US" dirty="0" smtClean="0">
                <a:solidFill>
                  <a:schemeClr val="bg1">
                    <a:lumMod val="65000"/>
                  </a:schemeClr>
                </a:solidFill>
              </a:rPr>
              <a:t>Creating Dedicated Service Accounts</a:t>
            </a:r>
          </a:p>
          <a:p>
            <a:pPr>
              <a:buFont typeface="Wingdings" pitchFamily="2" charset="2"/>
              <a:buChar char="ü"/>
            </a:pPr>
            <a:r>
              <a:rPr lang="en-US" dirty="0" smtClean="0">
                <a:solidFill>
                  <a:schemeClr val="bg1">
                    <a:lumMod val="65000"/>
                  </a:schemeClr>
                </a:solidFill>
              </a:rPr>
              <a:t>Installing SharePoint Server 2010</a:t>
            </a:r>
          </a:p>
          <a:p>
            <a:pPr>
              <a:buFont typeface="Wingdings" pitchFamily="2" charset="2"/>
              <a:buChar char="Ø"/>
            </a:pPr>
            <a:r>
              <a:rPr lang="en-US" dirty="0" smtClean="0"/>
              <a:t>Creating the Farm and Configuration Database</a:t>
            </a:r>
          </a:p>
        </p:txBody>
      </p:sp>
    </p:spTree>
    <p:extLst>
      <p:ext uri="{BB962C8B-B14F-4D97-AF65-F5344CB8AC3E}">
        <p14:creationId xmlns:p14="http://schemas.microsoft.com/office/powerpoint/2010/main" val="703782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Installation Is Complete</a:t>
            </a:r>
            <a:endParaRPr lang="en-US" dirty="0"/>
          </a:p>
        </p:txBody>
      </p:sp>
      <p:sp>
        <p:nvSpPr>
          <p:cNvPr id="3" name="Content Placeholder 2"/>
          <p:cNvSpPr>
            <a:spLocks noGrp="1"/>
          </p:cNvSpPr>
          <p:nvPr>
            <p:ph idx="1"/>
          </p:nvPr>
        </p:nvSpPr>
        <p:spPr/>
        <p:txBody>
          <a:bodyPr/>
          <a:lstStyle/>
          <a:p>
            <a:r>
              <a:rPr lang="en-US" dirty="0" smtClean="0"/>
              <a:t>After install, how do you create the farm?</a:t>
            </a:r>
          </a:p>
          <a:p>
            <a:pPr lvl="1"/>
            <a:r>
              <a:rPr lang="en-US" dirty="0" smtClean="0"/>
              <a:t>SharePoint Products Configuration Wizard</a:t>
            </a:r>
          </a:p>
          <a:p>
            <a:pPr lvl="1"/>
            <a:r>
              <a:rPr lang="en-US" dirty="0" smtClean="0"/>
              <a:t>Using PSCONFIG.EXE</a:t>
            </a:r>
          </a:p>
          <a:p>
            <a:endParaRPr lang="en-US" dirty="0"/>
          </a:p>
        </p:txBody>
      </p:sp>
    </p:spTree>
    <p:extLst>
      <p:ext uri="{BB962C8B-B14F-4D97-AF65-F5344CB8AC3E}">
        <p14:creationId xmlns:p14="http://schemas.microsoft.com/office/powerpoint/2010/main" val="263394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1)</a:t>
            </a:r>
            <a:endParaRPr lang="en-US" sz="2000" dirty="0"/>
          </a:p>
        </p:txBody>
      </p:sp>
      <p:sp>
        <p:nvSpPr>
          <p:cNvPr id="3" name="Content Placeholder 2"/>
          <p:cNvSpPr>
            <a:spLocks noGrp="1"/>
          </p:cNvSpPr>
          <p:nvPr>
            <p:ph idx="1"/>
          </p:nvPr>
        </p:nvSpPr>
        <p:spPr/>
        <p:txBody>
          <a:bodyPr/>
          <a:lstStyle/>
          <a:p>
            <a:r>
              <a:rPr lang="en-US" dirty="0" smtClean="0"/>
              <a:t>Run the Configuration Wizard after installation</a:t>
            </a:r>
          </a:p>
          <a:p>
            <a:pPr lvl="1"/>
            <a:r>
              <a:rPr lang="en-US" dirty="0" smtClean="0"/>
              <a:t>Informally known as the "Gray Wizard"</a:t>
            </a:r>
          </a:p>
          <a:p>
            <a:pPr lvl="1"/>
            <a:r>
              <a:rPr lang="en-US" dirty="0"/>
              <a:t>Gray Wizard </a:t>
            </a:r>
            <a:r>
              <a:rPr lang="en-US" dirty="0" smtClean="0"/>
              <a:t>assists you to create a new farm</a:t>
            </a:r>
          </a:p>
          <a:p>
            <a:pPr lvl="1"/>
            <a:r>
              <a:rPr lang="en-US" dirty="0" smtClean="0"/>
              <a:t>Farm creation requires new configuration database</a:t>
            </a:r>
            <a:endParaRPr lang="en-US" dirty="0"/>
          </a:p>
        </p:txBody>
      </p:sp>
      <p:pic>
        <p:nvPicPr>
          <p:cNvPr id="6" name="Picture 5"/>
          <p:cNvPicPr/>
          <p:nvPr/>
        </p:nvPicPr>
        <p:blipFill>
          <a:blip r:embed="rId3" cstate="print"/>
          <a:stretch>
            <a:fillRect/>
          </a:stretch>
        </p:blipFill>
        <p:spPr>
          <a:xfrm>
            <a:off x="2743200" y="3429000"/>
            <a:ext cx="3864591" cy="3048000"/>
          </a:xfrm>
          <a:prstGeom prst="rect">
            <a:avLst/>
          </a:prstGeom>
        </p:spPr>
      </p:pic>
    </p:spTree>
    <p:extLst>
      <p:ext uri="{BB962C8B-B14F-4D97-AF65-F5344CB8AC3E}">
        <p14:creationId xmlns:p14="http://schemas.microsoft.com/office/powerpoint/2010/main" val="3816648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2)</a:t>
            </a:r>
            <a:endParaRPr lang="en-US" sz="2000" dirty="0"/>
          </a:p>
        </p:txBody>
      </p:sp>
      <p:sp>
        <p:nvSpPr>
          <p:cNvPr id="3" name="Content Placeholder 2"/>
          <p:cNvSpPr>
            <a:spLocks noGrp="1"/>
          </p:cNvSpPr>
          <p:nvPr>
            <p:ph idx="1"/>
          </p:nvPr>
        </p:nvSpPr>
        <p:spPr/>
        <p:txBody>
          <a:bodyPr/>
          <a:lstStyle/>
          <a:p>
            <a:r>
              <a:rPr lang="en-US" dirty="0" smtClean="0"/>
              <a:t>Select </a:t>
            </a:r>
            <a:r>
              <a:rPr lang="en-US" dirty="0" smtClean="0">
                <a:solidFill>
                  <a:srgbClr val="87451D"/>
                </a:solidFill>
              </a:rPr>
              <a:t>Create a new server farm</a:t>
            </a:r>
          </a:p>
          <a:p>
            <a:pPr lvl="1"/>
            <a:r>
              <a:rPr lang="en-US" dirty="0" smtClean="0"/>
              <a:t>This begins process to create configuration database</a:t>
            </a:r>
          </a:p>
          <a:p>
            <a:pPr lvl="1"/>
            <a:r>
              <a:rPr lang="en-US" dirty="0" smtClean="0"/>
              <a:t>Only done on first Web server in farm</a:t>
            </a:r>
          </a:p>
          <a:p>
            <a:pPr lvl="1"/>
            <a:r>
              <a:rPr lang="en-US" dirty="0" smtClean="0"/>
              <a:t>Other Web servers use </a:t>
            </a:r>
            <a:r>
              <a:rPr lang="en-US" dirty="0" smtClean="0">
                <a:solidFill>
                  <a:srgbClr val="87451D"/>
                </a:solidFill>
              </a:rPr>
              <a:t>Connect to existing farm option</a:t>
            </a:r>
          </a:p>
          <a:p>
            <a:pPr lvl="1"/>
            <a:endParaRPr lang="en-US" dirty="0"/>
          </a:p>
        </p:txBody>
      </p:sp>
      <p:pic>
        <p:nvPicPr>
          <p:cNvPr id="4" name="Picture 3"/>
          <p:cNvPicPr/>
          <p:nvPr/>
        </p:nvPicPr>
        <p:blipFill>
          <a:blip r:embed="rId3" cstate="print"/>
          <a:stretch>
            <a:fillRect/>
          </a:stretch>
        </p:blipFill>
        <p:spPr>
          <a:xfrm>
            <a:off x="3124200" y="3505200"/>
            <a:ext cx="3124200" cy="2685980"/>
          </a:xfrm>
          <a:prstGeom prst="rect">
            <a:avLst/>
          </a:prstGeom>
        </p:spPr>
      </p:pic>
    </p:spTree>
    <p:extLst>
      <p:ext uri="{BB962C8B-B14F-4D97-AF65-F5344CB8AC3E}">
        <p14:creationId xmlns:p14="http://schemas.microsoft.com/office/powerpoint/2010/main" val="787614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3)</a:t>
            </a:r>
            <a:endParaRPr lang="en-US" sz="2000" dirty="0"/>
          </a:p>
        </p:txBody>
      </p:sp>
      <p:sp>
        <p:nvSpPr>
          <p:cNvPr id="3" name="Content Placeholder 2"/>
          <p:cNvSpPr>
            <a:spLocks noGrp="1"/>
          </p:cNvSpPr>
          <p:nvPr>
            <p:ph idx="1"/>
          </p:nvPr>
        </p:nvSpPr>
        <p:spPr/>
        <p:txBody>
          <a:bodyPr>
            <a:normAutofit/>
          </a:bodyPr>
          <a:lstStyle/>
          <a:p>
            <a:r>
              <a:rPr lang="en-US" sz="2400" dirty="0" smtClean="0"/>
              <a:t>Specify Configuration Database Settings</a:t>
            </a:r>
          </a:p>
          <a:p>
            <a:pPr lvl="1"/>
            <a:r>
              <a:rPr lang="en-US" sz="2000" dirty="0" smtClean="0"/>
              <a:t>Database Server Name</a:t>
            </a:r>
          </a:p>
          <a:p>
            <a:pPr lvl="1"/>
            <a:r>
              <a:rPr lang="en-US" sz="2000" dirty="0" smtClean="0"/>
              <a:t>Database Name</a:t>
            </a:r>
          </a:p>
          <a:p>
            <a:pPr lvl="1"/>
            <a:r>
              <a:rPr lang="en-US" sz="2000" dirty="0" smtClean="0"/>
              <a:t>User name for farm account</a:t>
            </a:r>
          </a:p>
          <a:p>
            <a:pPr lvl="1"/>
            <a:r>
              <a:rPr lang="en-US" sz="2000" dirty="0" smtClean="0"/>
              <a:t>Password</a:t>
            </a:r>
            <a:endParaRPr lang="en-US" sz="2000" dirty="0"/>
          </a:p>
        </p:txBody>
      </p:sp>
      <p:pic>
        <p:nvPicPr>
          <p:cNvPr id="6" name="Picture 2" descr="C:\Users\TedP\AppData\Local\Microsoft\Windows\Temporary Internet Files\Content.Outlook\Q52VG3PY\screen1 (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3276600"/>
            <a:ext cx="3962400" cy="338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829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4)</a:t>
            </a:r>
            <a:endParaRPr lang="en-US" sz="2000" dirty="0"/>
          </a:p>
        </p:txBody>
      </p:sp>
      <p:sp>
        <p:nvSpPr>
          <p:cNvPr id="3" name="Content Placeholder 2"/>
          <p:cNvSpPr>
            <a:spLocks noGrp="1"/>
          </p:cNvSpPr>
          <p:nvPr>
            <p:ph idx="1"/>
          </p:nvPr>
        </p:nvSpPr>
        <p:spPr/>
        <p:txBody>
          <a:bodyPr/>
          <a:lstStyle/>
          <a:p>
            <a:r>
              <a:rPr lang="en-US" dirty="0" smtClean="0"/>
              <a:t>SharePoint 2010 introduces farm passphrase</a:t>
            </a:r>
          </a:p>
          <a:p>
            <a:pPr lvl="1"/>
            <a:r>
              <a:rPr lang="en-US" dirty="0" smtClean="0"/>
              <a:t>Used to control adding more Web servers to farm</a:t>
            </a:r>
          </a:p>
          <a:p>
            <a:pPr lvl="1"/>
            <a:r>
              <a:rPr lang="en-US" dirty="0" smtClean="0"/>
              <a:t>Passphrase will be required when adding more Web Servers to farm</a:t>
            </a:r>
            <a:endParaRPr lang="en-US" dirty="0"/>
          </a:p>
        </p:txBody>
      </p:sp>
      <p:pic>
        <p:nvPicPr>
          <p:cNvPr id="4" name="Picture 3"/>
          <p:cNvPicPr/>
          <p:nvPr/>
        </p:nvPicPr>
        <p:blipFill>
          <a:blip r:embed="rId3" cstate="print"/>
          <a:stretch>
            <a:fillRect/>
          </a:stretch>
        </p:blipFill>
        <p:spPr>
          <a:xfrm>
            <a:off x="2819400" y="3352800"/>
            <a:ext cx="3340359" cy="2850130"/>
          </a:xfrm>
          <a:prstGeom prst="rect">
            <a:avLst/>
          </a:prstGeom>
        </p:spPr>
      </p:pic>
    </p:spTree>
    <p:extLst>
      <p:ext uri="{BB962C8B-B14F-4D97-AF65-F5344CB8AC3E}">
        <p14:creationId xmlns:p14="http://schemas.microsoft.com/office/powerpoint/2010/main" val="3520005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5)</a:t>
            </a:r>
            <a:endParaRPr lang="en-US" sz="2000" dirty="0"/>
          </a:p>
        </p:txBody>
      </p:sp>
      <p:sp>
        <p:nvSpPr>
          <p:cNvPr id="3" name="Content Placeholder 2"/>
          <p:cNvSpPr>
            <a:spLocks noGrp="1"/>
          </p:cNvSpPr>
          <p:nvPr>
            <p:ph idx="1"/>
          </p:nvPr>
        </p:nvSpPr>
        <p:spPr/>
        <p:txBody>
          <a:bodyPr>
            <a:noAutofit/>
          </a:bodyPr>
          <a:lstStyle/>
          <a:p>
            <a:r>
              <a:rPr lang="en-US" sz="2400" dirty="0" smtClean="0"/>
              <a:t>Specify port number for Central Admin access</a:t>
            </a:r>
          </a:p>
          <a:p>
            <a:r>
              <a:rPr lang="en-US" sz="2400" dirty="0" smtClean="0"/>
              <a:t>Choose between NTLM and Kerberos</a:t>
            </a:r>
          </a:p>
          <a:p>
            <a:pPr lvl="1"/>
            <a:r>
              <a:rPr lang="en-US" sz="2000" dirty="0" smtClean="0"/>
              <a:t>Note - this choice only affects Central Administration</a:t>
            </a:r>
          </a:p>
          <a:p>
            <a:endParaRPr lang="en-US" sz="2400" dirty="0"/>
          </a:p>
          <a:p>
            <a:endParaRPr lang="en-US" sz="2400" dirty="0" smtClean="0"/>
          </a:p>
          <a:p>
            <a:endParaRPr lang="en-US" sz="2400" dirty="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4" name="Picture 3"/>
          <p:cNvPicPr/>
          <p:nvPr/>
        </p:nvPicPr>
        <p:blipFill>
          <a:blip r:embed="rId3" cstate="print"/>
          <a:stretch>
            <a:fillRect/>
          </a:stretch>
        </p:blipFill>
        <p:spPr>
          <a:xfrm>
            <a:off x="2962701" y="2971800"/>
            <a:ext cx="3215036" cy="2743200"/>
          </a:xfrm>
          <a:prstGeom prst="rect">
            <a:avLst/>
          </a:prstGeom>
        </p:spPr>
      </p:pic>
    </p:spTree>
    <p:extLst>
      <p:ext uri="{BB962C8B-B14F-4D97-AF65-F5344CB8AC3E}">
        <p14:creationId xmlns:p14="http://schemas.microsoft.com/office/powerpoint/2010/main" val="3520005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6)</a:t>
            </a:r>
            <a:endParaRPr lang="en-US" sz="2000" dirty="0"/>
          </a:p>
        </p:txBody>
      </p:sp>
      <p:sp>
        <p:nvSpPr>
          <p:cNvPr id="3" name="Content Placeholder 2"/>
          <p:cNvSpPr>
            <a:spLocks noGrp="1"/>
          </p:cNvSpPr>
          <p:nvPr>
            <p:ph idx="1"/>
          </p:nvPr>
        </p:nvSpPr>
        <p:spPr/>
        <p:txBody>
          <a:bodyPr/>
          <a:lstStyle/>
          <a:p>
            <a:r>
              <a:rPr lang="en-US" dirty="0" smtClean="0"/>
              <a:t>Success!</a:t>
            </a:r>
          </a:p>
          <a:p>
            <a:pPr lvl="1"/>
            <a:r>
              <a:rPr lang="en-US" dirty="0" smtClean="0"/>
              <a:t>Farm and configuration database have been created</a:t>
            </a:r>
          </a:p>
          <a:p>
            <a:pPr lvl="1"/>
            <a:r>
              <a:rPr lang="en-US" dirty="0" smtClean="0"/>
              <a:t>You can now access Central Administration </a:t>
            </a:r>
            <a:endParaRPr lang="en-US" dirty="0"/>
          </a:p>
        </p:txBody>
      </p:sp>
      <p:pic>
        <p:nvPicPr>
          <p:cNvPr id="4" name="Picture 2" descr="C:\Users\TedP\AppData\Local\Microsoft\Windows\Temporary Internet Files\Content.Outlook\Q52VG3PY\screen2 (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971800"/>
            <a:ext cx="3962400" cy="338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05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4" name="Content Placeholder 3"/>
          <p:cNvSpPr>
            <a:spLocks noGrp="1"/>
          </p:cNvSpPr>
          <p:nvPr>
            <p:ph idx="1"/>
          </p:nvPr>
        </p:nvSpPr>
        <p:spPr/>
        <p:txBody>
          <a:bodyPr/>
          <a:lstStyle/>
          <a:p>
            <a:pPr marL="0" indent="0">
              <a:buNone/>
            </a:pPr>
            <a:r>
              <a:rPr lang="en-US" dirty="0" smtClean="0"/>
              <a:t>Welcome to your new home</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87817"/>
            <a:ext cx="8001000" cy="464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50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Front End Servers</a:t>
            </a:r>
            <a:endParaRPr lang="en-US" dirty="0"/>
          </a:p>
        </p:txBody>
      </p:sp>
      <p:sp>
        <p:nvSpPr>
          <p:cNvPr id="3" name="Content Placeholder 2"/>
          <p:cNvSpPr>
            <a:spLocks noGrp="1"/>
          </p:cNvSpPr>
          <p:nvPr>
            <p:ph idx="1"/>
          </p:nvPr>
        </p:nvSpPr>
        <p:spPr/>
        <p:txBody>
          <a:bodyPr/>
          <a:lstStyle/>
          <a:p>
            <a:r>
              <a:rPr lang="en-US" dirty="0" smtClean="0"/>
              <a:t>Web Front End (WFE)</a:t>
            </a:r>
          </a:p>
          <a:p>
            <a:pPr lvl="1"/>
            <a:r>
              <a:rPr lang="en-US" dirty="0" smtClean="0"/>
              <a:t>Provides the web interfaces for the users</a:t>
            </a:r>
          </a:p>
          <a:p>
            <a:pPr lvl="1"/>
            <a:r>
              <a:rPr lang="en-US" dirty="0" smtClean="0"/>
              <a:t>Very little disk storage used</a:t>
            </a:r>
          </a:p>
          <a:p>
            <a:endParaRPr lang="en-US" dirty="0" smtClean="0"/>
          </a:p>
          <a:p>
            <a:r>
              <a:rPr lang="en-US" dirty="0" smtClean="0"/>
              <a:t>Microsoft recommendation for determining scale</a:t>
            </a:r>
          </a:p>
          <a:p>
            <a:pPr lvl="1"/>
            <a:r>
              <a:rPr lang="en-US" dirty="0" smtClean="0"/>
              <a:t>10,000 users per WFE as a starting point</a:t>
            </a:r>
            <a:endParaRPr 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495800"/>
            <a:ext cx="1609725" cy="201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29000" y="5293265"/>
            <a:ext cx="3657600" cy="415498"/>
          </a:xfrm>
          <a:prstGeom prst="rect">
            <a:avLst/>
          </a:prstGeom>
          <a:noFill/>
        </p:spPr>
        <p:txBody>
          <a:bodyPr wrap="square" rtlCol="0">
            <a:spAutoFit/>
          </a:bodyPr>
          <a:lstStyle/>
          <a:p>
            <a:r>
              <a:rPr lang="en-US" sz="1050" b="1" dirty="0" smtClean="0">
                <a:solidFill>
                  <a:srgbClr val="87451D"/>
                </a:solidFill>
              </a:rPr>
              <a:t>Example: If you are planning to support 20,000 users then build farm with two Web Servers</a:t>
            </a:r>
          </a:p>
        </p:txBody>
      </p:sp>
    </p:spTree>
    <p:extLst>
      <p:ext uri="{BB962C8B-B14F-4D97-AF65-F5344CB8AC3E}">
        <p14:creationId xmlns:p14="http://schemas.microsoft.com/office/powerpoint/2010/main" val="27805427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Farm Topologies</a:t>
            </a:r>
          </a:p>
          <a:p>
            <a:pPr>
              <a:buFont typeface="Wingdings" pitchFamily="2" charset="2"/>
              <a:buChar char="ü"/>
            </a:pPr>
            <a:r>
              <a:rPr lang="en-US" dirty="0"/>
              <a:t>Installing Perquisite Software</a:t>
            </a:r>
          </a:p>
          <a:p>
            <a:pPr>
              <a:buFont typeface="Wingdings" pitchFamily="2" charset="2"/>
              <a:buChar char="ü"/>
            </a:pPr>
            <a:r>
              <a:rPr lang="en-US" dirty="0" smtClean="0"/>
              <a:t>Creating Dedicated Service Accounts</a:t>
            </a:r>
          </a:p>
          <a:p>
            <a:pPr>
              <a:buFont typeface="Wingdings" pitchFamily="2" charset="2"/>
              <a:buChar char="ü"/>
            </a:pPr>
            <a:r>
              <a:rPr lang="en-US" dirty="0" smtClean="0"/>
              <a:t>Installing SharePoint Server 2010</a:t>
            </a:r>
          </a:p>
          <a:p>
            <a:pPr>
              <a:buFont typeface="Wingdings" pitchFamily="2" charset="2"/>
              <a:buChar char="ü"/>
            </a:pPr>
            <a:r>
              <a:rPr lang="en-US" dirty="0" smtClean="0"/>
              <a:t>Creating the Farm and Configuration Database</a:t>
            </a:r>
          </a:p>
        </p:txBody>
      </p:sp>
    </p:spTree>
    <p:extLst>
      <p:ext uri="{BB962C8B-B14F-4D97-AF65-F5344CB8AC3E}">
        <p14:creationId xmlns:p14="http://schemas.microsoft.com/office/powerpoint/2010/main" val="279095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Servers</a:t>
            </a:r>
            <a:endParaRPr lang="en-US" dirty="0"/>
          </a:p>
        </p:txBody>
      </p:sp>
      <p:sp>
        <p:nvSpPr>
          <p:cNvPr id="3" name="Content Placeholder 2"/>
          <p:cNvSpPr>
            <a:spLocks noGrp="1"/>
          </p:cNvSpPr>
          <p:nvPr>
            <p:ph idx="1"/>
          </p:nvPr>
        </p:nvSpPr>
        <p:spPr/>
        <p:txBody>
          <a:bodyPr/>
          <a:lstStyle/>
          <a:p>
            <a:r>
              <a:rPr lang="en-US" dirty="0" smtClean="0"/>
              <a:t>Application server associated with app service(s)</a:t>
            </a:r>
          </a:p>
          <a:p>
            <a:pPr lvl="1"/>
            <a:r>
              <a:rPr lang="en-US" dirty="0" smtClean="0"/>
              <a:t>app services can be deployed on app server</a:t>
            </a:r>
          </a:p>
          <a:p>
            <a:pPr lvl="1"/>
            <a:r>
              <a:rPr lang="en-US" dirty="0" smtClean="0"/>
              <a:t>each app service </a:t>
            </a:r>
            <a:r>
              <a:rPr lang="en-US" dirty="0"/>
              <a:t>can </a:t>
            </a:r>
            <a:r>
              <a:rPr lang="en-US" dirty="0" smtClean="0"/>
              <a:t>reside </a:t>
            </a:r>
            <a:r>
              <a:rPr lang="en-US" dirty="0"/>
              <a:t>on </a:t>
            </a:r>
            <a:r>
              <a:rPr lang="en-US" dirty="0" smtClean="0"/>
              <a:t>dedicated app server</a:t>
            </a:r>
          </a:p>
          <a:p>
            <a:pPr lvl="1"/>
            <a:r>
              <a:rPr lang="en-US" dirty="0" smtClean="0"/>
              <a:t>not </a:t>
            </a:r>
            <a:r>
              <a:rPr lang="en-US" dirty="0"/>
              <a:t>all </a:t>
            </a:r>
            <a:r>
              <a:rPr lang="en-US" dirty="0" smtClean="0"/>
              <a:t>app </a:t>
            </a:r>
            <a:r>
              <a:rPr lang="en-US" dirty="0"/>
              <a:t>services </a:t>
            </a:r>
            <a:r>
              <a:rPr lang="en-US" dirty="0" smtClean="0"/>
              <a:t>support app server deployment</a:t>
            </a:r>
          </a:p>
          <a:p>
            <a:pPr lvl="1"/>
            <a:r>
              <a:rPr lang="en-US" dirty="0"/>
              <a:t>g</a:t>
            </a:r>
            <a:r>
              <a:rPr lang="en-US" dirty="0" smtClean="0"/>
              <a:t>roup similar app services on same app server</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763507"/>
            <a:ext cx="2900361" cy="294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554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Topology</a:t>
            </a:r>
            <a:endParaRPr lang="en-US" dirty="0"/>
          </a:p>
        </p:txBody>
      </p:sp>
      <p:sp>
        <p:nvSpPr>
          <p:cNvPr id="3" name="Content Placeholder 2"/>
          <p:cNvSpPr>
            <a:spLocks noGrp="1"/>
          </p:cNvSpPr>
          <p:nvPr>
            <p:ph idx="1"/>
          </p:nvPr>
        </p:nvSpPr>
        <p:spPr/>
        <p:txBody>
          <a:bodyPr/>
          <a:lstStyle/>
          <a:p>
            <a:pPr>
              <a:spcAft>
                <a:spcPts val="1200"/>
              </a:spcAft>
            </a:pPr>
            <a:r>
              <a:rPr lang="en-US" dirty="0" smtClean="0"/>
              <a:t>Let's examine some commonly-used topologies</a:t>
            </a:r>
          </a:p>
          <a:p>
            <a:pPr marL="860425" lvl="1" indent="-403225">
              <a:buClrTx/>
              <a:buFont typeface="+mj-lt"/>
              <a:buAutoNum type="arabicPeriod"/>
            </a:pPr>
            <a:r>
              <a:rPr lang="en-US" sz="1800" dirty="0" smtClean="0"/>
              <a:t>Single Server Farms</a:t>
            </a:r>
          </a:p>
          <a:p>
            <a:pPr marL="860425" lvl="1" indent="-403225">
              <a:buClrTx/>
              <a:buFont typeface="+mj-lt"/>
              <a:buAutoNum type="arabicPeriod"/>
            </a:pPr>
            <a:r>
              <a:rPr lang="en-US" sz="1800" dirty="0" smtClean="0"/>
              <a:t>Two Server Farms</a:t>
            </a:r>
          </a:p>
          <a:p>
            <a:pPr marL="860425" lvl="1" indent="-403225">
              <a:buClrTx/>
              <a:buFont typeface="+mj-lt"/>
              <a:buAutoNum type="arabicPeriod"/>
            </a:pPr>
            <a:r>
              <a:rPr lang="en-US" sz="1800" dirty="0" smtClean="0"/>
              <a:t>Two Tier Small Farms</a:t>
            </a:r>
          </a:p>
          <a:p>
            <a:pPr marL="860425" lvl="1" indent="-403225">
              <a:buClrTx/>
              <a:buFont typeface="+mj-lt"/>
              <a:buAutoNum type="arabicPeriod"/>
            </a:pPr>
            <a:r>
              <a:rPr lang="en-US" sz="1800" dirty="0"/>
              <a:t>Three Tier Small </a:t>
            </a:r>
            <a:r>
              <a:rPr lang="en-US" sz="1800" dirty="0" smtClean="0"/>
              <a:t>Farms</a:t>
            </a:r>
          </a:p>
          <a:p>
            <a:pPr marL="860425" lvl="1" indent="-403225">
              <a:buClrTx/>
              <a:buFont typeface="+mj-lt"/>
              <a:buAutoNum type="arabicPeriod"/>
            </a:pPr>
            <a:r>
              <a:rPr lang="en-US" sz="1800" dirty="0"/>
              <a:t>Three Tier Small </a:t>
            </a:r>
            <a:r>
              <a:rPr lang="en-US" sz="1800" dirty="0" smtClean="0"/>
              <a:t>Farms </a:t>
            </a:r>
            <a:r>
              <a:rPr lang="en-US" sz="1800" dirty="0"/>
              <a:t>with Search Optimization</a:t>
            </a:r>
            <a:endParaRPr lang="en-US" sz="1800" dirty="0" smtClean="0"/>
          </a:p>
          <a:p>
            <a:pPr marL="860425" lvl="1" indent="-403225">
              <a:buClrTx/>
              <a:buFont typeface="+mj-lt"/>
              <a:buAutoNum type="arabicPeriod"/>
            </a:pPr>
            <a:r>
              <a:rPr lang="en-US" sz="1800" dirty="0" smtClean="0"/>
              <a:t>Medium Farms</a:t>
            </a:r>
          </a:p>
          <a:p>
            <a:pPr marL="860425" lvl="1" indent="-403225">
              <a:buClrTx/>
              <a:buFont typeface="+mj-lt"/>
              <a:buAutoNum type="arabicPeriod"/>
            </a:pPr>
            <a:r>
              <a:rPr lang="en-US" sz="1800" dirty="0"/>
              <a:t>Large </a:t>
            </a:r>
            <a:r>
              <a:rPr lang="en-US" sz="1800" dirty="0" smtClean="0"/>
              <a:t>Farms </a:t>
            </a:r>
            <a:r>
              <a:rPr lang="en-US" sz="1800" dirty="0"/>
              <a:t>with Server Groups</a:t>
            </a:r>
          </a:p>
        </p:txBody>
      </p:sp>
    </p:spTree>
    <p:extLst>
      <p:ext uri="{BB962C8B-B14F-4D97-AF65-F5344CB8AC3E}">
        <p14:creationId xmlns:p14="http://schemas.microsoft.com/office/powerpoint/2010/main" val="39277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Server Farms</a:t>
            </a:r>
            <a:endParaRPr lang="en-US" dirty="0"/>
          </a:p>
        </p:txBody>
      </p:sp>
      <p:sp>
        <p:nvSpPr>
          <p:cNvPr id="3" name="Content Placeholder 2"/>
          <p:cNvSpPr>
            <a:spLocks noGrp="1"/>
          </p:cNvSpPr>
          <p:nvPr>
            <p:ph idx="1"/>
          </p:nvPr>
        </p:nvSpPr>
        <p:spPr/>
        <p:txBody>
          <a:bodyPr/>
          <a:lstStyle/>
          <a:p>
            <a:r>
              <a:rPr lang="en-US" dirty="0" smtClean="0"/>
              <a:t>All roles on one server including SQL Server</a:t>
            </a:r>
          </a:p>
          <a:p>
            <a:pPr lvl="1"/>
            <a:r>
              <a:rPr lang="en-US" dirty="0" smtClean="0"/>
              <a:t>Useful for evaluation, testing and development</a:t>
            </a:r>
          </a:p>
          <a:p>
            <a:pPr lvl="1"/>
            <a:r>
              <a:rPr lang="en-US" dirty="0" smtClean="0"/>
              <a:t>Not scalable to most production environments</a:t>
            </a:r>
          </a:p>
          <a:p>
            <a:pPr lvl="1"/>
            <a:r>
              <a:rPr lang="en-US" dirty="0" smtClean="0"/>
              <a:t>Scales to about 100 users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657600"/>
            <a:ext cx="180794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895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Server Farms</a:t>
            </a:r>
            <a:endParaRPr lang="en-US" dirty="0"/>
          </a:p>
        </p:txBody>
      </p:sp>
      <p:sp>
        <p:nvSpPr>
          <p:cNvPr id="3" name="Content Placeholder 2"/>
          <p:cNvSpPr>
            <a:spLocks noGrp="1"/>
          </p:cNvSpPr>
          <p:nvPr>
            <p:ph idx="1"/>
          </p:nvPr>
        </p:nvSpPr>
        <p:spPr/>
        <p:txBody>
          <a:bodyPr/>
          <a:lstStyle/>
          <a:p>
            <a:r>
              <a:rPr lang="en-US" dirty="0" smtClean="0"/>
              <a:t>All Web and Application Roles on one Server</a:t>
            </a:r>
          </a:p>
          <a:p>
            <a:pPr lvl="1"/>
            <a:r>
              <a:rPr lang="en-US" dirty="0" smtClean="0"/>
              <a:t>SQL Server run on a dedicated database server</a:t>
            </a:r>
          </a:p>
          <a:p>
            <a:pPr lvl="1"/>
            <a:r>
              <a:rPr lang="en-US" dirty="0" smtClean="0"/>
              <a:t>Support up to 10,000 users</a:t>
            </a:r>
          </a:p>
          <a:p>
            <a:pPr lvl="1"/>
            <a:r>
              <a:rPr lang="en-US" dirty="0"/>
              <a:t>For 1,000 users or more, </a:t>
            </a:r>
            <a:r>
              <a:rPr lang="en-US" dirty="0" smtClean="0"/>
              <a:t>mirrored or clustered database servers recommended</a:t>
            </a:r>
          </a:p>
          <a:p>
            <a:pPr lvl="1"/>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425" y="3886200"/>
            <a:ext cx="29135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255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Tier Small Farms</a:t>
            </a:r>
            <a:endParaRPr lang="en-US" dirty="0"/>
          </a:p>
        </p:txBody>
      </p:sp>
      <p:sp>
        <p:nvSpPr>
          <p:cNvPr id="3" name="Content Placeholder 2"/>
          <p:cNvSpPr>
            <a:spLocks noGrp="1"/>
          </p:cNvSpPr>
          <p:nvPr>
            <p:ph idx="1"/>
          </p:nvPr>
        </p:nvSpPr>
        <p:spPr/>
        <p:txBody>
          <a:bodyPr/>
          <a:lstStyle/>
          <a:p>
            <a:r>
              <a:rPr lang="en-US" dirty="0" smtClean="0"/>
              <a:t>Two Web servers handle all Web and App Roles </a:t>
            </a:r>
          </a:p>
          <a:p>
            <a:pPr lvl="1"/>
            <a:r>
              <a:rPr lang="en-US" dirty="0" smtClean="0"/>
              <a:t>Can scale to about 10,000-20,000 users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819400"/>
            <a:ext cx="389551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787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69301E-3CB4-4BE3-8D28-D3D149477534}">
  <ds:schemaRefs>
    <ds:schemaRef ds:uri="http://schemas.microsoft.com/sharepoint/events"/>
  </ds:schemaRefs>
</ds:datastoreItem>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F32335EA-BA02-491F-934C-FCD7CD721C56}"/>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
  <TotalTime>6350</TotalTime>
  <Words>4531</Words>
  <Application>Microsoft Office PowerPoint</Application>
  <PresentationFormat>On-screen Show (4:3)</PresentationFormat>
  <Paragraphs>473</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CPT_Course</vt:lpstr>
      <vt:lpstr>Installing SharePoint Server 2010</vt:lpstr>
      <vt:lpstr>Agenda</vt:lpstr>
      <vt:lpstr>Topologies</vt:lpstr>
      <vt:lpstr>Web Front End Servers</vt:lpstr>
      <vt:lpstr>Application Servers</vt:lpstr>
      <vt:lpstr>Choosing a Topology</vt:lpstr>
      <vt:lpstr>Single Server Farms</vt:lpstr>
      <vt:lpstr>Two Server Farms</vt:lpstr>
      <vt:lpstr>Two Tier Small Farms</vt:lpstr>
      <vt:lpstr>Three Tier Small Farms</vt:lpstr>
      <vt:lpstr>Medium Farms</vt:lpstr>
      <vt:lpstr>Large Farms with Server Groups</vt:lpstr>
      <vt:lpstr>Agenda</vt:lpstr>
      <vt:lpstr>Server Hardware Requirements</vt:lpstr>
      <vt:lpstr>Operating System Requirements</vt:lpstr>
      <vt:lpstr>Active Directory Requirements</vt:lpstr>
      <vt:lpstr>SQL Server Requirements</vt:lpstr>
      <vt:lpstr>SQL Server Components</vt:lpstr>
      <vt:lpstr>Optional Step: Enable File Stream</vt:lpstr>
      <vt:lpstr>Installing SQL Server Reporting Services</vt:lpstr>
      <vt:lpstr>Agenda</vt:lpstr>
      <vt:lpstr>Creating SharePoint Service Accounts</vt:lpstr>
      <vt:lpstr>Domain Accounts Required for Install</vt:lpstr>
      <vt:lpstr>Agenda</vt:lpstr>
      <vt:lpstr>SharePoint Server Install Files</vt:lpstr>
      <vt:lpstr>Running PrerequisiteInstaller.exe</vt:lpstr>
      <vt:lpstr>Installing WCF Data Services</vt:lpstr>
      <vt:lpstr>Running Setup.exe</vt:lpstr>
      <vt:lpstr>Never Choose Standalone Installation</vt:lpstr>
      <vt:lpstr>Server Type</vt:lpstr>
      <vt:lpstr>Agenda</vt:lpstr>
      <vt:lpstr>After The Installation Is Complete</vt:lpstr>
      <vt:lpstr>SharePoint Products Configuration Wizard (Part 1)</vt:lpstr>
      <vt:lpstr>SharePoint Products Configuration Wizard (Part 2)</vt:lpstr>
      <vt:lpstr>SharePoint Products Configuration Wizard (Part 3)</vt:lpstr>
      <vt:lpstr>SharePoint Products Configuration Wizard (Part 4)</vt:lpstr>
      <vt:lpstr>SharePoint Products Configuration Wizard (Part 5)</vt:lpstr>
      <vt:lpstr>SharePoint Products Configuration Wizard (Part 6)</vt:lpstr>
      <vt:lpstr>Central Administration</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SharePoint Server 2010</dc:title>
  <dc:creator>Andrew Connell;Ted.Pattison@CriticalPathTraining.com</dc:creator>
  <cp:lastModifiedBy>Windows User</cp:lastModifiedBy>
  <cp:revision>130</cp:revision>
  <cp:lastPrinted>2011-09-14T00:08:21Z</cp:lastPrinted>
  <dcterms:created xsi:type="dcterms:W3CDTF">2009-09-04T10:04:24Z</dcterms:created>
  <dcterms:modified xsi:type="dcterms:W3CDTF">2011-12-04T23:35:51Z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2000</vt:r8>
  </property>
  <property fmtid="{D5CDD505-2E9C-101B-9397-08002B2CF9AE}" pid="5" name="Work Status">
    <vt:lpwstr>Ready for review</vt:lpwstr>
  </property>
  <property fmtid="{D5CDD505-2E9C-101B-9397-08002B2CF9AE}" pid="6" name="_dlc_DocIdItemGuid">
    <vt:lpwstr>72ec1c72-fa0c-4355-b0e6-c20c7e79dd85</vt:lpwstr>
  </property>
</Properties>
</file>