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Lst>
  <p:notesMasterIdLst>
    <p:notesMasterId r:id="rId45"/>
  </p:notesMasterIdLst>
  <p:handoutMasterIdLst>
    <p:handoutMasterId r:id="rId46"/>
  </p:handoutMasterIdLst>
  <p:sldIdLst>
    <p:sldId id="256" r:id="rId7"/>
    <p:sldId id="261" r:id="rId8"/>
    <p:sldId id="263" r:id="rId9"/>
    <p:sldId id="297" r:id="rId10"/>
    <p:sldId id="306" r:id="rId11"/>
    <p:sldId id="310" r:id="rId12"/>
    <p:sldId id="298" r:id="rId13"/>
    <p:sldId id="305" r:id="rId14"/>
    <p:sldId id="269" r:id="rId15"/>
    <p:sldId id="309" r:id="rId16"/>
    <p:sldId id="267" r:id="rId17"/>
    <p:sldId id="299" r:id="rId18"/>
    <p:sldId id="300" r:id="rId19"/>
    <p:sldId id="301" r:id="rId20"/>
    <p:sldId id="302" r:id="rId21"/>
    <p:sldId id="303" r:id="rId22"/>
    <p:sldId id="268" r:id="rId23"/>
    <p:sldId id="290" r:id="rId24"/>
    <p:sldId id="288" r:id="rId25"/>
    <p:sldId id="295" r:id="rId26"/>
    <p:sldId id="291" r:id="rId27"/>
    <p:sldId id="294" r:id="rId28"/>
    <p:sldId id="319" r:id="rId29"/>
    <p:sldId id="296" r:id="rId30"/>
    <p:sldId id="292" r:id="rId31"/>
    <p:sldId id="304" r:id="rId32"/>
    <p:sldId id="293" r:id="rId33"/>
    <p:sldId id="320" r:id="rId34"/>
    <p:sldId id="313" r:id="rId35"/>
    <p:sldId id="311" r:id="rId36"/>
    <p:sldId id="312" r:id="rId37"/>
    <p:sldId id="314" r:id="rId38"/>
    <p:sldId id="315" r:id="rId39"/>
    <p:sldId id="317" r:id="rId40"/>
    <p:sldId id="318" r:id="rId41"/>
    <p:sldId id="316" r:id="rId42"/>
    <p:sldId id="321" r:id="rId43"/>
    <p:sldId id="287" r:id="rId4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002D"/>
    <a:srgbClr val="FFFFCC"/>
    <a:srgbClr val="1F100B"/>
    <a:srgbClr val="C0C0C0"/>
    <a:srgbClr val="4C2710"/>
    <a:srgbClr val="87451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6946" autoAdjust="0"/>
    <p:restoredTop sz="65048" autoAdjust="0"/>
  </p:normalViewPr>
  <p:slideViewPr>
    <p:cSldViewPr>
      <p:cViewPr>
        <p:scale>
          <a:sx n="77" d="100"/>
          <a:sy n="77" d="100"/>
        </p:scale>
        <p:origin x="-720" y="-7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0"/>
    </p:cViewPr>
  </p:sorterViewPr>
  <p:notesViewPr>
    <p:cSldViewPr>
      <p:cViewPr varScale="1">
        <p:scale>
          <a:sx n="67" d="100"/>
          <a:sy n="67" d="100"/>
        </p:scale>
        <p:origin x="-273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handoutMaster" Target="handoutMasters/handoutMaster1.xml"/><Relationship Id="rId20" Type="http://schemas.openxmlformats.org/officeDocument/2006/relationships/slide" Target="slides/slide14.xml"/><Relationship Id="rId41" Type="http://schemas.openxmlformats.org/officeDocument/2006/relationships/slide" Target="slides/slide35.xml"/><Relationship Id="rId6"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Configuring SharePoint Server 2010</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extLst>
      <p:ext uri="{BB962C8B-B14F-4D97-AF65-F5344CB8AC3E}">
        <p14:creationId xmlns:p14="http://schemas.microsoft.com/office/powerpoint/2010/main" val="296601007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Configuring SharePoint Server 2010</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endParaRPr lang="en-US" dirty="0"/>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fld id="{073E6628-0705-4E34-90AA-D61A964D0AFD}" type="slidenum">
              <a:rPr lang="en-US" smtClean="0"/>
              <a:pPr/>
              <a:t>‹#›</a:t>
            </a:fld>
            <a:endParaRPr lang="en-US" dirty="0"/>
          </a:p>
        </p:txBody>
      </p:sp>
    </p:spTree>
    <p:extLst>
      <p:ext uri="{BB962C8B-B14F-4D97-AF65-F5344CB8AC3E}">
        <p14:creationId xmlns:p14="http://schemas.microsoft.com/office/powerpoint/2010/main" val="3467441724"/>
      </p:ext>
    </p:extLst>
  </p:cSld>
  <p:clrMap bg1="lt1" tx1="dk1" bg2="lt2" tx2="dk2" accent1="accent1" accent2="accent2" accent3="accent3" accent4="accent4" accent5="accent5" accent6="accent6" hlink="hlink" folHlink="folHlink"/>
  <p:hf/>
  <p:notesStyle>
    <a:lvl1pPr marL="0" algn="l" defTabSz="914400" rtl="0" eaLnBrk="1" latinLnBrk="0" hangingPunct="1">
      <a:spcAft>
        <a:spcPts val="400"/>
      </a:spcAft>
      <a:defRPr sz="1200" kern="1200">
        <a:solidFill>
          <a:schemeClr val="tx1"/>
        </a:solidFill>
        <a:latin typeface="+mn-lt"/>
        <a:ea typeface="+mn-ea"/>
        <a:cs typeface="+mn-cs"/>
      </a:defRPr>
    </a:lvl1pPr>
    <a:lvl2pPr marL="115888" indent="0" algn="l" defTabSz="914400" rtl="0" eaLnBrk="1" latinLnBrk="0" hangingPunct="1">
      <a:spcAft>
        <a:spcPts val="200"/>
      </a:spcAft>
      <a:defRPr sz="1200" kern="1200">
        <a:solidFill>
          <a:schemeClr val="tx1"/>
        </a:solidFill>
        <a:latin typeface="+mn-lt"/>
        <a:ea typeface="+mn-ea"/>
        <a:cs typeface="+mn-cs"/>
      </a:defRPr>
    </a:lvl2pPr>
    <a:lvl3pPr marL="347663" indent="0" algn="l" defTabSz="914400" rtl="0" eaLnBrk="1" latinLnBrk="0" hangingPunct="1">
      <a:defRPr sz="1200" kern="1200">
        <a:solidFill>
          <a:schemeClr val="tx1"/>
        </a:solidFill>
        <a:latin typeface="+mn-lt"/>
        <a:ea typeface="+mn-ea"/>
        <a:cs typeface="+mn-cs"/>
      </a:defRPr>
    </a:lvl3pPr>
    <a:lvl4pPr marL="509588" indent="0" algn="l" defTabSz="914400" rtl="0" eaLnBrk="1" latinLnBrk="0" hangingPunct="1">
      <a:defRPr sz="1200" kern="1200">
        <a:solidFill>
          <a:schemeClr val="tx1"/>
        </a:solidFill>
        <a:latin typeface="+mn-lt"/>
        <a:ea typeface="+mn-ea"/>
        <a:cs typeface="+mn-cs"/>
      </a:defRPr>
    </a:lvl4pPr>
    <a:lvl5pPr marL="625475"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dirty="0"/>
              <a:t>The module explores the Central Administration Web Site and discusses how to configure SharePoint Server 2010 after initially creating a new farm. You will learn how to leverage Managed Service accounts and how to configure and schedule timer jobs . The module discusses when to use and when to not to use the Farm Configuration Wizard. </a:t>
            </a:r>
            <a:r>
              <a:rPr lang="en-US"/>
              <a:t>The lecture and lab will show you how to create new service application instances by hand for scenarios where using the Farm Configuration Wizard is not </a:t>
            </a:r>
            <a:r>
              <a:rPr lang="en-US"/>
              <a:t>appropriate</a:t>
            </a:r>
            <a:r>
              <a:rPr lang="en-US" smtClean="0"/>
              <a:t>.</a:t>
            </a:r>
            <a:endParaRPr lang="en-US"/>
          </a:p>
        </p:txBody>
      </p:sp>
      <p:sp>
        <p:nvSpPr>
          <p:cNvPr id="4" name="Header Placeholder 3"/>
          <p:cNvSpPr>
            <a:spLocks noGrp="1"/>
          </p:cNvSpPr>
          <p:nvPr>
            <p:ph type="hdr" sz="quarter" idx="10"/>
          </p:nvPr>
        </p:nvSpPr>
        <p:spPr/>
        <p:txBody>
          <a:bodyPr/>
          <a:lstStyle/>
          <a:p>
            <a:r>
              <a:rPr lang="en-US" smtClean="0"/>
              <a:t>Configuring SharePoint Server 2010</a:t>
            </a:r>
            <a:endParaRPr lang="en-US"/>
          </a:p>
        </p:txBody>
      </p:sp>
      <p:sp>
        <p:nvSpPr>
          <p:cNvPr id="5" name="Date Placeholder 4"/>
          <p:cNvSpPr>
            <a:spLocks noGrp="1"/>
          </p:cNvSpPr>
          <p:nvPr>
            <p:ph type="dt" idx="11"/>
          </p:nvPr>
        </p:nvSpPr>
        <p:spPr/>
        <p:txBody>
          <a:bodyPr/>
          <a:lstStyle/>
          <a:p>
            <a:endParaRPr lang="en-US"/>
          </a:p>
        </p:txBody>
      </p:sp>
      <p:sp>
        <p:nvSpPr>
          <p:cNvPr id="2" name="Footer Placeholder 5"/>
          <p:cNvSpPr>
            <a:spLocks noGrp="1"/>
          </p:cNvSpPr>
          <p:nvPr>
            <p:ph type="ftr" sz="quarter" idx="12"/>
          </p:nvPr>
        </p:nvSpPr>
        <p:spPr/>
        <p:txBody>
          <a:bodyPr/>
          <a:lstStyle/>
          <a:p>
            <a:endParaRPr lang="en-US"/>
          </a:p>
        </p:txBody>
      </p:sp>
      <p:sp>
        <p:nvSpPr>
          <p:cNvPr id="3" name="Slide Number Placeholder 6"/>
          <p:cNvSpPr>
            <a:spLocks noGrp="1"/>
          </p:cNvSpPr>
          <p:nvPr>
            <p:ph type="sldNum" sz="quarter" idx="13"/>
          </p:nvPr>
        </p:nvSpPr>
        <p:spPr/>
        <p:txBody>
          <a:bodyPr/>
          <a:lstStyle/>
          <a:p>
            <a:r>
              <a:rPr lang="en-US" smtClean="0"/>
              <a:t>03-</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For more information and step by step for configuring Incoming email with Exchange 2003 or Exchange 2007 check out http://www.combined-knowledge.com/Downloads%202007.htm </a:t>
            </a:r>
          </a:p>
          <a:p>
            <a:endParaRPr lang="en-US" smtClean="0"/>
          </a:p>
          <a:p>
            <a:r>
              <a:rPr lang="en-US" smtClean="0"/>
              <a:t>More details about Incoming Email feature http://technet2.microsoft.com/windowsserver/WSS/en/library/ac36dcfa-d3ac-4269-934d-4e52a1df5e141033.mspx?mfr=true</a:t>
            </a:r>
            <a:endParaRPr lang="en-US" dirty="0"/>
          </a:p>
        </p:txBody>
      </p:sp>
      <p:sp>
        <p:nvSpPr>
          <p:cNvPr id="13" name="Slide Image Placeholder 12"/>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smtClean="0"/>
              <a:t>Configuring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Outgoing e-mail is the foundation on which site administrators can implement several e-mail notification features. These features help end users track changes and updates to individual site collections and allow site administrators to deliver status messages.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Properly configuring outgoing e-mail is a requirement for implementing e-mail alerts and notifications. The outgoing e-mail feature uses an outbound Simple Mail Transfer Protocol (SMTP) service to relay e-mail alerts and notifications. These e-mail features include </a:t>
            </a:r>
            <a:r>
              <a:rPr lang="nl-BE" dirty="0" smtClean="0"/>
              <a:t>alerts and administrative</a:t>
            </a:r>
            <a:r>
              <a:rPr lang="nl-BE" baseline="0" dirty="0" smtClean="0"/>
              <a:t> messages.</a:t>
            </a:r>
            <a:endParaRPr lang="nl-BE" dirty="0" smtClean="0"/>
          </a:p>
          <a:p>
            <a:endParaRPr lang="nl-BE" dirty="0"/>
          </a:p>
        </p:txBody>
      </p:sp>
      <p:sp>
        <p:nvSpPr>
          <p:cNvPr id="4" name="Header Placeholder 3"/>
          <p:cNvSpPr>
            <a:spLocks noGrp="1"/>
          </p:cNvSpPr>
          <p:nvPr>
            <p:ph type="hdr" sz="quarter" idx="10"/>
          </p:nvPr>
        </p:nvSpPr>
        <p:spPr/>
        <p:txBody>
          <a:bodyPr/>
          <a:lstStyle/>
          <a:p>
            <a:r>
              <a:rPr lang="en-US" smtClean="0"/>
              <a:t>Configuring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The </a:t>
            </a:r>
            <a:r>
              <a:rPr lang="nl-BE" b="1" dirty="0" smtClean="0"/>
              <a:t>Monitoring</a:t>
            </a:r>
            <a:r>
              <a:rPr lang="nl-BE" baseline="0" dirty="0" smtClean="0"/>
              <a:t> page is the starting point for the Health Analyzer, managing timer jobs and other reporting tasks.</a:t>
            </a:r>
          </a:p>
          <a:p>
            <a:endParaRPr lang="nl-BE" baseline="0" dirty="0" smtClean="0"/>
          </a:p>
          <a:p>
            <a:r>
              <a:rPr lang="nl-BE" baseline="0" dirty="0" smtClean="0"/>
              <a:t>Analyzing the health of your SharePoint farm has been drastically improved with SharePoint 2010. You can now manage your farm health from within SharePoint Central Administration. The Health Analyzer runs diagnostics on the system and compiles the results into a report.</a:t>
            </a:r>
          </a:p>
          <a:p>
            <a:endParaRPr lang="nl-BE" baseline="0" dirty="0" smtClean="0"/>
          </a:p>
          <a:p>
            <a:r>
              <a:rPr lang="nl-BE" baseline="0" dirty="0" smtClean="0"/>
              <a:t>Timer Jobs are used to schedule and run administrative tasks. The pages where you can manage the timer job definitions and view the status of running and finished jobs are drastically improved.</a:t>
            </a:r>
          </a:p>
          <a:p>
            <a:endParaRPr lang="nl-BE" baseline="0" dirty="0" smtClean="0"/>
          </a:p>
          <a:p>
            <a:r>
              <a:rPr lang="nl-BE" baseline="0" dirty="0" smtClean="0"/>
              <a:t>The Reporting section contains hyperlinks to pages where you can view and configure diagnostics logging and health reports.</a:t>
            </a:r>
          </a:p>
        </p:txBody>
      </p:sp>
      <p:sp>
        <p:nvSpPr>
          <p:cNvPr id="4" name="Header Placeholder 3"/>
          <p:cNvSpPr>
            <a:spLocks noGrp="1"/>
          </p:cNvSpPr>
          <p:nvPr>
            <p:ph type="hdr" sz="quarter" idx="10"/>
          </p:nvPr>
        </p:nvSpPr>
        <p:spPr/>
        <p:txBody>
          <a:bodyPr/>
          <a:lstStyle/>
          <a:p>
            <a:r>
              <a:rPr lang="en-US" smtClean="0"/>
              <a:t>Configuring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The backup and restore</a:t>
            </a:r>
            <a:r>
              <a:rPr lang="nl-BE" baseline="0" dirty="0" smtClean="0"/>
              <a:t> story as been greatly enhanced in SharePoint 2010. You can backup and restore at farm level and at site collection, but you can also perfrom more granular backups like backups at site and list level. You can even recover data from an unattached content database.</a:t>
            </a:r>
            <a:endParaRPr lang="nl-BE" dirty="0"/>
          </a:p>
        </p:txBody>
      </p:sp>
      <p:sp>
        <p:nvSpPr>
          <p:cNvPr id="4" name="Header Placeholder 3"/>
          <p:cNvSpPr>
            <a:spLocks noGrp="1"/>
          </p:cNvSpPr>
          <p:nvPr>
            <p:ph type="hdr" sz="quarter" idx="10"/>
          </p:nvPr>
        </p:nvSpPr>
        <p:spPr/>
        <p:txBody>
          <a:bodyPr/>
          <a:lstStyle/>
          <a:p>
            <a:r>
              <a:rPr lang="en-US" smtClean="0"/>
              <a:t>Configuring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The </a:t>
            </a:r>
            <a:r>
              <a:rPr lang="nl-BE" b="1" dirty="0" smtClean="0"/>
              <a:t>Security</a:t>
            </a:r>
            <a:r>
              <a:rPr lang="nl-BE" baseline="0" dirty="0" smtClean="0"/>
              <a:t> page offers links to pages where you can manage the farm administrators, configure managed accounts, etc.</a:t>
            </a:r>
          </a:p>
          <a:p>
            <a:endParaRPr lang="nl-BE" baseline="0" dirty="0" smtClean="0"/>
          </a:p>
        </p:txBody>
      </p:sp>
      <p:sp>
        <p:nvSpPr>
          <p:cNvPr id="4" name="Header Placeholder 3"/>
          <p:cNvSpPr>
            <a:spLocks noGrp="1"/>
          </p:cNvSpPr>
          <p:nvPr>
            <p:ph type="hdr" sz="quarter" idx="10"/>
          </p:nvPr>
        </p:nvSpPr>
        <p:spPr/>
        <p:txBody>
          <a:bodyPr/>
          <a:lstStyle/>
          <a:p>
            <a:r>
              <a:rPr lang="en-US" smtClean="0"/>
              <a:t>Configuring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From within the </a:t>
            </a:r>
            <a:r>
              <a:rPr lang="nl-BE" b="1" dirty="0" smtClean="0"/>
              <a:t>Upgrade</a:t>
            </a:r>
            <a:r>
              <a:rPr lang="nl-BE" b="1" baseline="0" dirty="0" smtClean="0"/>
              <a:t> and Migration </a:t>
            </a:r>
            <a:r>
              <a:rPr lang="nl-BE" baseline="0" dirty="0" smtClean="0"/>
              <a:t>page you can manage upgrades and patches. You can also upgrade your license type from here.</a:t>
            </a:r>
          </a:p>
          <a:p>
            <a:endParaRPr lang="nl-BE" baseline="0" dirty="0" smtClean="0"/>
          </a:p>
          <a:p>
            <a:endParaRPr lang="nl-BE" dirty="0"/>
          </a:p>
        </p:txBody>
      </p:sp>
      <p:sp>
        <p:nvSpPr>
          <p:cNvPr id="4" name="Header Placeholder 3"/>
          <p:cNvSpPr>
            <a:spLocks noGrp="1"/>
          </p:cNvSpPr>
          <p:nvPr>
            <p:ph type="hdr" sz="quarter" idx="10"/>
          </p:nvPr>
        </p:nvSpPr>
        <p:spPr/>
        <p:txBody>
          <a:bodyPr/>
          <a:lstStyle/>
          <a:p>
            <a:r>
              <a:rPr lang="en-US" smtClean="0"/>
              <a:t>Configuring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The </a:t>
            </a:r>
            <a:r>
              <a:rPr lang="nl-BE" b="1" dirty="0" smtClean="0"/>
              <a:t>General Application</a:t>
            </a:r>
            <a:r>
              <a:rPr lang="nl-BE" b="1" baseline="0" dirty="0" smtClean="0"/>
              <a:t> Settings </a:t>
            </a:r>
            <a:r>
              <a:rPr lang="nl-BE" baseline="0" dirty="0" smtClean="0"/>
              <a:t>page allows you to configure settings like InfoPath Form Services, configure SharePoint Designer Permissions, configure SQL Server Reporting Services integration, manage content deployment.</a:t>
            </a:r>
          </a:p>
          <a:p>
            <a:endParaRPr lang="nl-BE" baseline="0" dirty="0" smtClean="0"/>
          </a:p>
          <a:p>
            <a:r>
              <a:rPr lang="nl-BE" baseline="0" dirty="0" smtClean="0"/>
              <a:t>You can also enter Search Administration from here.</a:t>
            </a:r>
            <a:endParaRPr lang="nl-BE" dirty="0"/>
          </a:p>
        </p:txBody>
      </p:sp>
      <p:sp>
        <p:nvSpPr>
          <p:cNvPr id="4" name="Header Placeholder 3"/>
          <p:cNvSpPr>
            <a:spLocks noGrp="1"/>
          </p:cNvSpPr>
          <p:nvPr>
            <p:ph type="hdr" sz="quarter" idx="10"/>
          </p:nvPr>
        </p:nvSpPr>
        <p:spPr/>
        <p:txBody>
          <a:bodyPr/>
          <a:lstStyle/>
          <a:p>
            <a:r>
              <a:rPr lang="en-US" smtClean="0"/>
              <a:t>Configuring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Configuring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17</a:t>
            </a:fld>
            <a:endParaRPr lang="en-US" dirty="0"/>
          </a:p>
        </p:txBody>
      </p:sp>
    </p:spTree>
    <p:extLst>
      <p:ext uri="{BB962C8B-B14F-4D97-AF65-F5344CB8AC3E}">
        <p14:creationId xmlns:p14="http://schemas.microsoft.com/office/powerpoint/2010/main" val="25660848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Configuring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en-US" dirty="0" smtClean="0"/>
              <a:t>You need to register managed accounts with the farm to make the accounts available to multiple services. You can register a managed account by using the </a:t>
            </a:r>
            <a:r>
              <a:rPr lang="en-US" b="1" dirty="0" smtClean="0"/>
              <a:t>Register Managed Account </a:t>
            </a:r>
            <a:r>
              <a:rPr lang="en-US" dirty="0" smtClean="0"/>
              <a:t>page in the SharePoint 2010 Central Administration. </a:t>
            </a:r>
          </a:p>
          <a:p>
            <a:r>
              <a:rPr lang="en-US" dirty="0" smtClean="0"/>
              <a:t>Use the </a:t>
            </a:r>
            <a:r>
              <a:rPr lang="en-US" b="1" dirty="0" smtClean="0"/>
              <a:t>Password Management Settings </a:t>
            </a:r>
            <a:r>
              <a:rPr lang="en-US" dirty="0" smtClean="0"/>
              <a:t>page of the SharePoint 2010 Central Administration to configure farm-level settings for automatic password changes. Farm administrators can configure the notification e-mail address that will be used to send all password change notification e-mails, as well as monitoring and scheduling options.</a:t>
            </a:r>
          </a:p>
        </p:txBody>
      </p:sp>
      <p:sp>
        <p:nvSpPr>
          <p:cNvPr id="4" name="Header Placeholder 3"/>
          <p:cNvSpPr>
            <a:spLocks noGrp="1"/>
          </p:cNvSpPr>
          <p:nvPr>
            <p:ph type="hdr" sz="quarter" idx="10"/>
          </p:nvPr>
        </p:nvSpPr>
        <p:spPr/>
        <p:txBody>
          <a:bodyPr/>
          <a:lstStyle/>
          <a:p>
            <a:r>
              <a:rPr lang="en-US" smtClean="0"/>
              <a:t>Configuring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19</a:t>
            </a:fld>
            <a:endParaRPr lang="en-US" dirty="0"/>
          </a:p>
        </p:txBody>
      </p:sp>
    </p:spTree>
    <p:extLst>
      <p:ext uri="{BB962C8B-B14F-4D97-AF65-F5344CB8AC3E}">
        <p14:creationId xmlns:p14="http://schemas.microsoft.com/office/powerpoint/2010/main" val="2501318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Configuring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Configuring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20</a:t>
            </a:fld>
            <a:endParaRPr lang="en-US" dirty="0"/>
          </a:p>
        </p:txBody>
      </p:sp>
    </p:spTree>
    <p:extLst>
      <p:ext uri="{BB962C8B-B14F-4D97-AF65-F5344CB8AC3E}">
        <p14:creationId xmlns:p14="http://schemas.microsoft.com/office/powerpoint/2010/main" val="31125398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Configuring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Timer Jobs</a:t>
            </a:r>
            <a:r>
              <a:rPr lang="nl-BE" baseline="0" dirty="0" smtClean="0"/>
              <a:t> were already supported in SharePoint 2007 but the management of job definitions and timer jobs has been greatly enhanced in SharePoint 2010.  </a:t>
            </a:r>
          </a:p>
          <a:p>
            <a:r>
              <a:rPr lang="nl-BE" baseline="0" dirty="0" smtClean="0"/>
              <a:t>There are 20 new timer jobs:</a:t>
            </a:r>
          </a:p>
          <a:p>
            <a:pPr marL="171450" indent="-171450">
              <a:spcAft>
                <a:spcPts val="200"/>
              </a:spcAft>
              <a:buFont typeface="Arial" pitchFamily="34" charset="0"/>
              <a:buChar char="•"/>
            </a:pPr>
            <a:r>
              <a:rPr lang="en-US" sz="900" dirty="0" smtClean="0">
                <a:effectLst/>
              </a:rPr>
              <a:t>Application Addresses Refresh Job</a:t>
            </a:r>
          </a:p>
          <a:p>
            <a:pPr marL="171450" indent="-171450">
              <a:spcAft>
                <a:spcPts val="200"/>
              </a:spcAft>
              <a:buFont typeface="Arial" pitchFamily="34" charset="0"/>
              <a:buChar char="•"/>
            </a:pPr>
            <a:r>
              <a:rPr lang="en-US" sz="900" dirty="0" smtClean="0">
                <a:effectLst/>
              </a:rPr>
              <a:t>Audit Log Trimming </a:t>
            </a:r>
          </a:p>
          <a:p>
            <a:pPr marL="171450" indent="-171450">
              <a:spcAft>
                <a:spcPts val="200"/>
              </a:spcAft>
              <a:buFont typeface="Arial" pitchFamily="34" charset="0"/>
              <a:buChar char="•"/>
            </a:pPr>
            <a:r>
              <a:rPr lang="en-US" sz="900" dirty="0" smtClean="0">
                <a:effectLst/>
              </a:rPr>
              <a:t>Delete Job History </a:t>
            </a:r>
          </a:p>
          <a:p>
            <a:pPr marL="171450" indent="-171450">
              <a:spcAft>
                <a:spcPts val="200"/>
              </a:spcAft>
              <a:buFont typeface="Arial" pitchFamily="34" charset="0"/>
              <a:buChar char="•"/>
            </a:pPr>
            <a:r>
              <a:rPr lang="en-US" sz="900" dirty="0" smtClean="0">
                <a:effectLst/>
              </a:rPr>
              <a:t>Document ID enable/disable job </a:t>
            </a:r>
          </a:p>
          <a:p>
            <a:pPr marL="171450" indent="-171450">
              <a:spcAft>
                <a:spcPts val="200"/>
              </a:spcAft>
              <a:buFont typeface="Arial" pitchFamily="34" charset="0"/>
              <a:buChar char="•"/>
            </a:pPr>
            <a:r>
              <a:rPr lang="en-US" sz="900" dirty="0" smtClean="0">
                <a:effectLst/>
              </a:rPr>
              <a:t>Document ID assignment job </a:t>
            </a:r>
          </a:p>
          <a:p>
            <a:pPr marL="171450" indent="-171450">
              <a:spcAft>
                <a:spcPts val="200"/>
              </a:spcAft>
              <a:buFont typeface="Arial" pitchFamily="34" charset="0"/>
              <a:buChar char="•"/>
            </a:pPr>
            <a:r>
              <a:rPr lang="en-US" sz="900" dirty="0" smtClean="0">
                <a:effectLst/>
              </a:rPr>
              <a:t>Enterprise Server Search Master Job </a:t>
            </a:r>
          </a:p>
          <a:p>
            <a:pPr marL="171450" indent="-171450">
              <a:spcAft>
                <a:spcPts val="200"/>
              </a:spcAft>
              <a:buFont typeface="Arial" pitchFamily="34" charset="0"/>
              <a:buChar char="•"/>
            </a:pPr>
            <a:r>
              <a:rPr lang="en-US" sz="900" dirty="0" smtClean="0">
                <a:effectLst/>
              </a:rPr>
              <a:t>Health Analysis Job </a:t>
            </a:r>
          </a:p>
          <a:p>
            <a:pPr marL="171450" indent="-171450">
              <a:spcAft>
                <a:spcPts val="200"/>
              </a:spcAft>
              <a:buFont typeface="Arial" pitchFamily="34" charset="0"/>
              <a:buChar char="•"/>
            </a:pPr>
            <a:r>
              <a:rPr lang="en-US" sz="900" dirty="0" smtClean="0">
                <a:effectLst/>
              </a:rPr>
              <a:t>InfoPath Forms Services Maintenance </a:t>
            </a:r>
          </a:p>
          <a:p>
            <a:pPr marL="171450" indent="-171450">
              <a:spcAft>
                <a:spcPts val="200"/>
              </a:spcAft>
              <a:buFont typeface="Arial" pitchFamily="34" charset="0"/>
              <a:buChar char="•"/>
            </a:pPr>
            <a:r>
              <a:rPr lang="en-US" sz="900" dirty="0" smtClean="0">
                <a:effectLst/>
              </a:rPr>
              <a:t>Password Management </a:t>
            </a:r>
          </a:p>
          <a:p>
            <a:pPr marL="171450" indent="-171450">
              <a:spcAft>
                <a:spcPts val="200"/>
              </a:spcAft>
              <a:buFont typeface="Arial" pitchFamily="34" charset="0"/>
              <a:buChar char="•"/>
            </a:pPr>
            <a:r>
              <a:rPr lang="en-US" sz="900" dirty="0" smtClean="0">
                <a:effectLst/>
              </a:rPr>
              <a:t>Prepare query suggestions </a:t>
            </a:r>
          </a:p>
          <a:p>
            <a:pPr marL="171450" indent="-171450">
              <a:spcAft>
                <a:spcPts val="200"/>
              </a:spcAft>
              <a:buFont typeface="Arial" pitchFamily="34" charset="0"/>
              <a:buChar char="•"/>
            </a:pPr>
            <a:r>
              <a:rPr lang="en-US" sz="900" dirty="0" smtClean="0">
                <a:effectLst/>
              </a:rPr>
              <a:t>Product Version Job </a:t>
            </a:r>
          </a:p>
          <a:p>
            <a:pPr marL="171450" indent="-171450">
              <a:spcAft>
                <a:spcPts val="200"/>
              </a:spcAft>
              <a:buFont typeface="Arial" pitchFamily="34" charset="0"/>
              <a:buChar char="•"/>
            </a:pPr>
            <a:r>
              <a:rPr lang="en-US" sz="900" dirty="0" smtClean="0">
                <a:effectLst/>
              </a:rPr>
              <a:t>Query Logging </a:t>
            </a:r>
          </a:p>
          <a:p>
            <a:pPr marL="171450" indent="-171450">
              <a:spcAft>
                <a:spcPts val="200"/>
              </a:spcAft>
              <a:buFont typeface="Arial" pitchFamily="34" charset="0"/>
              <a:buChar char="•"/>
            </a:pPr>
            <a:r>
              <a:rPr lang="en-US" sz="900" dirty="0" smtClean="0">
                <a:effectLst/>
              </a:rPr>
              <a:t>Secure Store Service Timer </a:t>
            </a:r>
          </a:p>
          <a:p>
            <a:pPr marL="171450" indent="-171450">
              <a:spcAft>
                <a:spcPts val="200"/>
              </a:spcAft>
              <a:buFont typeface="Arial" pitchFamily="34" charset="0"/>
              <a:buChar char="•"/>
            </a:pPr>
            <a:r>
              <a:rPr lang="en-US" sz="900" dirty="0" smtClean="0">
                <a:effectLst/>
              </a:rPr>
              <a:t>Solution Daily Resource Usage Update </a:t>
            </a:r>
          </a:p>
          <a:p>
            <a:pPr marL="171450" indent="-171450">
              <a:spcAft>
                <a:spcPts val="200"/>
              </a:spcAft>
              <a:buFont typeface="Arial" pitchFamily="34" charset="0"/>
              <a:buChar char="•"/>
            </a:pPr>
            <a:r>
              <a:rPr lang="en-US" sz="900" dirty="0" smtClean="0">
                <a:effectLst/>
              </a:rPr>
              <a:t>State Service Delete Expired Sessions </a:t>
            </a:r>
          </a:p>
          <a:p>
            <a:pPr marL="171450" indent="-171450">
              <a:spcAft>
                <a:spcPts val="200"/>
              </a:spcAft>
              <a:buFont typeface="Arial" pitchFamily="34" charset="0"/>
              <a:buChar char="•"/>
            </a:pPr>
            <a:r>
              <a:rPr lang="en-US" sz="900" dirty="0" smtClean="0">
                <a:effectLst/>
              </a:rPr>
              <a:t>Timer Service Recycle </a:t>
            </a:r>
          </a:p>
          <a:p>
            <a:pPr marL="171450" indent="-171450">
              <a:spcAft>
                <a:spcPts val="200"/>
              </a:spcAft>
              <a:buFont typeface="Arial" pitchFamily="34" charset="0"/>
              <a:buChar char="•"/>
            </a:pPr>
            <a:r>
              <a:rPr lang="en-US" sz="900" dirty="0" smtClean="0">
                <a:effectLst/>
              </a:rPr>
              <a:t>Web Analytics Trigger Workflows Timer Job </a:t>
            </a:r>
          </a:p>
          <a:p>
            <a:pPr marL="171450" indent="-171450">
              <a:spcAft>
                <a:spcPts val="200"/>
              </a:spcAft>
              <a:buFont typeface="Arial" pitchFamily="34" charset="0"/>
              <a:buChar char="•"/>
            </a:pPr>
            <a:r>
              <a:rPr lang="en-US" sz="900" dirty="0" smtClean="0">
                <a:effectLst/>
              </a:rPr>
              <a:t>Windows SharePoint Services Usage Data Import </a:t>
            </a:r>
          </a:p>
          <a:p>
            <a:pPr marL="171450" indent="-171450">
              <a:spcAft>
                <a:spcPts val="200"/>
              </a:spcAft>
              <a:buFont typeface="Arial" pitchFamily="34" charset="0"/>
              <a:buChar char="•"/>
            </a:pPr>
            <a:r>
              <a:rPr lang="en-US" sz="900" dirty="0" smtClean="0">
                <a:effectLst/>
              </a:rPr>
              <a:t>Windows SharePoint Services Usage Data Processing </a:t>
            </a:r>
          </a:p>
          <a:p>
            <a:pPr marL="171450" indent="-171450">
              <a:spcAft>
                <a:spcPts val="200"/>
              </a:spcAft>
              <a:buFont typeface="Arial" pitchFamily="34" charset="0"/>
              <a:buChar char="•"/>
            </a:pPr>
            <a:r>
              <a:rPr lang="en-US" sz="900" dirty="0" smtClean="0">
                <a:effectLst/>
              </a:rPr>
              <a:t>Word Conversion Timer Job </a:t>
            </a:r>
          </a:p>
          <a:p>
            <a:pPr marL="171450" indent="-171450">
              <a:spcAft>
                <a:spcPts val="200"/>
              </a:spcAft>
              <a:buFont typeface="Arial" pitchFamily="34" charset="0"/>
              <a:buChar char="•"/>
            </a:pPr>
            <a:r>
              <a:rPr lang="en-US" sz="900" dirty="0" smtClean="0">
                <a:effectLst/>
              </a:rPr>
              <a:t>Workflow </a:t>
            </a:r>
          </a:p>
          <a:p>
            <a:pPr marL="171450" indent="-171450">
              <a:spcAft>
                <a:spcPts val="200"/>
              </a:spcAft>
              <a:buFont typeface="Arial" pitchFamily="34" charset="0"/>
              <a:buChar char="•"/>
            </a:pPr>
            <a:endParaRPr lang="nl-BE" sz="1000" dirty="0"/>
          </a:p>
        </p:txBody>
      </p:sp>
      <p:sp>
        <p:nvSpPr>
          <p:cNvPr id="4" name="Header Placeholder 3"/>
          <p:cNvSpPr>
            <a:spLocks noGrp="1"/>
          </p:cNvSpPr>
          <p:nvPr>
            <p:ph type="hdr" sz="quarter" idx="10"/>
          </p:nvPr>
        </p:nvSpPr>
        <p:spPr/>
        <p:txBody>
          <a:bodyPr/>
          <a:lstStyle/>
          <a:p>
            <a:r>
              <a:rPr lang="en-US" smtClean="0"/>
              <a:t>Configuring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When you open the </a:t>
            </a:r>
            <a:r>
              <a:rPr lang="nl-BE" b="1" dirty="0" smtClean="0"/>
              <a:t>Job Definitions </a:t>
            </a:r>
            <a:r>
              <a:rPr lang="nl-BE" dirty="0" smtClean="0"/>
              <a:t>page, you get a list of all job definitions. On</a:t>
            </a:r>
            <a:r>
              <a:rPr lang="nl-BE" baseline="0" dirty="0" smtClean="0"/>
              <a:t> top of the page you have two dropdowns that can help you filter the list of job definitions.</a:t>
            </a:r>
            <a:endParaRPr lang="nl-BE" dirty="0" smtClean="0"/>
          </a:p>
          <a:p>
            <a:endParaRPr lang="nl-B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BE" baseline="0" dirty="0" smtClean="0"/>
              <a:t>From here you can also manage the job definitions. The hyperlinked names of the job definitions bring you to the page where you can view and/or modify the schedule of the timer job.</a:t>
            </a:r>
            <a:endParaRPr lang="en-US" dirty="0" smtClean="0"/>
          </a:p>
          <a:p>
            <a:endParaRPr lang="nl-BE" dirty="0" smtClean="0"/>
          </a:p>
          <a:p>
            <a:r>
              <a:rPr lang="nl-BE" dirty="0" smtClean="0"/>
              <a:t>Notice also the </a:t>
            </a:r>
            <a:r>
              <a:rPr lang="nl-BE" b="1" dirty="0" smtClean="0"/>
              <a:t>Timer Links </a:t>
            </a:r>
            <a:r>
              <a:rPr lang="nl-BE" dirty="0" smtClean="0"/>
              <a:t>section</a:t>
            </a:r>
            <a:r>
              <a:rPr lang="nl-BE" baseline="0" dirty="0" smtClean="0"/>
              <a:t> in the Quick Launch </a:t>
            </a:r>
            <a:r>
              <a:rPr lang="en-US" dirty="0" smtClean="0">
                <a:effectLst/>
              </a:rPr>
              <a:t>that allows you to manage all jobs from this single page, so you don’t need to navigate back to the Central Administration to switch to another page.</a:t>
            </a:r>
            <a:endParaRPr lang="nl-BE" baseline="0" dirty="0" smtClean="0"/>
          </a:p>
        </p:txBody>
      </p:sp>
      <p:sp>
        <p:nvSpPr>
          <p:cNvPr id="4" name="Header Placeholder 3"/>
          <p:cNvSpPr>
            <a:spLocks noGrp="1"/>
          </p:cNvSpPr>
          <p:nvPr>
            <p:ph type="hdr" sz="quarter" idx="10"/>
          </p:nvPr>
        </p:nvSpPr>
        <p:spPr/>
        <p:txBody>
          <a:bodyPr/>
          <a:lstStyle/>
          <a:p>
            <a:r>
              <a:rPr lang="en-US" smtClean="0"/>
              <a:t>Configuring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23</a:t>
            </a:fld>
            <a:endParaRPr lang="en-US" dirty="0"/>
          </a:p>
        </p:txBody>
      </p:sp>
    </p:spTree>
    <p:extLst>
      <p:ext uri="{BB962C8B-B14F-4D97-AF65-F5344CB8AC3E}">
        <p14:creationId xmlns:p14="http://schemas.microsoft.com/office/powerpoint/2010/main" val="1385137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Configuring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24</a:t>
            </a:fld>
            <a:endParaRPr lang="en-US" dirty="0"/>
          </a:p>
        </p:txBody>
      </p:sp>
    </p:spTree>
    <p:extLst>
      <p:ext uri="{BB962C8B-B14F-4D97-AF65-F5344CB8AC3E}">
        <p14:creationId xmlns:p14="http://schemas.microsoft.com/office/powerpoint/2010/main" val="9030089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Configuring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You can launch the </a:t>
            </a:r>
            <a:r>
              <a:rPr lang="nl-BE" b="1" dirty="0" smtClean="0"/>
              <a:t>Farm Configuration Wizard </a:t>
            </a:r>
            <a:r>
              <a:rPr lang="nl-BE" dirty="0" smtClean="0"/>
              <a:t>from here. It helps</a:t>
            </a:r>
            <a:r>
              <a:rPr lang="nl-BE" baseline="0" dirty="0" smtClean="0"/>
              <a:t> you to create and configure the service applications.</a:t>
            </a:r>
            <a:endParaRPr lang="en-US" dirty="0"/>
          </a:p>
        </p:txBody>
      </p:sp>
      <p:sp>
        <p:nvSpPr>
          <p:cNvPr id="4" name="Header Placeholder 3"/>
          <p:cNvSpPr>
            <a:spLocks noGrp="1"/>
          </p:cNvSpPr>
          <p:nvPr>
            <p:ph type="hdr" sz="quarter" idx="10"/>
          </p:nvPr>
        </p:nvSpPr>
        <p:spPr/>
        <p:txBody>
          <a:bodyPr/>
          <a:lstStyle/>
          <a:p>
            <a:r>
              <a:rPr lang="en-US" smtClean="0"/>
              <a:t>Configuring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26</a:t>
            </a:fld>
            <a:endParaRPr lang="en-US" dirty="0"/>
          </a:p>
        </p:txBody>
      </p:sp>
    </p:spTree>
    <p:extLst>
      <p:ext uri="{BB962C8B-B14F-4D97-AF65-F5344CB8AC3E}">
        <p14:creationId xmlns:p14="http://schemas.microsoft.com/office/powerpoint/2010/main" val="23242419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Configuring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saw this same diagram back in lecture 1. However,</a:t>
            </a:r>
            <a:r>
              <a:rPr lang="en-US" baseline="0" dirty="0" smtClean="0"/>
              <a:t> now we will concentrate what is on the right-hand side which is specific to the new service application architecture. </a:t>
            </a:r>
          </a:p>
          <a:p>
            <a:r>
              <a:rPr lang="en-US" baseline="0" dirty="0" smtClean="0"/>
              <a:t>Each server running SharePoint Foundation is configured with an IIS Web site named </a:t>
            </a:r>
            <a:r>
              <a:rPr lang="en-US" b="1" baseline="0" dirty="0" smtClean="0"/>
              <a:t>SharePoint Web Services</a:t>
            </a:r>
            <a:r>
              <a:rPr lang="en-US" baseline="0" dirty="0" smtClean="0"/>
              <a:t>. Inside this IIS Web site there are Web service entry points for the service application that ship with SharePoint Foundation and SharePoint Server 2010. </a:t>
            </a:r>
          </a:p>
          <a:p>
            <a:r>
              <a:rPr lang="en-US" baseline="0" dirty="0" smtClean="0"/>
              <a:t>It is important to distinguish between a </a:t>
            </a:r>
            <a:r>
              <a:rPr lang="en-US" b="1" baseline="0" dirty="0" smtClean="0"/>
              <a:t>service application entry point</a:t>
            </a:r>
            <a:r>
              <a:rPr lang="en-US" baseline="0" dirty="0" smtClean="0"/>
              <a:t> and a </a:t>
            </a:r>
            <a:r>
              <a:rPr lang="en-US" b="1" baseline="0" dirty="0" smtClean="0"/>
              <a:t>service application instance</a:t>
            </a:r>
            <a:r>
              <a:rPr lang="en-US" baseline="0" dirty="0" smtClean="0"/>
              <a:t>. For example, SharePoint 2010 creates service application entry points when you create a new farm. But creating</a:t>
            </a:r>
            <a:r>
              <a:rPr lang="en-US" dirty="0" smtClean="0"/>
              <a:t> a new farm </a:t>
            </a:r>
            <a:r>
              <a:rPr lang="en-US" baseline="0" dirty="0" smtClean="0"/>
              <a:t>does not automatically create service application instances for service applications such as Word Automation Services, Excel Services or the Managed Metadata Service. Instead, you must create service application instances as part of your initial farm configuration. </a:t>
            </a:r>
          </a:p>
          <a:p>
            <a:r>
              <a:rPr lang="en-US" baseline="0" dirty="0" smtClean="0"/>
              <a:t>Also note that it is possible</a:t>
            </a:r>
            <a:r>
              <a:rPr lang="en-US" dirty="0" smtClean="0"/>
              <a:t> to </a:t>
            </a:r>
            <a:r>
              <a:rPr lang="en-US" baseline="0" dirty="0" smtClean="0"/>
              <a:t>create multiple instances of the same service application with a single farm. For example, you could create two instances of the Managed Metadata Service in the same farm which could be used by two different groups</a:t>
            </a:r>
            <a:r>
              <a:rPr lang="en-US" dirty="0" smtClean="0"/>
              <a:t> of users</a:t>
            </a:r>
            <a:r>
              <a:rPr lang="en-US" baseline="0" dirty="0" smtClean="0"/>
              <a:t>. Service application instances</a:t>
            </a:r>
            <a:r>
              <a:rPr lang="en-US" dirty="0" smtClean="0"/>
              <a:t> also get their own private database which are not shared with other service </a:t>
            </a:r>
            <a:r>
              <a:rPr lang="en-US" baseline="0" dirty="0" smtClean="0"/>
              <a:t>application instances. </a:t>
            </a:r>
          </a:p>
          <a:p>
            <a:r>
              <a:rPr lang="en-US" baseline="0" dirty="0" smtClean="0"/>
              <a:t>There will be many service application instances per farm. Most service application instances have their own database. Although that is not always the case. Some service application instances have more than one database while other service application instances have no database at all.</a:t>
            </a:r>
          </a:p>
        </p:txBody>
      </p:sp>
      <p:sp>
        <p:nvSpPr>
          <p:cNvPr id="4" name="Header Placeholder 3"/>
          <p:cNvSpPr>
            <a:spLocks noGrp="1"/>
          </p:cNvSpPr>
          <p:nvPr>
            <p:ph type="hdr" sz="quarter" idx="10"/>
          </p:nvPr>
        </p:nvSpPr>
        <p:spPr/>
        <p:txBody>
          <a:bodyPr/>
          <a:lstStyle/>
          <a:p>
            <a:r>
              <a:rPr lang="en-US" smtClean="0"/>
              <a:t>Configuring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28</a:t>
            </a:fld>
            <a:endParaRPr lang="en-US" dirty="0"/>
          </a:p>
        </p:txBody>
      </p:sp>
    </p:spTree>
    <p:extLst>
      <p:ext uri="{BB962C8B-B14F-4D97-AF65-F5344CB8AC3E}">
        <p14:creationId xmlns:p14="http://schemas.microsoft.com/office/powerpoint/2010/main" val="1389873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SharePoint 2010 offers a number of service</a:t>
            </a:r>
            <a:r>
              <a:rPr lang="nl-BE" baseline="0" dirty="0" smtClean="0"/>
              <a:t> applications. </a:t>
            </a:r>
            <a:r>
              <a:rPr lang="en-US" dirty="0" smtClean="0"/>
              <a:t>A service application provides a resource that can be shared across sites within a farm or, in some cases, across multiple farms. </a:t>
            </a:r>
          </a:p>
          <a:p>
            <a:endParaRPr lang="en-US" dirty="0" smtClean="0"/>
          </a:p>
          <a:p>
            <a:pPr rtl="0"/>
            <a:r>
              <a:rPr lang="en-US" dirty="0" smtClean="0"/>
              <a:t>In SharePoint Server 2010, services are no longer contained within a Shared Services Provider (SSP). Instead, the infrastructure for hosting services moves into Microsoft SharePoint Foundation 2010 and the configuration of the services is much more flexible. Individual services can be configured independently and third-parties can add services to the platform using the Application Service Framework.</a:t>
            </a:r>
          </a:p>
          <a:p>
            <a:endParaRPr lang="en-US" dirty="0"/>
          </a:p>
        </p:txBody>
      </p:sp>
      <p:sp>
        <p:nvSpPr>
          <p:cNvPr id="4" name="Header Placeholder 3"/>
          <p:cNvSpPr>
            <a:spLocks noGrp="1"/>
          </p:cNvSpPr>
          <p:nvPr>
            <p:ph type="hdr" sz="quarter" idx="10"/>
          </p:nvPr>
        </p:nvSpPr>
        <p:spPr/>
        <p:txBody>
          <a:bodyPr/>
          <a:lstStyle/>
          <a:p>
            <a:r>
              <a:rPr lang="en-US" smtClean="0"/>
              <a:t>Configuring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29</a:t>
            </a:fld>
            <a:endParaRPr lang="en-US" dirty="0"/>
          </a:p>
        </p:txBody>
      </p:sp>
    </p:spTree>
    <p:extLst>
      <p:ext uri="{BB962C8B-B14F-4D97-AF65-F5344CB8AC3E}">
        <p14:creationId xmlns:p14="http://schemas.microsoft.com/office/powerpoint/2010/main" val="769809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This is the</a:t>
            </a:r>
            <a:r>
              <a:rPr lang="nl-BE" baseline="0" dirty="0" smtClean="0"/>
              <a:t> home page of the SharePoint 2010 Central Administration.  It contains links to different administration pages, divided in sections by functionality. </a:t>
            </a:r>
          </a:p>
          <a:p>
            <a:r>
              <a:rPr lang="nl-BE" baseline="0" dirty="0" smtClean="0"/>
              <a:t>Each section title is also a link which brings you to another page containing links again divided in sections by functionality.</a:t>
            </a:r>
          </a:p>
          <a:p>
            <a:r>
              <a:rPr lang="nl-BE" baseline="0" dirty="0" smtClean="0"/>
              <a:t>You also find the section titles in the Quick Launch on the left of the page.</a:t>
            </a:r>
            <a:endParaRPr lang="nl-BE" dirty="0"/>
          </a:p>
        </p:txBody>
      </p:sp>
      <p:sp>
        <p:nvSpPr>
          <p:cNvPr id="4" name="Header Placeholder 3"/>
          <p:cNvSpPr>
            <a:spLocks noGrp="1"/>
          </p:cNvSpPr>
          <p:nvPr>
            <p:ph type="hdr" sz="quarter" idx="10"/>
          </p:nvPr>
        </p:nvSpPr>
        <p:spPr/>
        <p:txBody>
          <a:bodyPr/>
          <a:lstStyle/>
          <a:p>
            <a:r>
              <a:rPr lang="en-US" smtClean="0"/>
              <a:t>Configuring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You can easily create and configure service application instances using the SharePoint</a:t>
            </a:r>
            <a:r>
              <a:rPr lang="nl-BE" baseline="0" dirty="0" smtClean="0"/>
              <a:t> Central Administration. Click the New button and select the service for which you want to create a new service application instance. </a:t>
            </a:r>
            <a:endParaRPr lang="nl-BE" dirty="0"/>
          </a:p>
        </p:txBody>
      </p:sp>
      <p:sp>
        <p:nvSpPr>
          <p:cNvPr id="4" name="Header Placeholder 3"/>
          <p:cNvSpPr>
            <a:spLocks noGrp="1"/>
          </p:cNvSpPr>
          <p:nvPr>
            <p:ph type="hdr" sz="quarter" idx="10"/>
          </p:nvPr>
        </p:nvSpPr>
        <p:spPr/>
        <p:txBody>
          <a:bodyPr/>
          <a:lstStyle/>
          <a:p>
            <a:r>
              <a:rPr lang="en-US" smtClean="0"/>
              <a:t>Configuring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baseline="0" dirty="0" smtClean="0"/>
              <a:t>Based on the service application instance you choose, you will be presented with a page where you can configure the different settings, like databases, managed accounts. Each type of service application has its own set of settings.</a:t>
            </a:r>
            <a:endParaRPr lang="en-US" dirty="0"/>
          </a:p>
        </p:txBody>
      </p:sp>
      <p:sp>
        <p:nvSpPr>
          <p:cNvPr id="4" name="Header Placeholder 3"/>
          <p:cNvSpPr>
            <a:spLocks noGrp="1"/>
          </p:cNvSpPr>
          <p:nvPr>
            <p:ph type="hdr" sz="quarter" idx="10"/>
          </p:nvPr>
        </p:nvSpPr>
        <p:spPr/>
        <p:txBody>
          <a:bodyPr/>
          <a:lstStyle/>
          <a:p>
            <a:r>
              <a:rPr lang="en-US" smtClean="0"/>
              <a:t>Configuring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31</a:t>
            </a:fld>
            <a:endParaRPr lang="en-US" dirty="0"/>
          </a:p>
        </p:txBody>
      </p:sp>
    </p:spTree>
    <p:extLst>
      <p:ext uri="{BB962C8B-B14F-4D97-AF65-F5344CB8AC3E}">
        <p14:creationId xmlns:p14="http://schemas.microsoft.com/office/powerpoint/2010/main" val="17900041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Most</a:t>
            </a:r>
            <a:r>
              <a:rPr lang="nl-BE" baseline="0" dirty="0" smtClean="0"/>
              <a:t> of the service applications create their own database. This means that the farm administrator account gets configured with the dbowner role. You can choose to run all service applications under the same application pool, or under a new application pool. The application pool account is also configured on the database with the dbowner role.</a:t>
            </a:r>
            <a:endParaRPr lang="en-US" dirty="0"/>
          </a:p>
        </p:txBody>
      </p:sp>
      <p:sp>
        <p:nvSpPr>
          <p:cNvPr id="4" name="Header Placeholder 3"/>
          <p:cNvSpPr>
            <a:spLocks noGrp="1"/>
          </p:cNvSpPr>
          <p:nvPr>
            <p:ph type="hdr" sz="quarter" idx="10"/>
          </p:nvPr>
        </p:nvSpPr>
        <p:spPr/>
        <p:txBody>
          <a:bodyPr/>
          <a:lstStyle/>
          <a:p>
            <a:r>
              <a:rPr lang="en-US" smtClean="0"/>
              <a:t>Configuring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32</a:t>
            </a:fld>
            <a:endParaRPr lang="en-US" dirty="0"/>
          </a:p>
        </p:txBody>
      </p:sp>
    </p:spTree>
    <p:extLst>
      <p:ext uri="{BB962C8B-B14F-4D97-AF65-F5344CB8AC3E}">
        <p14:creationId xmlns:p14="http://schemas.microsoft.com/office/powerpoint/2010/main" val="37413547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The </a:t>
            </a:r>
            <a:r>
              <a:rPr lang="nl-BE" b="1" dirty="0" smtClean="0"/>
              <a:t>Service Applications </a:t>
            </a:r>
            <a:r>
              <a:rPr lang="nl-BE" dirty="0" smtClean="0"/>
              <a:t>page is accessible from </a:t>
            </a:r>
            <a:r>
              <a:rPr lang="nl-BE" b="1" dirty="0" smtClean="0"/>
              <a:t>SharePoint</a:t>
            </a:r>
            <a:r>
              <a:rPr lang="nl-BE" b="1" baseline="0" dirty="0" smtClean="0"/>
              <a:t> Central Administration </a:t>
            </a:r>
            <a:r>
              <a:rPr lang="nl-BE" baseline="0" dirty="0" smtClean="0"/>
              <a:t>&gt; </a:t>
            </a:r>
            <a:r>
              <a:rPr lang="nl-BE" b="1" baseline="0" dirty="0" smtClean="0"/>
              <a:t>Application Management</a:t>
            </a:r>
            <a:r>
              <a:rPr lang="nl-BE" baseline="0" dirty="0" smtClean="0"/>
              <a:t> &gt; </a:t>
            </a:r>
            <a:r>
              <a:rPr lang="nl-BE" b="1" baseline="0" dirty="0" smtClean="0"/>
              <a:t>Manage service applications</a:t>
            </a:r>
            <a:r>
              <a:rPr lang="nl-BE" baseline="0" dirty="0" smtClean="0"/>
              <a:t>. This page lists all service applications instances. Clicking the hyperlinked name of the service application brings you to a page where you can manage the service application instance. You can highlight the service application instance by clicking on the row of the service application instance. Once the instance is hightlighted, you can use the buttons on the ribbon to configure additional settings like administrators and permissions.</a:t>
            </a:r>
          </a:p>
        </p:txBody>
      </p:sp>
      <p:sp>
        <p:nvSpPr>
          <p:cNvPr id="4" name="Header Placeholder 3"/>
          <p:cNvSpPr>
            <a:spLocks noGrp="1"/>
          </p:cNvSpPr>
          <p:nvPr>
            <p:ph type="hdr" sz="quarter" idx="10"/>
          </p:nvPr>
        </p:nvSpPr>
        <p:spPr/>
        <p:txBody>
          <a:bodyPr/>
          <a:lstStyle/>
          <a:p>
            <a:r>
              <a:rPr lang="en-US" smtClean="0"/>
              <a:t>Configuring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33</a:t>
            </a:fld>
            <a:endParaRPr lang="en-US" dirty="0"/>
          </a:p>
        </p:txBody>
      </p:sp>
    </p:spTree>
    <p:extLst>
      <p:ext uri="{BB962C8B-B14F-4D97-AF65-F5344CB8AC3E}">
        <p14:creationId xmlns:p14="http://schemas.microsoft.com/office/powerpoint/2010/main" val="36114070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There are 2 possible ways to navigate to the configuration</a:t>
            </a:r>
            <a:r>
              <a:rPr lang="nl-BE" baseline="0" dirty="0" smtClean="0"/>
              <a:t> page of the service application:</a:t>
            </a:r>
          </a:p>
          <a:p>
            <a:pPr marL="171450" indent="-171450">
              <a:buFontTx/>
              <a:buChar char="-"/>
            </a:pPr>
            <a:r>
              <a:rPr lang="nl-BE" baseline="0" dirty="0" smtClean="0"/>
              <a:t>C</a:t>
            </a:r>
            <a:r>
              <a:rPr lang="nl-BE" dirty="0" smtClean="0"/>
              <a:t>licking</a:t>
            </a:r>
            <a:r>
              <a:rPr lang="nl-BE" baseline="0" dirty="0" smtClean="0"/>
              <a:t> the hyperlinked name of the service application, or</a:t>
            </a:r>
          </a:p>
          <a:p>
            <a:pPr marL="171450" indent="-171450">
              <a:buFontTx/>
              <a:buChar char="-"/>
            </a:pPr>
            <a:r>
              <a:rPr lang="nl-BE" baseline="0" dirty="0" smtClean="0"/>
              <a:t>Selecting the line of the service application and click the Manage button on the ribbon.</a:t>
            </a:r>
          </a:p>
          <a:p>
            <a:endParaRPr lang="nl-BE" dirty="0" smtClean="0"/>
          </a:p>
          <a:p>
            <a:r>
              <a:rPr lang="nl-BE" dirty="0" smtClean="0"/>
              <a:t>The different sections</a:t>
            </a:r>
            <a:r>
              <a:rPr lang="nl-BE" baseline="0" dirty="0" smtClean="0"/>
              <a:t> on  this configuration page are different for each service application.</a:t>
            </a:r>
            <a:endParaRPr lang="en-US" dirty="0"/>
          </a:p>
        </p:txBody>
      </p:sp>
      <p:sp>
        <p:nvSpPr>
          <p:cNvPr id="4" name="Header Placeholder 3"/>
          <p:cNvSpPr>
            <a:spLocks noGrp="1"/>
          </p:cNvSpPr>
          <p:nvPr>
            <p:ph type="hdr" sz="quarter" idx="10"/>
          </p:nvPr>
        </p:nvSpPr>
        <p:spPr/>
        <p:txBody>
          <a:bodyPr/>
          <a:lstStyle/>
          <a:p>
            <a:r>
              <a:rPr lang="en-US" smtClean="0"/>
              <a:t>Configuring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34</a:t>
            </a:fld>
            <a:endParaRPr lang="en-US" dirty="0"/>
          </a:p>
        </p:txBody>
      </p:sp>
    </p:spTree>
    <p:extLst>
      <p:ext uri="{BB962C8B-B14F-4D97-AF65-F5344CB8AC3E}">
        <p14:creationId xmlns:p14="http://schemas.microsoft.com/office/powerpoint/2010/main" val="25850240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smtClean="0"/>
              <a:t>The </a:t>
            </a:r>
            <a:r>
              <a:rPr lang="nl-BE" b="1" baseline="0" smtClean="0"/>
              <a:t>Properties</a:t>
            </a:r>
            <a:r>
              <a:rPr lang="nl-BE" baseline="0" dirty="0" smtClean="0"/>
              <a:t>button brings you to the page where you can view and manage the service application properties. These properties are the application pool and database settings.</a:t>
            </a:r>
            <a:endParaRPr lang="en-US" dirty="0"/>
          </a:p>
        </p:txBody>
      </p:sp>
      <p:sp>
        <p:nvSpPr>
          <p:cNvPr id="4" name="Header Placeholder 3"/>
          <p:cNvSpPr>
            <a:spLocks noGrp="1"/>
          </p:cNvSpPr>
          <p:nvPr>
            <p:ph type="hdr" sz="quarter" idx="10"/>
          </p:nvPr>
        </p:nvSpPr>
        <p:spPr/>
        <p:txBody>
          <a:bodyPr/>
          <a:lstStyle/>
          <a:p>
            <a:r>
              <a:rPr lang="en-US" smtClean="0"/>
              <a:t>Configuring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35</a:t>
            </a:fld>
            <a:endParaRPr lang="en-US" dirty="0"/>
          </a:p>
        </p:txBody>
      </p:sp>
    </p:spTree>
    <p:extLst>
      <p:ext uri="{BB962C8B-B14F-4D97-AF65-F5344CB8AC3E}">
        <p14:creationId xmlns:p14="http://schemas.microsoft.com/office/powerpoint/2010/main" val="38794738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The </a:t>
            </a:r>
            <a:r>
              <a:rPr lang="nl-BE" b="1" dirty="0" smtClean="0"/>
              <a:t>Permissions</a:t>
            </a:r>
            <a:r>
              <a:rPr lang="nl-BE" dirty="0" smtClean="0"/>
              <a:t> button brings you to the page</a:t>
            </a:r>
            <a:r>
              <a:rPr lang="nl-BE" baseline="0" dirty="0" smtClean="0"/>
              <a:t> where you can manage the permissions for the service application. By default, users have no permissions for access.</a:t>
            </a:r>
            <a:endParaRPr lang="en-US" dirty="0"/>
          </a:p>
        </p:txBody>
      </p:sp>
      <p:sp>
        <p:nvSpPr>
          <p:cNvPr id="4" name="Header Placeholder 3"/>
          <p:cNvSpPr>
            <a:spLocks noGrp="1"/>
          </p:cNvSpPr>
          <p:nvPr>
            <p:ph type="hdr" sz="quarter" idx="10"/>
          </p:nvPr>
        </p:nvSpPr>
        <p:spPr/>
        <p:txBody>
          <a:bodyPr/>
          <a:lstStyle/>
          <a:p>
            <a:r>
              <a:rPr lang="en-US" smtClean="0"/>
              <a:t>Configuring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36</a:t>
            </a:fld>
            <a:endParaRPr lang="en-US" dirty="0"/>
          </a:p>
        </p:txBody>
      </p:sp>
    </p:spTree>
    <p:extLst>
      <p:ext uri="{BB962C8B-B14F-4D97-AF65-F5344CB8AC3E}">
        <p14:creationId xmlns:p14="http://schemas.microsoft.com/office/powerpoint/2010/main" val="3212232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nl-BE" smtClean="0"/>
              <a:t>Service applications can have their own security. </a:t>
            </a:r>
            <a:r>
              <a:rPr lang="en-US" smtClean="0"/>
              <a:t>Farm administrators can delegate administration of a specific service application  (like the User Profile service application, or the Managed Metadata service application) to a service application administrator. A service application administrator can perform all of the administrative tasks related to that service application, but cannot manage other service applications or settings contained in the SharePoint Central Administration.</a:t>
            </a:r>
            <a:endParaRPr lang="nl-BE" dirty="0"/>
          </a:p>
        </p:txBody>
      </p:sp>
      <p:sp>
        <p:nvSpPr>
          <p:cNvPr id="13" name="Slide Image Placeholder 12"/>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smtClean="0"/>
              <a:t>Configuring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Configuring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38</a:t>
            </a:fld>
            <a:endParaRPr lang="en-US" dirty="0"/>
          </a:p>
        </p:txBody>
      </p:sp>
    </p:spTree>
    <p:extLst>
      <p:ext uri="{BB962C8B-B14F-4D97-AF65-F5344CB8AC3E}">
        <p14:creationId xmlns:p14="http://schemas.microsoft.com/office/powerpoint/2010/main" val="286044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The </a:t>
            </a:r>
            <a:r>
              <a:rPr lang="nl-BE" b="1" dirty="0" smtClean="0"/>
              <a:t>Application</a:t>
            </a:r>
            <a:r>
              <a:rPr lang="nl-BE" b="1" baseline="0" dirty="0" smtClean="0"/>
              <a:t> Management </a:t>
            </a:r>
            <a:r>
              <a:rPr lang="nl-BE" baseline="0" dirty="0" smtClean="0"/>
              <a:t>page contains different sections to manage web applications, site collections, service applications and content databases.</a:t>
            </a:r>
            <a:endParaRPr lang="nl-BE" dirty="0"/>
          </a:p>
        </p:txBody>
      </p:sp>
      <p:sp>
        <p:nvSpPr>
          <p:cNvPr id="4" name="Header Placeholder 3"/>
          <p:cNvSpPr>
            <a:spLocks noGrp="1"/>
          </p:cNvSpPr>
          <p:nvPr>
            <p:ph type="hdr" sz="quarter" idx="10"/>
          </p:nvPr>
        </p:nvSpPr>
        <p:spPr/>
        <p:txBody>
          <a:bodyPr/>
          <a:lstStyle/>
          <a:p>
            <a:r>
              <a:rPr lang="en-US" smtClean="0"/>
              <a:t>Configuring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The </a:t>
            </a:r>
            <a:r>
              <a:rPr lang="nl-BE" b="1" dirty="0" smtClean="0"/>
              <a:t>Manage</a:t>
            </a:r>
            <a:r>
              <a:rPr lang="nl-BE" b="1" baseline="0" dirty="0" smtClean="0"/>
              <a:t> web applications </a:t>
            </a:r>
            <a:r>
              <a:rPr lang="nl-BE" baseline="0" dirty="0" smtClean="0"/>
              <a:t>hyperlink brings you to a page where you can manage existing web applications and create new web applications The page contains a contextual ribbon .</a:t>
            </a:r>
            <a:endParaRPr lang="nl-BE" dirty="0"/>
          </a:p>
        </p:txBody>
      </p:sp>
      <p:sp>
        <p:nvSpPr>
          <p:cNvPr id="4" name="Header Placeholder 3"/>
          <p:cNvSpPr>
            <a:spLocks noGrp="1"/>
          </p:cNvSpPr>
          <p:nvPr>
            <p:ph type="hdr" sz="quarter" idx="10"/>
          </p:nvPr>
        </p:nvSpPr>
        <p:spPr/>
        <p:txBody>
          <a:bodyPr/>
          <a:lstStyle/>
          <a:p>
            <a:r>
              <a:rPr lang="en-US" smtClean="0"/>
              <a:t>Configuring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When</a:t>
            </a:r>
            <a:r>
              <a:rPr lang="nl-BE" baseline="0" dirty="0" smtClean="0"/>
              <a:t> you select the General Settings button on the ribbon you get a dialog where you can view and/or modify the general settings of the selected web applications.</a:t>
            </a:r>
          </a:p>
          <a:p>
            <a:endParaRPr lang="nl-BE" baseline="0" dirty="0" smtClean="0"/>
          </a:p>
          <a:p>
            <a:r>
              <a:rPr lang="nl-BE" baseline="0" dirty="0" smtClean="0"/>
              <a:t>Settings you can view/modify are:</a:t>
            </a:r>
          </a:p>
          <a:p>
            <a:pPr>
              <a:buFont typeface="Arial" pitchFamily="34" charset="0"/>
              <a:buChar char="•"/>
            </a:pPr>
            <a:r>
              <a:rPr lang="nl-BE" baseline="0" dirty="0" smtClean="0"/>
              <a:t>Default Time Zone</a:t>
            </a:r>
          </a:p>
          <a:p>
            <a:pPr>
              <a:buFont typeface="Arial" pitchFamily="34" charset="0"/>
              <a:buChar char="•"/>
            </a:pPr>
            <a:r>
              <a:rPr lang="nl-BE" baseline="0" dirty="0" smtClean="0"/>
              <a:t>Default Quota Template</a:t>
            </a:r>
          </a:p>
          <a:p>
            <a:pPr>
              <a:buFont typeface="Arial" pitchFamily="34" charset="0"/>
              <a:buChar char="•"/>
            </a:pPr>
            <a:r>
              <a:rPr lang="nl-BE" baseline="0" dirty="0" smtClean="0"/>
              <a:t>Person Name Actions and Presence Settings</a:t>
            </a:r>
          </a:p>
          <a:p>
            <a:pPr>
              <a:buFont typeface="Arial" pitchFamily="34" charset="0"/>
              <a:buChar char="•"/>
            </a:pPr>
            <a:r>
              <a:rPr lang="nl-BE" baseline="0" dirty="0" smtClean="0"/>
              <a:t>Alerts</a:t>
            </a:r>
          </a:p>
          <a:p>
            <a:pPr>
              <a:buFont typeface="Arial" pitchFamily="34" charset="0"/>
              <a:buChar char="•"/>
            </a:pPr>
            <a:r>
              <a:rPr lang="nl-BE" baseline="0" dirty="0" smtClean="0"/>
              <a:t>RSS Settings</a:t>
            </a:r>
          </a:p>
          <a:p>
            <a:pPr>
              <a:buFont typeface="Arial" pitchFamily="34" charset="0"/>
              <a:buChar char="•"/>
            </a:pPr>
            <a:r>
              <a:rPr lang="nl-BE" baseline="0" dirty="0" smtClean="0"/>
              <a:t>Blog API Settings</a:t>
            </a:r>
          </a:p>
          <a:p>
            <a:pPr>
              <a:buFont typeface="Arial" pitchFamily="34" charset="0"/>
              <a:buChar char="•"/>
            </a:pPr>
            <a:r>
              <a:rPr lang="nl-BE" baseline="0" dirty="0" smtClean="0"/>
              <a:t>Browser File Handling</a:t>
            </a:r>
          </a:p>
          <a:p>
            <a:pPr>
              <a:buFont typeface="Arial" pitchFamily="34" charset="0"/>
              <a:buChar char="•"/>
            </a:pPr>
            <a:r>
              <a:rPr lang="nl-BE" baseline="0" dirty="0" smtClean="0"/>
              <a:t>Web Page Security Validation</a:t>
            </a:r>
          </a:p>
          <a:p>
            <a:pPr>
              <a:buFont typeface="Arial" pitchFamily="34" charset="0"/>
              <a:buChar char="•"/>
            </a:pPr>
            <a:r>
              <a:rPr lang="nl-BE" baseline="0" dirty="0" smtClean="0"/>
              <a:t>Send User and Password in E-mail</a:t>
            </a:r>
          </a:p>
          <a:p>
            <a:pPr>
              <a:buFont typeface="Arial" pitchFamily="34" charset="0"/>
              <a:buChar char="•"/>
            </a:pPr>
            <a:r>
              <a:rPr lang="nl-BE" baseline="0" dirty="0" smtClean="0"/>
              <a:t>Master Page Setting for Application _Layouts Pages</a:t>
            </a:r>
          </a:p>
          <a:p>
            <a:pPr>
              <a:buFont typeface="Arial" pitchFamily="34" charset="0"/>
              <a:buChar char="•"/>
            </a:pPr>
            <a:r>
              <a:rPr lang="nl-BE" baseline="0" dirty="0" smtClean="0"/>
              <a:t>Recycle Bin</a:t>
            </a:r>
          </a:p>
          <a:p>
            <a:pPr>
              <a:buFont typeface="Arial" pitchFamily="34" charset="0"/>
              <a:buChar char="•"/>
            </a:pPr>
            <a:r>
              <a:rPr lang="nl-BE" baseline="0" dirty="0" smtClean="0"/>
              <a:t>Maximum Upload Size</a:t>
            </a:r>
          </a:p>
          <a:p>
            <a:pPr>
              <a:buFont typeface="Arial" pitchFamily="34" charset="0"/>
              <a:buChar char="•"/>
            </a:pPr>
            <a:endParaRPr lang="nl-BE" baseline="0" dirty="0" smtClean="0"/>
          </a:p>
          <a:p>
            <a:endParaRPr lang="nl-BE" dirty="0"/>
          </a:p>
        </p:txBody>
      </p:sp>
      <p:sp>
        <p:nvSpPr>
          <p:cNvPr id="4" name="Header Placeholder 3"/>
          <p:cNvSpPr>
            <a:spLocks noGrp="1"/>
          </p:cNvSpPr>
          <p:nvPr>
            <p:ph type="hdr" sz="quarter" idx="10"/>
          </p:nvPr>
        </p:nvSpPr>
        <p:spPr/>
        <p:txBody>
          <a:bodyPr/>
          <a:lstStyle/>
          <a:p>
            <a:r>
              <a:rPr lang="en-US" smtClean="0"/>
              <a:t>Configuring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The </a:t>
            </a:r>
            <a:r>
              <a:rPr lang="nl-BE" b="1" dirty="0" smtClean="0"/>
              <a:t>System Settings </a:t>
            </a:r>
            <a:r>
              <a:rPr lang="nl-BE" dirty="0" smtClean="0"/>
              <a:t>page allows you to manage</a:t>
            </a:r>
            <a:r>
              <a:rPr lang="nl-BE" baseline="0" dirty="0" smtClean="0"/>
              <a:t> servers in the farm, application services, e-mail settings, configure alternate access mappings, manage farm features, farm solutions, user solutions.</a:t>
            </a:r>
          </a:p>
          <a:p>
            <a:endParaRPr lang="nl-BE" baseline="0" dirty="0" smtClean="0"/>
          </a:p>
          <a:p>
            <a:r>
              <a:rPr lang="nl-BE" baseline="0" dirty="0" smtClean="0"/>
              <a:t>Also here the page is divided into sections based on functionality.</a:t>
            </a:r>
            <a:endParaRPr lang="nl-BE" dirty="0"/>
          </a:p>
        </p:txBody>
      </p:sp>
      <p:sp>
        <p:nvSpPr>
          <p:cNvPr id="4" name="Header Placeholder 3"/>
          <p:cNvSpPr>
            <a:spLocks noGrp="1"/>
          </p:cNvSpPr>
          <p:nvPr>
            <p:ph type="hdr" sz="quarter" idx="10"/>
          </p:nvPr>
        </p:nvSpPr>
        <p:spPr/>
        <p:txBody>
          <a:bodyPr/>
          <a:lstStyle/>
          <a:p>
            <a:r>
              <a:rPr lang="en-US" smtClean="0"/>
              <a:t>Configuring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Clicking</a:t>
            </a:r>
            <a:r>
              <a:rPr lang="nl-BE" baseline="0" dirty="0" smtClean="0"/>
              <a:t> the </a:t>
            </a:r>
            <a:r>
              <a:rPr lang="nl-BE" b="1" baseline="0" dirty="0" smtClean="0"/>
              <a:t>Manage servers in this farm </a:t>
            </a:r>
            <a:r>
              <a:rPr lang="nl-BE" baseline="0" dirty="0" smtClean="0"/>
              <a:t>hyperlink brings you to a page where you can view and manage all the servers that make up the SharePoint farm. Click the hyperlink with the server name brings you to a page with more detailed information about the server. You can also remove a server from the farm.</a:t>
            </a:r>
            <a:endParaRPr lang="nl-BE" dirty="0"/>
          </a:p>
        </p:txBody>
      </p:sp>
      <p:sp>
        <p:nvSpPr>
          <p:cNvPr id="4" name="Header Placeholder 3"/>
          <p:cNvSpPr>
            <a:spLocks noGrp="1"/>
          </p:cNvSpPr>
          <p:nvPr>
            <p:ph type="hdr" sz="quarter" idx="10"/>
          </p:nvPr>
        </p:nvSpPr>
        <p:spPr/>
        <p:txBody>
          <a:bodyPr/>
          <a:lstStyle/>
          <a:p>
            <a:r>
              <a:rPr lang="en-US" smtClean="0"/>
              <a:t>Configuring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Clicking</a:t>
            </a:r>
            <a:r>
              <a:rPr lang="nl-BE" baseline="0" dirty="0" smtClean="0"/>
              <a:t> the </a:t>
            </a:r>
            <a:r>
              <a:rPr lang="nl-BE" b="1" baseline="0" dirty="0" smtClean="0"/>
              <a:t>Manage services on server </a:t>
            </a:r>
            <a:r>
              <a:rPr lang="nl-BE" baseline="0" dirty="0" smtClean="0"/>
              <a:t>hyperlink on the </a:t>
            </a:r>
            <a:r>
              <a:rPr lang="nl-BE" b="1" baseline="0" dirty="0" smtClean="0"/>
              <a:t>System Settings </a:t>
            </a:r>
            <a:r>
              <a:rPr lang="nl-BE" baseline="0" dirty="0" smtClean="0"/>
              <a:t>page, brings you to this page where you can see which services are installed on the server. From here you can start and stop services.</a:t>
            </a:r>
          </a:p>
          <a:p>
            <a:endParaRPr lang="nl-BE" baseline="0" dirty="0" smtClean="0"/>
          </a:p>
          <a:p>
            <a:r>
              <a:rPr lang="nl-BE" baseline="0" dirty="0" smtClean="0"/>
              <a:t>When configuring the SharePoint 2010 Central Administration (after the SharePoint 2010 Configuration wizard ran successfully, you can choose to install all services or only a few of them. It is better to install only those you need from the beginning and install other services when needed.</a:t>
            </a:r>
            <a:endParaRPr lang="nl-BE" dirty="0"/>
          </a:p>
        </p:txBody>
      </p:sp>
      <p:sp>
        <p:nvSpPr>
          <p:cNvPr id="4" name="Header Placeholder 3"/>
          <p:cNvSpPr>
            <a:spLocks noGrp="1"/>
          </p:cNvSpPr>
          <p:nvPr>
            <p:ph type="hdr" sz="quarter" idx="10"/>
          </p:nvPr>
        </p:nvSpPr>
        <p:spPr/>
        <p:txBody>
          <a:bodyPr/>
          <a:lstStyle/>
          <a:p>
            <a:r>
              <a:rPr lang="en-US" smtClean="0"/>
              <a:t>Configuring SharePoint Server 2010</a:t>
            </a:r>
            <a:endParaRPr lang="en-US"/>
          </a:p>
        </p:txBody>
      </p:sp>
      <p:sp>
        <p:nvSpPr>
          <p:cNvPr id="5" name="Date Placeholder 4"/>
          <p:cNvSpPr>
            <a:spLocks noGrp="1"/>
          </p:cNvSpPr>
          <p:nvPr>
            <p:ph type="dt"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r>
              <a:rPr lang="en-US" smtClean="0"/>
              <a:t>03-</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blip>
          <a:srcRect/>
          <a:stretch>
            <a:fillRect/>
          </a:stretch>
        </p:blipFill>
        <p:spPr bwMode="invGray">
          <a:xfrm>
            <a:off x="0" y="0"/>
            <a:ext cx="9152338" cy="6858000"/>
          </a:xfrm>
          <a:prstGeom prst="rect">
            <a:avLst/>
          </a:prstGeom>
          <a:extLst/>
        </p:spPr>
      </p:pic>
      <p:sp>
        <p:nvSpPr>
          <p:cNvPr id="6" name="Text Placeholder 5"/>
          <p:cNvSpPr>
            <a:spLocks noGrp="1"/>
          </p:cNvSpPr>
          <p:nvPr>
            <p:ph type="body" sz="quarter" idx="10" hasCustomPrompt="1"/>
          </p:nvPr>
        </p:nvSpPr>
        <p:spPr>
          <a:xfrm>
            <a:off x="381000" y="3886200"/>
            <a:ext cx="7772400" cy="1066800"/>
          </a:xfrm>
        </p:spPr>
        <p:txBody>
          <a:bodyPr/>
          <a:lstStyle>
            <a:lvl1pPr marL="0" indent="0">
              <a:buNone/>
              <a:defRPr lang="en-US" b="1" dirty="0">
                <a:solidFill>
                  <a:schemeClr val="bg1"/>
                </a:solidFill>
                <a:latin typeface="Arial Black" pitchFamily="34" charset="0"/>
              </a:defRPr>
            </a:lvl1pPr>
          </a:lstStyle>
          <a:p>
            <a:pPr lvl="0"/>
            <a:r>
              <a:rPr lang="en-US" dirty="0" smtClean="0"/>
              <a:t>Click To Enter Name Of New Section</a:t>
            </a:r>
            <a:endParaRPr lang="en-US" dirty="0"/>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24" name="Text Placeholder 23"/>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074556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0"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 id="2147483659" r:id="rId7"/>
    <p:sldLayoutId id="2147483662" r:id="rId8"/>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Configuring and Administrating SharePoint </a:t>
            </a:r>
            <a:r>
              <a:rPr lang="en-US" dirty="0" smtClean="0"/>
              <a:t>Server 2010</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Servers</a:t>
            </a:r>
            <a:endParaRPr lang="en-US" dirty="0"/>
          </a:p>
        </p:txBody>
      </p:sp>
      <p:sp>
        <p:nvSpPr>
          <p:cNvPr id="3" name="Text Placeholder 2"/>
          <p:cNvSpPr>
            <a:spLocks noGrp="1"/>
          </p:cNvSpPr>
          <p:nvPr>
            <p:ph type="body" idx="1"/>
          </p:nvPr>
        </p:nvSpPr>
        <p:spPr/>
        <p:txBody>
          <a:bodyPr/>
          <a:lstStyle/>
          <a:p>
            <a:r>
              <a:rPr lang="en-US" dirty="0" smtClean="0"/>
              <a:t>Outgoing email – Any SMTP Server</a:t>
            </a:r>
          </a:p>
          <a:p>
            <a:pPr lvl="1"/>
            <a:r>
              <a:rPr lang="en-US" dirty="0" smtClean="0"/>
              <a:t>Common issues:</a:t>
            </a:r>
          </a:p>
          <a:p>
            <a:pPr lvl="2"/>
            <a:r>
              <a:rPr lang="en-US" dirty="0" smtClean="0"/>
              <a:t>Port 25 is blocked (some AV products do this)</a:t>
            </a:r>
          </a:p>
          <a:p>
            <a:pPr lvl="2"/>
            <a:r>
              <a:rPr lang="en-US" dirty="0" smtClean="0"/>
              <a:t>Relaying is prohibited on the email server</a:t>
            </a:r>
          </a:p>
          <a:p>
            <a:r>
              <a:rPr lang="en-US" dirty="0" smtClean="0"/>
              <a:t>Incoming email</a:t>
            </a:r>
          </a:p>
          <a:p>
            <a:pPr lvl="1"/>
            <a:r>
              <a:rPr lang="en-US" dirty="0" smtClean="0"/>
              <a:t>Receive email and route to document libraries</a:t>
            </a:r>
          </a:p>
          <a:p>
            <a:pPr lvl="1"/>
            <a:r>
              <a:rPr lang="en-US" dirty="0" smtClean="0"/>
              <a:t>Requires:  Installing SMTP service on SP server</a:t>
            </a:r>
          </a:p>
          <a:p>
            <a:pPr lvl="1"/>
            <a:r>
              <a:rPr lang="en-US" dirty="0" smtClean="0"/>
              <a:t>Integrates nicely with Exchange Server</a:t>
            </a:r>
          </a:p>
        </p:txBody>
      </p:sp>
    </p:spTree>
    <p:extLst>
      <p:ext uri="{BB962C8B-B14F-4D97-AF65-F5344CB8AC3E}">
        <p14:creationId xmlns:p14="http://schemas.microsoft.com/office/powerpoint/2010/main" val="41795225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Outgoing Email</a:t>
            </a:r>
            <a:endParaRPr lang="en-US" dirty="0"/>
          </a:p>
        </p:txBody>
      </p:sp>
      <p:sp>
        <p:nvSpPr>
          <p:cNvPr id="3" name="Content Placeholder 2"/>
          <p:cNvSpPr>
            <a:spLocks noGrp="1"/>
          </p:cNvSpPr>
          <p:nvPr>
            <p:ph idx="1"/>
          </p:nvPr>
        </p:nvSpPr>
        <p:spPr/>
        <p:txBody>
          <a:bodyPr/>
          <a:lstStyle/>
          <a:p>
            <a:r>
              <a:rPr lang="en-US" dirty="0" smtClean="0"/>
              <a:t>SharePoint relies on Outbound SMTP server </a:t>
            </a:r>
          </a:p>
          <a:p>
            <a:pPr lvl="1"/>
            <a:r>
              <a:rPr lang="en-US" dirty="0" smtClean="0"/>
              <a:t>Used to send automated email messages</a:t>
            </a:r>
          </a:p>
          <a:p>
            <a:pPr lvl="1"/>
            <a:r>
              <a:rPr lang="en-US" dirty="0" smtClean="0"/>
              <a:t>Set up server to allow relay from SharePoint’s IP</a:t>
            </a:r>
          </a:p>
          <a:p>
            <a:pPr lvl="1"/>
            <a:r>
              <a:rPr lang="en-US" dirty="0" smtClean="0"/>
              <a:t>Ensure no firewall is blocking port 25</a:t>
            </a:r>
          </a:p>
          <a:p>
            <a:pPr lvl="1"/>
            <a:r>
              <a:rPr lang="en-US" dirty="0"/>
              <a:t>Ensure </a:t>
            </a:r>
            <a:r>
              <a:rPr lang="en-US" dirty="0" smtClean="0"/>
              <a:t>antivirus software not blocking outbound</a:t>
            </a:r>
            <a:endParaRPr lang="en-US" dirty="0"/>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3886200"/>
            <a:ext cx="6705600" cy="22115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1614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a:t>
            </a:r>
            <a:endParaRPr lang="en-US" dirty="0"/>
          </a:p>
        </p:txBody>
      </p:sp>
      <p:sp>
        <p:nvSpPr>
          <p:cNvPr id="3" name="Content Placeholder 2"/>
          <p:cNvSpPr>
            <a:spLocks noGrp="1"/>
          </p:cNvSpPr>
          <p:nvPr>
            <p:ph idx="1"/>
          </p:nvPr>
        </p:nvSpPr>
        <p:spPr/>
        <p:txBody>
          <a:bodyPr/>
          <a:lstStyle/>
          <a:p>
            <a:r>
              <a:rPr lang="en-US" dirty="0" smtClean="0"/>
              <a:t>SPF provides built-in monitoring and reporting</a:t>
            </a:r>
          </a:p>
          <a:p>
            <a:pPr lvl="1"/>
            <a:r>
              <a:rPr lang="en-US" dirty="0" smtClean="0"/>
              <a:t>Health Analyzer defines rules and displays warnings</a:t>
            </a:r>
          </a:p>
          <a:p>
            <a:pPr lvl="1"/>
            <a:r>
              <a:rPr lang="en-US" dirty="0" smtClean="0"/>
              <a:t>Timer jobs used to schedule/run administrative tasks</a:t>
            </a:r>
          </a:p>
          <a:p>
            <a:pPr lvl="1"/>
            <a:r>
              <a:rPr lang="en-US" dirty="0" smtClean="0"/>
              <a:t>Reports can be generated on traffic, usage and storage</a:t>
            </a:r>
            <a:endParaRPr lang="en-US" dirty="0"/>
          </a:p>
        </p:txBody>
      </p:sp>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3429000"/>
            <a:ext cx="7724775" cy="29774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8242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and Restore</a:t>
            </a:r>
            <a:endParaRPr lang="en-US" dirty="0"/>
          </a:p>
        </p:txBody>
      </p:sp>
      <p:sp>
        <p:nvSpPr>
          <p:cNvPr id="3" name="Content Placeholder 2"/>
          <p:cNvSpPr>
            <a:spLocks noGrp="1"/>
          </p:cNvSpPr>
          <p:nvPr>
            <p:ph idx="1"/>
          </p:nvPr>
        </p:nvSpPr>
        <p:spPr/>
        <p:txBody>
          <a:bodyPr>
            <a:normAutofit lnSpcReduction="10000"/>
          </a:bodyPr>
          <a:lstStyle/>
          <a:p>
            <a:r>
              <a:rPr lang="en-US" dirty="0" smtClean="0"/>
              <a:t>SharePoint 2010 enhanced backup capabilities</a:t>
            </a:r>
          </a:p>
          <a:p>
            <a:pPr lvl="1"/>
            <a:r>
              <a:rPr lang="en-US" dirty="0" smtClean="0"/>
              <a:t>Backup/restore supported at farm level</a:t>
            </a:r>
          </a:p>
          <a:p>
            <a:pPr lvl="1"/>
            <a:r>
              <a:rPr lang="en-US" dirty="0"/>
              <a:t>Backup/restore supported at </a:t>
            </a:r>
            <a:r>
              <a:rPr lang="en-US" dirty="0" smtClean="0"/>
              <a:t>site collection level</a:t>
            </a:r>
          </a:p>
          <a:p>
            <a:pPr lvl="1"/>
            <a:r>
              <a:rPr lang="en-US" dirty="0"/>
              <a:t>Backup/restore supported at site </a:t>
            </a:r>
            <a:r>
              <a:rPr lang="en-US" dirty="0" smtClean="0"/>
              <a:t>and list </a:t>
            </a:r>
          </a:p>
          <a:p>
            <a:pPr lvl="1"/>
            <a:endParaRPr lang="en-US" dirty="0"/>
          </a:p>
          <a:p>
            <a:pPr lvl="1"/>
            <a:endParaRPr lang="en-US" dirty="0" smtClean="0"/>
          </a:p>
          <a:p>
            <a:pPr lvl="1"/>
            <a:endParaRPr lang="en-US" dirty="0"/>
          </a:p>
          <a:p>
            <a:pPr lvl="1"/>
            <a:endParaRPr lang="en-US" dirty="0" smtClean="0"/>
          </a:p>
          <a:p>
            <a:pPr lvl="1"/>
            <a:endParaRPr lang="en-US" dirty="0"/>
          </a:p>
          <a:p>
            <a:pPr marL="347662" lvl="1" indent="0">
              <a:buNone/>
            </a:pPr>
            <a:endParaRPr lang="en-US" dirty="0" smtClean="0"/>
          </a:p>
          <a:p>
            <a:pPr marL="347662" lvl="1" indent="0">
              <a:buNone/>
            </a:pPr>
            <a:endParaRPr lang="en-US" dirty="0" smtClean="0"/>
          </a:p>
          <a:p>
            <a:pPr lvl="1"/>
            <a:r>
              <a:rPr lang="en-US" sz="2000" dirty="0" smtClean="0"/>
              <a:t>Much more detail to come on backup/restore in later lectures</a:t>
            </a:r>
            <a:endParaRPr lang="en-US" sz="2000" dirty="0"/>
          </a:p>
        </p:txBody>
      </p:sp>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3114430"/>
            <a:ext cx="6705600" cy="282917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4360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lstStyle/>
          <a:p>
            <a:r>
              <a:rPr lang="en-US" dirty="0" smtClean="0"/>
              <a:t>Security pages to do the following</a:t>
            </a:r>
          </a:p>
          <a:p>
            <a:pPr lvl="1"/>
            <a:r>
              <a:rPr lang="en-US" dirty="0" smtClean="0"/>
              <a:t>Add users to farm administrators group</a:t>
            </a:r>
          </a:p>
          <a:p>
            <a:pPr lvl="1"/>
            <a:r>
              <a:rPr lang="en-US" dirty="0" smtClean="0"/>
              <a:t>Configure managed accounts</a:t>
            </a:r>
          </a:p>
          <a:p>
            <a:pPr lvl="1"/>
            <a:r>
              <a:rPr lang="en-US" dirty="0" smtClean="0"/>
              <a:t>Define blocked file types</a:t>
            </a:r>
          </a:p>
          <a:p>
            <a:pPr lvl="1"/>
            <a:r>
              <a:rPr lang="en-US" dirty="0" smtClean="0"/>
              <a:t>Configure trusts and authentication providers</a:t>
            </a:r>
            <a:endParaRPr lang="en-US" dirty="0"/>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3733800"/>
            <a:ext cx="7391400" cy="26049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4287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Upgrade and Migration</a:t>
            </a:r>
            <a:endParaRPr lang="en-US" dirty="0"/>
          </a:p>
        </p:txBody>
      </p:sp>
      <p:sp>
        <p:nvSpPr>
          <p:cNvPr id="3" name="Content Placeholder 2"/>
          <p:cNvSpPr>
            <a:spLocks noGrp="1"/>
          </p:cNvSpPr>
          <p:nvPr>
            <p:ph idx="1"/>
          </p:nvPr>
        </p:nvSpPr>
        <p:spPr/>
        <p:txBody>
          <a:bodyPr/>
          <a:lstStyle/>
          <a:p>
            <a:r>
              <a:rPr lang="en-US" dirty="0" smtClean="0"/>
              <a:t>Upgrade and Patch Management</a:t>
            </a:r>
          </a:p>
          <a:p>
            <a:pPr lvl="1"/>
            <a:r>
              <a:rPr lang="en-US" dirty="0" smtClean="0"/>
              <a:t>Upgrade from Standard CAL to Enterprise CAL</a:t>
            </a:r>
          </a:p>
          <a:p>
            <a:pPr lvl="1"/>
            <a:r>
              <a:rPr lang="en-US" dirty="0" smtClean="0"/>
              <a:t>Manage patch installation</a:t>
            </a:r>
            <a:endParaRPr lang="en-US" dirty="0"/>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2971800"/>
            <a:ext cx="7362825" cy="3429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2043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Application Settings</a:t>
            </a:r>
            <a:endParaRPr lang="en-US" dirty="0"/>
          </a:p>
        </p:txBody>
      </p:sp>
      <p:sp>
        <p:nvSpPr>
          <p:cNvPr id="3" name="Content Placeholder 2"/>
          <p:cNvSpPr>
            <a:spLocks noGrp="1"/>
          </p:cNvSpPr>
          <p:nvPr>
            <p:ph idx="1"/>
          </p:nvPr>
        </p:nvSpPr>
        <p:spPr/>
        <p:txBody>
          <a:bodyPr/>
          <a:lstStyle/>
          <a:p>
            <a:r>
              <a:rPr lang="en-US" dirty="0" smtClean="0"/>
              <a:t>General Settings</a:t>
            </a:r>
          </a:p>
          <a:p>
            <a:pPr lvl="1"/>
            <a:r>
              <a:rPr lang="en-US" dirty="0" smtClean="0"/>
              <a:t>Configure InfoPath Forms Services</a:t>
            </a:r>
          </a:p>
          <a:p>
            <a:pPr lvl="1"/>
            <a:r>
              <a:rPr lang="en-US" dirty="0" smtClean="0"/>
              <a:t>Configure SharePoint Designer Permissions</a:t>
            </a:r>
          </a:p>
          <a:p>
            <a:pPr lvl="1"/>
            <a:r>
              <a:rPr lang="en-US" dirty="0" smtClean="0"/>
              <a:t>Navigate to Search Administration</a:t>
            </a:r>
          </a:p>
          <a:p>
            <a:pPr lvl="1"/>
            <a:r>
              <a:rPr lang="en-US" dirty="0" smtClean="0"/>
              <a:t>Configure SQL Server Reporting Services integration</a:t>
            </a:r>
            <a:endParaRPr lang="en-US" dirty="0"/>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399" y="3810000"/>
            <a:ext cx="5864121" cy="2819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076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0"/>
          </p:nvPr>
        </p:nvSpPr>
        <p:spPr>
          <a:xfrm>
            <a:off x="381000" y="3886200"/>
            <a:ext cx="7467600" cy="1066800"/>
          </a:xfrm>
        </p:spPr>
        <p:txBody>
          <a:bodyPr/>
          <a:lstStyle/>
          <a:p>
            <a:r>
              <a:rPr lang="en-US" b="1" dirty="0" smtClean="0"/>
              <a:t>Tour of Central Administration</a:t>
            </a:r>
            <a:endParaRPr lang="en-US" b="1" dirty="0"/>
          </a:p>
        </p:txBody>
      </p:sp>
    </p:spTree>
    <p:extLst>
      <p:ext uri="{BB962C8B-B14F-4D97-AF65-F5344CB8AC3E}">
        <p14:creationId xmlns:p14="http://schemas.microsoft.com/office/powerpoint/2010/main" val="7846235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Getting Around in Central Administration</a:t>
            </a:r>
          </a:p>
          <a:p>
            <a:pPr>
              <a:buFont typeface="Wingdings" pitchFamily="2" charset="2"/>
              <a:buChar char="Ø"/>
            </a:pPr>
            <a:r>
              <a:rPr lang="en-US" dirty="0" smtClean="0"/>
              <a:t>Managed Service Accounts</a:t>
            </a:r>
          </a:p>
          <a:p>
            <a:r>
              <a:rPr lang="en-US" dirty="0" smtClean="0"/>
              <a:t>Managing Timer Jobs</a:t>
            </a:r>
          </a:p>
          <a:p>
            <a:r>
              <a:rPr lang="en-US" dirty="0" smtClean="0"/>
              <a:t>Using the Farm </a:t>
            </a:r>
            <a:r>
              <a:rPr lang="en-US" dirty="0"/>
              <a:t>Configuration </a:t>
            </a:r>
            <a:r>
              <a:rPr lang="en-US" dirty="0" smtClean="0"/>
              <a:t>Wizard</a:t>
            </a:r>
          </a:p>
          <a:p>
            <a:r>
              <a:rPr lang="en-US" dirty="0" smtClean="0"/>
              <a:t>Configuring Service Applications by Hand</a:t>
            </a:r>
            <a:endParaRPr lang="en-US" dirty="0"/>
          </a:p>
        </p:txBody>
      </p:sp>
    </p:spTree>
    <p:extLst>
      <p:ext uri="{BB962C8B-B14F-4D97-AF65-F5344CB8AC3E}">
        <p14:creationId xmlns:p14="http://schemas.microsoft.com/office/powerpoint/2010/main" val="26914201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Accounts</a:t>
            </a:r>
            <a:endParaRPr lang="en-US" dirty="0"/>
          </a:p>
        </p:txBody>
      </p:sp>
      <p:sp>
        <p:nvSpPr>
          <p:cNvPr id="3" name="Content Placeholder 2"/>
          <p:cNvSpPr>
            <a:spLocks noGrp="1"/>
          </p:cNvSpPr>
          <p:nvPr>
            <p:ph idx="1"/>
          </p:nvPr>
        </p:nvSpPr>
        <p:spPr>
          <a:xfrm>
            <a:off x="381000" y="1447798"/>
            <a:ext cx="8382000" cy="3962401"/>
          </a:xfrm>
        </p:spPr>
        <p:txBody>
          <a:bodyPr>
            <a:normAutofit fontScale="92500" lnSpcReduction="20000"/>
          </a:bodyPr>
          <a:lstStyle/>
          <a:p>
            <a:r>
              <a:rPr lang="en-US" sz="2400" dirty="0" smtClean="0"/>
              <a:t>SPF allows you to register managed accounts </a:t>
            </a:r>
          </a:p>
          <a:p>
            <a:pPr lvl="1"/>
            <a:r>
              <a:rPr lang="en-US" sz="2000" dirty="0" smtClean="0"/>
              <a:t>Provides assistance managing password changes</a:t>
            </a:r>
          </a:p>
          <a:p>
            <a:pPr lvl="1"/>
            <a:endParaRPr lang="en-US" sz="2000" dirty="0" smtClean="0"/>
          </a:p>
          <a:p>
            <a:pPr lvl="1"/>
            <a:endParaRPr lang="en-US" sz="2000" dirty="0"/>
          </a:p>
          <a:p>
            <a:pPr lvl="1"/>
            <a:endParaRPr lang="en-US" sz="2000" dirty="0" smtClean="0"/>
          </a:p>
          <a:p>
            <a:pPr lvl="1"/>
            <a:endParaRPr lang="en-US" sz="2000" dirty="0"/>
          </a:p>
          <a:p>
            <a:pPr lvl="1"/>
            <a:endParaRPr lang="en-US" sz="2000" dirty="0" smtClean="0"/>
          </a:p>
          <a:p>
            <a:pPr lvl="1"/>
            <a:endParaRPr lang="en-US" sz="2000" dirty="0"/>
          </a:p>
          <a:p>
            <a:pPr lvl="1"/>
            <a:endParaRPr lang="en-US" sz="2000" dirty="0" smtClean="0"/>
          </a:p>
          <a:p>
            <a:pPr lvl="1"/>
            <a:endParaRPr lang="en-US" sz="2000" dirty="0"/>
          </a:p>
          <a:p>
            <a:pPr lvl="1"/>
            <a:endParaRPr lang="en-US" sz="2000" dirty="0" smtClean="0"/>
          </a:p>
          <a:p>
            <a:pPr lvl="1"/>
            <a:r>
              <a:rPr lang="en-US" sz="2000" dirty="0" smtClean="0"/>
              <a:t>Create managed account for each Active Directory </a:t>
            </a:r>
            <a:r>
              <a:rPr lang="en-US" sz="2000" dirty="0"/>
              <a:t>service account </a:t>
            </a:r>
            <a:endParaRPr lang="en-US" sz="2000" dirty="0" smtClean="0"/>
          </a:p>
        </p:txBody>
      </p:sp>
      <p:pic>
        <p:nvPicPr>
          <p:cNvPr id="2052" name="Picture 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5025"/>
          <a:stretch/>
        </p:blipFill>
        <p:spPr bwMode="auto">
          <a:xfrm>
            <a:off x="1175385" y="2286000"/>
            <a:ext cx="7282815" cy="297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5385" y="5791200"/>
            <a:ext cx="7282815" cy="86752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586501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Getting Around in Central Administration</a:t>
            </a:r>
          </a:p>
          <a:p>
            <a:r>
              <a:rPr lang="en-US" dirty="0" smtClean="0"/>
              <a:t>Managed Service Accounts</a:t>
            </a:r>
          </a:p>
          <a:p>
            <a:r>
              <a:rPr lang="en-US" dirty="0" smtClean="0"/>
              <a:t>Managing Timer Jobs</a:t>
            </a:r>
          </a:p>
          <a:p>
            <a:r>
              <a:rPr lang="en-US" dirty="0" smtClean="0"/>
              <a:t>Using the Farm </a:t>
            </a:r>
            <a:r>
              <a:rPr lang="en-US" dirty="0"/>
              <a:t>Configuration </a:t>
            </a:r>
            <a:r>
              <a:rPr lang="en-US" dirty="0" smtClean="0"/>
              <a:t>Wizard</a:t>
            </a:r>
          </a:p>
          <a:p>
            <a:r>
              <a:rPr lang="en-US" dirty="0" smtClean="0"/>
              <a:t>Configuring Service Applications by Hand</a:t>
            </a:r>
            <a:endParaRPr lang="en-US" dirty="0"/>
          </a:p>
        </p:txBody>
      </p:sp>
    </p:spTree>
    <p:extLst>
      <p:ext uri="{BB962C8B-B14F-4D97-AF65-F5344CB8AC3E}">
        <p14:creationId xmlns:p14="http://schemas.microsoft.com/office/powerpoint/2010/main" val="7930390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0"/>
          </p:nvPr>
        </p:nvSpPr>
        <p:spPr>
          <a:xfrm>
            <a:off x="381000" y="3886200"/>
            <a:ext cx="7467600" cy="1066800"/>
          </a:xfrm>
        </p:spPr>
        <p:txBody>
          <a:bodyPr/>
          <a:lstStyle/>
          <a:p>
            <a:r>
              <a:rPr lang="en-US" b="1" dirty="0" smtClean="0"/>
              <a:t>Registering a Managed Account</a:t>
            </a:r>
            <a:endParaRPr lang="en-US" b="1" dirty="0"/>
          </a:p>
        </p:txBody>
      </p:sp>
    </p:spTree>
    <p:extLst>
      <p:ext uri="{BB962C8B-B14F-4D97-AF65-F5344CB8AC3E}">
        <p14:creationId xmlns:p14="http://schemas.microsoft.com/office/powerpoint/2010/main" val="30850646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Getting Around in Central Administration</a:t>
            </a:r>
          </a:p>
          <a:p>
            <a:pPr>
              <a:buFont typeface="Wingdings" pitchFamily="2" charset="2"/>
              <a:buChar char="ü"/>
            </a:pPr>
            <a:r>
              <a:rPr lang="en-US" dirty="0" smtClean="0">
                <a:solidFill>
                  <a:schemeClr val="bg1">
                    <a:lumMod val="65000"/>
                  </a:schemeClr>
                </a:solidFill>
              </a:rPr>
              <a:t>Managed Service Accounts</a:t>
            </a:r>
          </a:p>
          <a:p>
            <a:pPr>
              <a:buFont typeface="Wingdings" pitchFamily="2" charset="2"/>
              <a:buChar char="Ø"/>
            </a:pPr>
            <a:r>
              <a:rPr lang="en-US" dirty="0" smtClean="0"/>
              <a:t>Managing Timer Jobs</a:t>
            </a:r>
          </a:p>
          <a:p>
            <a:r>
              <a:rPr lang="en-US" dirty="0" smtClean="0"/>
              <a:t>Using the Farm </a:t>
            </a:r>
            <a:r>
              <a:rPr lang="en-US" dirty="0"/>
              <a:t>Configuration </a:t>
            </a:r>
            <a:r>
              <a:rPr lang="en-US" dirty="0" smtClean="0"/>
              <a:t>Wizard</a:t>
            </a:r>
          </a:p>
          <a:p>
            <a:r>
              <a:rPr lang="en-US" dirty="0" smtClean="0"/>
              <a:t>Configuring Service Applications by Hand</a:t>
            </a:r>
            <a:endParaRPr lang="en-US" dirty="0"/>
          </a:p>
        </p:txBody>
      </p:sp>
    </p:spTree>
    <p:extLst>
      <p:ext uri="{BB962C8B-B14F-4D97-AF65-F5344CB8AC3E}">
        <p14:creationId xmlns:p14="http://schemas.microsoft.com/office/powerpoint/2010/main" val="26914201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Timer Jobs</a:t>
            </a:r>
            <a:endParaRPr lang="en-US" dirty="0"/>
          </a:p>
        </p:txBody>
      </p:sp>
      <p:sp>
        <p:nvSpPr>
          <p:cNvPr id="3" name="Content Placeholder 2"/>
          <p:cNvSpPr>
            <a:spLocks noGrp="1"/>
          </p:cNvSpPr>
          <p:nvPr>
            <p:ph idx="1"/>
          </p:nvPr>
        </p:nvSpPr>
        <p:spPr/>
        <p:txBody>
          <a:bodyPr/>
          <a:lstStyle/>
          <a:p>
            <a:r>
              <a:rPr lang="en-US" dirty="0" smtClean="0"/>
              <a:t>SharePoint Foundation supports timer jobs</a:t>
            </a:r>
          </a:p>
          <a:p>
            <a:pPr lvl="1"/>
            <a:r>
              <a:rPr lang="en-US" dirty="0" smtClean="0"/>
              <a:t>Timer jobs used to automate administrative tasks</a:t>
            </a:r>
          </a:p>
          <a:p>
            <a:pPr lvl="1"/>
            <a:r>
              <a:rPr lang="en-US" dirty="0" smtClean="0"/>
              <a:t>Job </a:t>
            </a:r>
            <a:r>
              <a:rPr lang="en-US" dirty="0"/>
              <a:t>definition </a:t>
            </a:r>
            <a:r>
              <a:rPr lang="en-US" dirty="0" smtClean="0"/>
              <a:t>can be scheduled or run immediately</a:t>
            </a:r>
          </a:p>
          <a:p>
            <a:pPr lvl="1"/>
            <a:r>
              <a:rPr lang="en-US" dirty="0" smtClean="0"/>
              <a:t>Job history shows what time jobs have runs</a:t>
            </a:r>
            <a:endParaRPr lang="en-US" dirty="0"/>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3481449"/>
            <a:ext cx="6019800" cy="31563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84799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Timer Job Definitions</a:t>
            </a:r>
            <a:endParaRPr lang="en-US" dirty="0"/>
          </a:p>
        </p:txBody>
      </p:sp>
      <p:sp>
        <p:nvSpPr>
          <p:cNvPr id="3" name="Content Placeholder 2"/>
          <p:cNvSpPr>
            <a:spLocks noGrp="1"/>
          </p:cNvSpPr>
          <p:nvPr>
            <p:ph idx="1"/>
          </p:nvPr>
        </p:nvSpPr>
        <p:spPr/>
        <p:txBody>
          <a:bodyPr/>
          <a:lstStyle/>
          <a:p>
            <a:r>
              <a:rPr lang="en-US" dirty="0" smtClean="0"/>
              <a:t>SharePoint 2010 provides built-in job definitions</a:t>
            </a:r>
          </a:p>
          <a:p>
            <a:pPr lvl="1"/>
            <a:r>
              <a:rPr lang="en-US" dirty="0" smtClean="0"/>
              <a:t>You can run a job definition</a:t>
            </a:r>
          </a:p>
          <a:p>
            <a:pPr lvl="1"/>
            <a:r>
              <a:rPr lang="en-US" dirty="0" smtClean="0"/>
              <a:t>You can configure scheduling of a job definition</a:t>
            </a:r>
          </a:p>
          <a:p>
            <a:pPr lvl="1"/>
            <a:r>
              <a:rPr lang="en-US" dirty="0" smtClean="0"/>
              <a:t>You can disable a job definition</a:t>
            </a:r>
          </a:p>
          <a:p>
            <a:pPr lvl="1"/>
            <a:endParaRPr lang="en-US" dirty="0"/>
          </a:p>
        </p:txBody>
      </p:sp>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3429000"/>
            <a:ext cx="7029450" cy="3124200"/>
          </a:xfrm>
          <a:prstGeom prst="rect">
            <a:avLst/>
          </a:prstGeom>
          <a:noFill/>
          <a:ln>
            <a:solidFill>
              <a:schemeClr val="tx1">
                <a:lumMod val="65000"/>
                <a:lumOff val="35000"/>
              </a:schemeClr>
            </a:solidFill>
          </a:ln>
        </p:spPr>
      </p:pic>
      <p:pic>
        <p:nvPicPr>
          <p:cNvPr id="1024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16537" y="3581400"/>
            <a:ext cx="5146463" cy="25241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a:xfrm flipV="1">
            <a:off x="2009651" y="5486400"/>
            <a:ext cx="1524000" cy="2667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506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0"/>
          </p:nvPr>
        </p:nvSpPr>
        <p:spPr>
          <a:xfrm>
            <a:off x="381000" y="3886200"/>
            <a:ext cx="7467600" cy="1066800"/>
          </a:xfrm>
        </p:spPr>
        <p:txBody>
          <a:bodyPr/>
          <a:lstStyle/>
          <a:p>
            <a:r>
              <a:rPr lang="en-US" b="1" dirty="0" smtClean="0"/>
              <a:t>Working with Timer Jobs</a:t>
            </a:r>
            <a:endParaRPr lang="en-US" b="1" dirty="0"/>
          </a:p>
        </p:txBody>
      </p:sp>
    </p:spTree>
    <p:extLst>
      <p:ext uri="{BB962C8B-B14F-4D97-AF65-F5344CB8AC3E}">
        <p14:creationId xmlns:p14="http://schemas.microsoft.com/office/powerpoint/2010/main" val="34448609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Getting Around in Central Administration</a:t>
            </a:r>
          </a:p>
          <a:p>
            <a:pPr>
              <a:buFont typeface="Wingdings" pitchFamily="2" charset="2"/>
              <a:buChar char="ü"/>
            </a:pPr>
            <a:r>
              <a:rPr lang="en-US" dirty="0" smtClean="0">
                <a:solidFill>
                  <a:schemeClr val="bg1">
                    <a:lumMod val="65000"/>
                  </a:schemeClr>
                </a:solidFill>
              </a:rPr>
              <a:t>Managed Service Accounts</a:t>
            </a:r>
          </a:p>
          <a:p>
            <a:pPr>
              <a:buFont typeface="Wingdings" pitchFamily="2" charset="2"/>
              <a:buChar char="ü"/>
            </a:pPr>
            <a:r>
              <a:rPr lang="en-US" dirty="0" smtClean="0">
                <a:solidFill>
                  <a:schemeClr val="bg1">
                    <a:lumMod val="65000"/>
                  </a:schemeClr>
                </a:solidFill>
              </a:rPr>
              <a:t>Managing Timer Jobs</a:t>
            </a:r>
          </a:p>
          <a:p>
            <a:pPr>
              <a:buFont typeface="Wingdings" pitchFamily="2" charset="2"/>
              <a:buChar char="Ø"/>
            </a:pPr>
            <a:r>
              <a:rPr lang="en-US" dirty="0" smtClean="0"/>
              <a:t>Using the Farm </a:t>
            </a:r>
            <a:r>
              <a:rPr lang="en-US" dirty="0"/>
              <a:t>Configuration </a:t>
            </a:r>
            <a:r>
              <a:rPr lang="en-US" dirty="0" smtClean="0"/>
              <a:t>Wizard</a:t>
            </a:r>
          </a:p>
          <a:p>
            <a:r>
              <a:rPr lang="en-US" dirty="0" smtClean="0"/>
              <a:t>Configuring Service Applications by Hand</a:t>
            </a:r>
            <a:endParaRPr lang="en-US" dirty="0"/>
          </a:p>
        </p:txBody>
      </p:sp>
    </p:spTree>
    <p:extLst>
      <p:ext uri="{BB962C8B-B14F-4D97-AF65-F5344CB8AC3E}">
        <p14:creationId xmlns:p14="http://schemas.microsoft.com/office/powerpoint/2010/main" val="4835809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Wizards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SPF provides Farm Configuration Wizard</a:t>
            </a:r>
          </a:p>
          <a:p>
            <a:pPr lvl="1"/>
            <a:r>
              <a:rPr lang="en-US" dirty="0" smtClean="0"/>
              <a:t>Informally known as the “White Wizard"</a:t>
            </a:r>
          </a:p>
          <a:p>
            <a:pPr lvl="1"/>
            <a:r>
              <a:rPr lang="en-US" dirty="0" smtClean="0"/>
              <a:t>Automatically creates/configures service applications</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r>
              <a:rPr lang="en-US" dirty="0" smtClean="0"/>
              <a:t>Convenient for testing scenarios</a:t>
            </a:r>
          </a:p>
          <a:p>
            <a:pPr lvl="1"/>
            <a:r>
              <a:rPr lang="en-US" dirty="0" smtClean="0"/>
              <a:t>Can be used in some but not all production scenarios</a:t>
            </a:r>
          </a:p>
          <a:p>
            <a:pPr lvl="1"/>
            <a:r>
              <a:rPr lang="en-US" dirty="0" smtClean="0"/>
              <a:t>The alternative involves creating service applications by hand or using Windows PowerShell scripts</a:t>
            </a:r>
            <a:endParaRPr lang="en-US" dirty="0"/>
          </a:p>
        </p:txBody>
      </p:sp>
      <p:pic>
        <p:nvPicPr>
          <p:cNvPr id="1024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18845" y="2667000"/>
            <a:ext cx="4243755" cy="2209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00801" y="4038600"/>
            <a:ext cx="515804" cy="121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Callout 7"/>
          <p:cNvSpPr/>
          <p:nvPr/>
        </p:nvSpPr>
        <p:spPr>
          <a:xfrm>
            <a:off x="6096000" y="2946119"/>
            <a:ext cx="2514600" cy="1244881"/>
          </a:xfrm>
          <a:prstGeom prst="wedgeEllipseCallout">
            <a:avLst/>
          </a:prstGeom>
          <a:solidFill>
            <a:srgbClr val="FFFFCC"/>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9F002D"/>
                </a:solidFill>
              </a:rPr>
              <a:t>Just sit back and relax and let me take care of creating this farm's </a:t>
            </a:r>
            <a:r>
              <a:rPr lang="en-US" sz="1200" dirty="0">
                <a:solidFill>
                  <a:srgbClr val="9F002D"/>
                </a:solidFill>
              </a:rPr>
              <a:t>service applications</a:t>
            </a:r>
          </a:p>
        </p:txBody>
      </p:sp>
    </p:spTree>
    <p:extLst>
      <p:ext uri="{BB962C8B-B14F-4D97-AF65-F5344CB8AC3E}">
        <p14:creationId xmlns:p14="http://schemas.microsoft.com/office/powerpoint/2010/main" val="35287289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65000"/>
                  </a:schemeClr>
                </a:solidFill>
              </a:rPr>
              <a:t>Getting Around in Central Administration</a:t>
            </a:r>
          </a:p>
          <a:p>
            <a:pPr>
              <a:buFont typeface="Wingdings" pitchFamily="2" charset="2"/>
              <a:buChar char="ü"/>
            </a:pPr>
            <a:r>
              <a:rPr lang="en-US" dirty="0" smtClean="0">
                <a:solidFill>
                  <a:schemeClr val="bg1">
                    <a:lumMod val="65000"/>
                  </a:schemeClr>
                </a:solidFill>
              </a:rPr>
              <a:t>Managed Service Accounts</a:t>
            </a:r>
          </a:p>
          <a:p>
            <a:pPr>
              <a:buFont typeface="Wingdings" pitchFamily="2" charset="2"/>
              <a:buChar char="ü"/>
            </a:pPr>
            <a:r>
              <a:rPr lang="en-US" dirty="0" smtClean="0">
                <a:solidFill>
                  <a:schemeClr val="bg1">
                    <a:lumMod val="65000"/>
                  </a:schemeClr>
                </a:solidFill>
              </a:rPr>
              <a:t>Managing Timer Jobs</a:t>
            </a:r>
          </a:p>
          <a:p>
            <a:pPr>
              <a:buFont typeface="Wingdings" pitchFamily="2" charset="2"/>
              <a:buChar char="ü"/>
            </a:pPr>
            <a:r>
              <a:rPr lang="en-US" dirty="0" smtClean="0">
                <a:solidFill>
                  <a:schemeClr val="bg1">
                    <a:lumMod val="65000"/>
                  </a:schemeClr>
                </a:solidFill>
              </a:rPr>
              <a:t>Using the Farm </a:t>
            </a:r>
            <a:r>
              <a:rPr lang="en-US" dirty="0">
                <a:solidFill>
                  <a:schemeClr val="bg1">
                    <a:lumMod val="65000"/>
                  </a:schemeClr>
                </a:solidFill>
              </a:rPr>
              <a:t>Configuration </a:t>
            </a:r>
            <a:r>
              <a:rPr lang="en-US" dirty="0" smtClean="0">
                <a:solidFill>
                  <a:schemeClr val="bg1">
                    <a:lumMod val="65000"/>
                  </a:schemeClr>
                </a:solidFill>
              </a:rPr>
              <a:t>Wizard</a:t>
            </a:r>
          </a:p>
          <a:p>
            <a:pPr>
              <a:buFont typeface="Wingdings" pitchFamily="2" charset="2"/>
              <a:buChar char="Ø"/>
            </a:pPr>
            <a:r>
              <a:rPr lang="en-US" dirty="0" smtClean="0"/>
              <a:t>Configuring Service Applications by Hand</a:t>
            </a:r>
            <a:endParaRPr lang="en-US" dirty="0"/>
          </a:p>
        </p:txBody>
      </p:sp>
    </p:spTree>
    <p:extLst>
      <p:ext uri="{BB962C8B-B14F-4D97-AF65-F5344CB8AC3E}">
        <p14:creationId xmlns:p14="http://schemas.microsoft.com/office/powerpoint/2010/main" val="27612241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Containment Hierarchy</a:t>
            </a:r>
            <a:endParaRPr lang="en-US"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8" y="1171575"/>
            <a:ext cx="8620125"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60323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Service Applications</a:t>
            </a:r>
            <a:endParaRPr lang="en-US" dirty="0"/>
          </a:p>
        </p:txBody>
      </p:sp>
      <p:sp>
        <p:nvSpPr>
          <p:cNvPr id="3" name="Content Placeholder 2"/>
          <p:cNvSpPr>
            <a:spLocks noGrp="1"/>
          </p:cNvSpPr>
          <p:nvPr>
            <p:ph idx="1"/>
          </p:nvPr>
        </p:nvSpPr>
        <p:spPr/>
        <p:txBody>
          <a:bodyPr/>
          <a:lstStyle/>
          <a:p>
            <a:r>
              <a:rPr lang="en-US" dirty="0"/>
              <a:t>Not all service applications are created equal</a:t>
            </a:r>
          </a:p>
          <a:p>
            <a:pPr lvl="1"/>
            <a:r>
              <a:rPr lang="en-US" dirty="0" smtClean="0"/>
              <a:t>Some </a:t>
            </a:r>
            <a:r>
              <a:rPr lang="en-US" dirty="0"/>
              <a:t>(but not all) service apps have a database</a:t>
            </a:r>
          </a:p>
          <a:p>
            <a:pPr lvl="1"/>
            <a:r>
              <a:rPr lang="en-US" dirty="0"/>
              <a:t>Some (but not all) service apps can </a:t>
            </a:r>
            <a:r>
              <a:rPr lang="en-US" dirty="0" smtClean="0"/>
              <a:t>run </a:t>
            </a:r>
            <a:r>
              <a:rPr lang="en-US" dirty="0"/>
              <a:t>on </a:t>
            </a:r>
            <a:r>
              <a:rPr lang="en-US" dirty="0" smtClean="0"/>
              <a:t>app server</a:t>
            </a:r>
            <a:endParaRPr lang="en-US" dirty="0"/>
          </a:p>
          <a:p>
            <a:pPr lvl="1"/>
            <a:r>
              <a:rPr lang="en-US" dirty="0" smtClean="0"/>
              <a:t>Some </a:t>
            </a:r>
            <a:r>
              <a:rPr lang="en-US" dirty="0"/>
              <a:t>(but not all) service apps work across farms</a:t>
            </a:r>
          </a:p>
          <a:p>
            <a:pPr lvl="1"/>
            <a:endParaRPr lang="en-US" dirty="0"/>
          </a:p>
          <a:p>
            <a:r>
              <a:rPr lang="en-US" dirty="0" smtClean="0"/>
              <a:t>How do you create service application instance?</a:t>
            </a:r>
          </a:p>
          <a:p>
            <a:pPr lvl="1"/>
            <a:r>
              <a:rPr lang="en-US" dirty="0"/>
              <a:t>Create </a:t>
            </a:r>
            <a:r>
              <a:rPr lang="en-US" dirty="0" smtClean="0"/>
              <a:t>them using the White Wizard</a:t>
            </a:r>
            <a:endParaRPr lang="en-US" dirty="0"/>
          </a:p>
          <a:p>
            <a:pPr lvl="1"/>
            <a:r>
              <a:rPr lang="en-US" dirty="0" smtClean="0"/>
              <a:t>Create them by hand in Central Administration</a:t>
            </a:r>
          </a:p>
          <a:p>
            <a:pPr lvl="1"/>
            <a:r>
              <a:rPr lang="en-US" dirty="0"/>
              <a:t>Create </a:t>
            </a:r>
            <a:r>
              <a:rPr lang="en-US" dirty="0" smtClean="0"/>
              <a:t>them using PowerShell scripting</a:t>
            </a:r>
            <a:endParaRPr lang="en-US" dirty="0"/>
          </a:p>
        </p:txBody>
      </p:sp>
    </p:spTree>
    <p:extLst>
      <p:ext uri="{BB962C8B-B14F-4D97-AF65-F5344CB8AC3E}">
        <p14:creationId xmlns:p14="http://schemas.microsoft.com/office/powerpoint/2010/main" val="4031839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Administration</a:t>
            </a:r>
            <a:endParaRPr lang="en-US" dirty="0"/>
          </a:p>
        </p:txBody>
      </p:sp>
      <p:sp>
        <p:nvSpPr>
          <p:cNvPr id="3" name="Content Placeholder 2"/>
          <p:cNvSpPr>
            <a:spLocks noGrp="1"/>
          </p:cNvSpPr>
          <p:nvPr>
            <p:ph idx="1"/>
          </p:nvPr>
        </p:nvSpPr>
        <p:spPr/>
        <p:txBody>
          <a:bodyPr/>
          <a:lstStyle/>
          <a:p>
            <a:r>
              <a:rPr lang="en-US" dirty="0" smtClean="0"/>
              <a:t>Site for Administrators to make farm wide settings</a:t>
            </a:r>
          </a:p>
          <a:p>
            <a:pPr lvl="1"/>
            <a:r>
              <a:rPr lang="en-US" dirty="0" smtClean="0"/>
              <a:t>Home page has sections broken out by functionality</a:t>
            </a:r>
            <a:endParaRPr 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2438400"/>
            <a:ext cx="6830249"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80890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Service Application Instances</a:t>
            </a:r>
            <a:endParaRPr lang="en-US" dirty="0"/>
          </a:p>
        </p:txBody>
      </p:sp>
      <p:sp>
        <p:nvSpPr>
          <p:cNvPr id="3" name="Content Placeholder 2"/>
          <p:cNvSpPr>
            <a:spLocks noGrp="1"/>
          </p:cNvSpPr>
          <p:nvPr>
            <p:ph idx="1"/>
          </p:nvPr>
        </p:nvSpPr>
        <p:spPr/>
        <p:txBody>
          <a:bodyPr>
            <a:normAutofit/>
          </a:bodyPr>
          <a:lstStyle/>
          <a:p>
            <a:r>
              <a:rPr lang="en-US" sz="2400" dirty="0" smtClean="0"/>
              <a:t>Creating and managing service application instances</a:t>
            </a:r>
          </a:p>
          <a:p>
            <a:pPr lvl="1"/>
            <a:r>
              <a:rPr lang="en-US" sz="2000" dirty="0" smtClean="0"/>
              <a:t>Two </a:t>
            </a:r>
            <a:r>
              <a:rPr lang="en-US" sz="2000" dirty="0"/>
              <a:t>service application instances </a:t>
            </a:r>
            <a:r>
              <a:rPr lang="en-US" sz="2000" dirty="0" smtClean="0"/>
              <a:t>are created during SPF install</a:t>
            </a:r>
            <a:br>
              <a:rPr lang="en-US" sz="2000" dirty="0" smtClean="0"/>
            </a:br>
            <a:r>
              <a:rPr lang="en-US" sz="1400" i="1" dirty="0">
                <a:solidFill>
                  <a:srgbClr val="9F002D"/>
                </a:solidFill>
              </a:rPr>
              <a:t>t</a:t>
            </a:r>
            <a:r>
              <a:rPr lang="en-US" sz="1400" i="1" dirty="0" smtClean="0">
                <a:solidFill>
                  <a:srgbClr val="9F002D"/>
                </a:solidFill>
              </a:rPr>
              <a:t>hese two service </a:t>
            </a:r>
            <a:r>
              <a:rPr lang="en-US" sz="1400" i="1" dirty="0">
                <a:solidFill>
                  <a:srgbClr val="9F002D"/>
                </a:solidFill>
              </a:rPr>
              <a:t>application </a:t>
            </a:r>
            <a:r>
              <a:rPr lang="en-US" sz="1400" i="1" dirty="0" smtClean="0">
                <a:solidFill>
                  <a:srgbClr val="9F002D"/>
                </a:solidFill>
              </a:rPr>
              <a:t>instances cannot be modified</a:t>
            </a:r>
          </a:p>
          <a:p>
            <a:pPr lvl="1"/>
            <a:endParaRPr lang="en-US" sz="2000" dirty="0" smtClean="0"/>
          </a:p>
          <a:p>
            <a:pPr lvl="1"/>
            <a:endParaRPr lang="en-US" sz="2000" dirty="0"/>
          </a:p>
          <a:p>
            <a:pPr lvl="1"/>
            <a:endParaRPr lang="en-US" sz="2000" dirty="0" smtClean="0"/>
          </a:p>
          <a:p>
            <a:pPr lvl="1"/>
            <a:endParaRPr lang="en-US" sz="2000" dirty="0"/>
          </a:p>
          <a:p>
            <a:pPr lvl="1"/>
            <a:endParaRPr lang="en-US" sz="2000" dirty="0" smtClean="0"/>
          </a:p>
          <a:p>
            <a:pPr lvl="1"/>
            <a:r>
              <a:rPr lang="en-US" sz="2000" dirty="0" smtClean="0"/>
              <a:t>You can use New menu to create service application instances</a:t>
            </a:r>
          </a:p>
          <a:p>
            <a:pPr lvl="1"/>
            <a:endParaRPr lang="en-US" sz="2000"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4664" y="2514600"/>
            <a:ext cx="4931336" cy="1752600"/>
          </a:xfrm>
          <a:prstGeom prst="rect">
            <a:avLst/>
          </a:prstGeom>
          <a:noFill/>
          <a:ln w="9525">
            <a:solidFill>
              <a:schemeClr val="bg1">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9200" y="4800600"/>
            <a:ext cx="1371600" cy="1794076"/>
          </a:xfrm>
          <a:prstGeom prst="rect">
            <a:avLst/>
          </a:prstGeom>
          <a:noFill/>
          <a:ln w="19050">
            <a:solidFill>
              <a:schemeClr val="bg1">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9183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a Service Application Instance</a:t>
            </a:r>
            <a:endParaRPr lang="en-US" dirty="0"/>
          </a:p>
        </p:txBody>
      </p:sp>
      <p:sp>
        <p:nvSpPr>
          <p:cNvPr id="3" name="Content Placeholder 2"/>
          <p:cNvSpPr>
            <a:spLocks noGrp="1"/>
          </p:cNvSpPr>
          <p:nvPr>
            <p:ph idx="1"/>
          </p:nvPr>
        </p:nvSpPr>
        <p:spPr/>
        <p:txBody>
          <a:bodyPr/>
          <a:lstStyle/>
          <a:p>
            <a:r>
              <a:rPr lang="en-US" dirty="0" smtClean="0"/>
              <a:t>Create new service application using New menu</a:t>
            </a:r>
          </a:p>
          <a:p>
            <a:pPr lvl="1"/>
            <a:r>
              <a:rPr lang="en-US" dirty="0" smtClean="0"/>
              <a:t>Dialog appears for you to fill in details of creation</a:t>
            </a:r>
          </a:p>
          <a:p>
            <a:pPr lvl="3"/>
            <a:endParaRPr lang="en-US" dirty="0"/>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6852" y="2719295"/>
            <a:ext cx="1490869" cy="1950083"/>
          </a:xfrm>
          <a:prstGeom prst="rect">
            <a:avLst/>
          </a:prstGeom>
          <a:noFill/>
          <a:ln w="19050">
            <a:solidFill>
              <a:schemeClr val="bg1">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3" name="Group 12"/>
          <p:cNvGrpSpPr/>
          <p:nvPr/>
        </p:nvGrpSpPr>
        <p:grpSpPr>
          <a:xfrm>
            <a:off x="3372852" y="2590800"/>
            <a:ext cx="4475748" cy="4114800"/>
            <a:chOff x="2895600" y="2514600"/>
            <a:chExt cx="4724401" cy="4343400"/>
          </a:xfrm>
        </p:grpSpPr>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95600" y="2514600"/>
              <a:ext cx="4724400" cy="284617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08301" y="5315946"/>
              <a:ext cx="4711700" cy="1426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2895600" y="2514600"/>
              <a:ext cx="4711700" cy="43434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 name="Curved Connector 5"/>
          <p:cNvCxnSpPr/>
          <p:nvPr/>
        </p:nvCxnSpPr>
        <p:spPr>
          <a:xfrm flipV="1">
            <a:off x="2494895" y="3878860"/>
            <a:ext cx="745435" cy="707691"/>
          </a:xfrm>
          <a:prstGeom prst="curvedConnector3">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26345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Application Database Creation</a:t>
            </a:r>
            <a:endParaRPr lang="en-US" dirty="0"/>
          </a:p>
        </p:txBody>
      </p:sp>
      <p:sp>
        <p:nvSpPr>
          <p:cNvPr id="3" name="Content Placeholder 2"/>
          <p:cNvSpPr>
            <a:spLocks noGrp="1"/>
          </p:cNvSpPr>
          <p:nvPr>
            <p:ph idx="1"/>
          </p:nvPr>
        </p:nvSpPr>
        <p:spPr/>
        <p:txBody>
          <a:bodyPr>
            <a:normAutofit/>
          </a:bodyPr>
          <a:lstStyle/>
          <a:p>
            <a:r>
              <a:rPr lang="en-US" sz="2400" dirty="0" smtClean="0"/>
              <a:t>Database created along with service application</a:t>
            </a:r>
          </a:p>
          <a:p>
            <a:pPr lvl="1"/>
            <a:r>
              <a:rPr lang="en-US" sz="2000" dirty="0" smtClean="0"/>
              <a:t>Farm account (</a:t>
            </a:r>
            <a:r>
              <a:rPr lang="en-US" sz="2000" dirty="0" err="1" smtClean="0"/>
              <a:t>sp_farm</a:t>
            </a:r>
            <a:r>
              <a:rPr lang="en-US" sz="2000" dirty="0" smtClean="0"/>
              <a:t>) configured as </a:t>
            </a:r>
            <a:r>
              <a:rPr lang="en-US" sz="2000" dirty="0" err="1"/>
              <a:t>dbowner</a:t>
            </a:r>
            <a:endParaRPr lang="en-US" sz="2000" dirty="0"/>
          </a:p>
          <a:p>
            <a:pPr lvl="1"/>
            <a:r>
              <a:rPr lang="en-US" sz="2000" dirty="0" smtClean="0"/>
              <a:t>App Pool account (</a:t>
            </a:r>
            <a:r>
              <a:rPr lang="en-US" sz="2000" dirty="0" err="1" smtClean="0"/>
              <a:t>sp_serviceapp</a:t>
            </a:r>
            <a:r>
              <a:rPr lang="en-US" sz="2000" dirty="0" smtClean="0"/>
              <a:t>) also configured as </a:t>
            </a:r>
            <a:r>
              <a:rPr lang="en-US" sz="2000" dirty="0" err="1" smtClean="0"/>
              <a:t>dbowner</a:t>
            </a:r>
            <a:endParaRPr lang="en-US" sz="2000" dirty="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2743200"/>
            <a:ext cx="4703014" cy="3752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70433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473490"/>
            <a:ext cx="8382000" cy="5181600"/>
          </a:xfrm>
        </p:spPr>
        <p:txBody>
          <a:bodyPr>
            <a:normAutofit/>
          </a:bodyPr>
          <a:lstStyle/>
          <a:p>
            <a:r>
              <a:rPr lang="en-US" sz="2400" dirty="0" smtClean="0"/>
              <a:t>Use </a:t>
            </a:r>
            <a:r>
              <a:rPr lang="en-US" sz="2400" dirty="0"/>
              <a:t>r</a:t>
            </a:r>
            <a:r>
              <a:rPr lang="en-US" sz="2400" dirty="0" smtClean="0"/>
              <a:t>ibbon buttons to configure service applications</a:t>
            </a:r>
          </a:p>
          <a:p>
            <a:endParaRPr lang="en-US" sz="2400" dirty="0"/>
          </a:p>
          <a:p>
            <a:endParaRPr lang="en-US" sz="2400" dirty="0" smtClean="0"/>
          </a:p>
          <a:p>
            <a:endParaRPr lang="en-US" sz="2400" dirty="0"/>
          </a:p>
          <a:p>
            <a:pPr marL="0" indent="0">
              <a:buNone/>
            </a:pPr>
            <a:endParaRPr lang="en-US" sz="2400" dirty="0" smtClean="0"/>
          </a:p>
          <a:p>
            <a:pPr marL="347662" lvl="1" indent="0">
              <a:lnSpc>
                <a:spcPct val="150000"/>
              </a:lnSpc>
              <a:buNone/>
            </a:pPr>
            <a:r>
              <a:rPr lang="en-US" sz="2000" dirty="0" smtClean="0"/>
              <a:t>	navigate to main administrative page for service application</a:t>
            </a:r>
          </a:p>
          <a:p>
            <a:pPr marL="347662" lvl="1" indent="0">
              <a:lnSpc>
                <a:spcPct val="150000"/>
              </a:lnSpc>
              <a:buNone/>
            </a:pPr>
            <a:r>
              <a:rPr lang="en-US" sz="2000" dirty="0" smtClean="0"/>
              <a:t>	set who can administrate/configure this service application</a:t>
            </a:r>
          </a:p>
          <a:p>
            <a:pPr marL="347662" lvl="1" indent="0">
              <a:lnSpc>
                <a:spcPct val="150000"/>
              </a:lnSpc>
              <a:buNone/>
            </a:pPr>
            <a:r>
              <a:rPr lang="en-US" sz="2000" dirty="0" smtClean="0"/>
              <a:t>	view and modify properties such as database location</a:t>
            </a:r>
          </a:p>
          <a:p>
            <a:pPr marL="347662" lvl="1" indent="0">
              <a:lnSpc>
                <a:spcPct val="150000"/>
              </a:lnSpc>
              <a:buNone/>
            </a:pPr>
            <a:r>
              <a:rPr lang="en-US" sz="2000" dirty="0" smtClean="0"/>
              <a:t>	configure service application for access by other farms</a:t>
            </a:r>
          </a:p>
          <a:p>
            <a:pPr marL="347662" lvl="1" indent="0">
              <a:lnSpc>
                <a:spcPct val="150000"/>
              </a:lnSpc>
              <a:buNone/>
            </a:pPr>
            <a:r>
              <a:rPr lang="en-US" sz="2000" dirty="0" smtClean="0"/>
              <a:t>	configure which users can use this service application</a:t>
            </a:r>
            <a:endParaRPr lang="en-US" sz="2000" dirty="0"/>
          </a:p>
        </p:txBody>
      </p:sp>
      <p:grpSp>
        <p:nvGrpSpPr>
          <p:cNvPr id="10" name="Group 9"/>
          <p:cNvGrpSpPr/>
          <p:nvPr/>
        </p:nvGrpSpPr>
        <p:grpSpPr>
          <a:xfrm>
            <a:off x="381001" y="3885886"/>
            <a:ext cx="897636" cy="2667314"/>
            <a:chOff x="428625" y="1905000"/>
            <a:chExt cx="790575" cy="2657475"/>
          </a:xfrm>
        </p:grpSpPr>
        <p:pic>
          <p:nvPicPr>
            <p:cNvPr id="614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0" y="1905000"/>
              <a:ext cx="4953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8625" y="2447925"/>
              <a:ext cx="7905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3400" y="2971800"/>
              <a:ext cx="5810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2"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2450" y="3505200"/>
              <a:ext cx="4381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3" name="Picture 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5836" y="4038600"/>
              <a:ext cx="6667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Title 1"/>
          <p:cNvSpPr>
            <a:spLocks noGrp="1"/>
          </p:cNvSpPr>
          <p:nvPr>
            <p:ph type="title"/>
          </p:nvPr>
        </p:nvSpPr>
        <p:spPr/>
        <p:txBody>
          <a:bodyPr/>
          <a:lstStyle/>
          <a:p>
            <a:r>
              <a:rPr lang="en-US" dirty="0" smtClean="0"/>
              <a:t>Service Application Management</a:t>
            </a:r>
            <a:endParaRPr lang="en-US" dirty="0"/>
          </a:p>
        </p:txBody>
      </p:sp>
      <p:pic>
        <p:nvPicPr>
          <p:cNvPr id="6146" name="Picture 2"/>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36294" b="25784"/>
          <a:stretch/>
        </p:blipFill>
        <p:spPr bwMode="auto">
          <a:xfrm>
            <a:off x="838200" y="1983490"/>
            <a:ext cx="5124389" cy="1674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Straight Arrow Connector 11"/>
          <p:cNvCxnSpPr/>
          <p:nvPr/>
        </p:nvCxnSpPr>
        <p:spPr>
          <a:xfrm>
            <a:off x="1043426" y="4603568"/>
            <a:ext cx="25197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043426" y="4079965"/>
            <a:ext cx="25197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043426" y="5143227"/>
            <a:ext cx="25197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043426" y="5638800"/>
            <a:ext cx="25197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051377" y="6212619"/>
            <a:ext cx="25197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04800" y="4411701"/>
            <a:ext cx="7924800" cy="1912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04800" y="4953000"/>
            <a:ext cx="7924800" cy="1912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04800" y="5486400"/>
            <a:ext cx="7924800" cy="1912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04800" y="6019800"/>
            <a:ext cx="7924800" cy="1912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04800" y="6610280"/>
            <a:ext cx="7924800" cy="1912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04800" y="3810000"/>
            <a:ext cx="7924800" cy="1912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04800" y="3810000"/>
            <a:ext cx="0" cy="280028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229600" y="3810000"/>
            <a:ext cx="0" cy="280028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22804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Service Applications</a:t>
            </a:r>
            <a:endParaRPr lang="en-US" dirty="0"/>
          </a:p>
        </p:txBody>
      </p:sp>
      <p:sp>
        <p:nvSpPr>
          <p:cNvPr id="3" name="Content Placeholder 2"/>
          <p:cNvSpPr>
            <a:spLocks noGrp="1"/>
          </p:cNvSpPr>
          <p:nvPr>
            <p:ph idx="1"/>
          </p:nvPr>
        </p:nvSpPr>
        <p:spPr/>
        <p:txBody>
          <a:bodyPr/>
          <a:lstStyle/>
          <a:p>
            <a:r>
              <a:rPr lang="en-US" dirty="0" smtClean="0"/>
              <a:t>Manage button navigates to main admin page</a:t>
            </a:r>
          </a:p>
          <a:p>
            <a:pPr lvl="1"/>
            <a:r>
              <a:rPr lang="en-US" dirty="0" smtClean="0"/>
              <a:t>This is main place to configure service applications</a:t>
            </a:r>
          </a:p>
          <a:p>
            <a:pPr lvl="1"/>
            <a:r>
              <a:rPr lang="en-US" dirty="0" smtClean="0"/>
              <a:t>Each service application has its own custom settings</a:t>
            </a:r>
            <a:endParaRPr lang="en-US" dirty="0"/>
          </a:p>
        </p:txBody>
      </p:sp>
      <p:pic>
        <p:nvPicPr>
          <p:cNvPr id="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4274597"/>
            <a:ext cx="904576" cy="845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63706" y="3126032"/>
            <a:ext cx="6560870" cy="289376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Curved Connector 5"/>
          <p:cNvCxnSpPr/>
          <p:nvPr/>
        </p:nvCxnSpPr>
        <p:spPr>
          <a:xfrm flipV="1">
            <a:off x="1056976" y="3829814"/>
            <a:ext cx="745435" cy="707691"/>
          </a:xfrm>
          <a:prstGeom prst="curvedConnector3">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83604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Application Properties</a:t>
            </a:r>
            <a:endParaRPr lang="en-US" dirty="0"/>
          </a:p>
        </p:txBody>
      </p:sp>
      <p:sp>
        <p:nvSpPr>
          <p:cNvPr id="3" name="Content Placeholder 2"/>
          <p:cNvSpPr>
            <a:spLocks noGrp="1"/>
          </p:cNvSpPr>
          <p:nvPr>
            <p:ph idx="1"/>
          </p:nvPr>
        </p:nvSpPr>
        <p:spPr/>
        <p:txBody>
          <a:bodyPr/>
          <a:lstStyle/>
          <a:p>
            <a:r>
              <a:rPr lang="en-US" dirty="0" smtClean="0"/>
              <a:t>Used to configure app pool and database settings</a:t>
            </a:r>
            <a:endParaRPr lang="en-US" dirty="0"/>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600" y="2362200"/>
            <a:ext cx="5486400" cy="411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3996695"/>
            <a:ext cx="990600" cy="803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Curved Connector 5"/>
          <p:cNvCxnSpPr/>
          <p:nvPr/>
        </p:nvCxnSpPr>
        <p:spPr>
          <a:xfrm flipV="1">
            <a:off x="1524000" y="3475968"/>
            <a:ext cx="745435" cy="707691"/>
          </a:xfrm>
          <a:prstGeom prst="curvedConnector3">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4333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User Permissions</a:t>
            </a:r>
            <a:endParaRPr lang="en-US" dirty="0"/>
          </a:p>
        </p:txBody>
      </p:sp>
      <p:sp>
        <p:nvSpPr>
          <p:cNvPr id="3" name="Content Placeholder 2"/>
          <p:cNvSpPr>
            <a:spLocks noGrp="1"/>
          </p:cNvSpPr>
          <p:nvPr>
            <p:ph idx="1"/>
          </p:nvPr>
        </p:nvSpPr>
        <p:spPr/>
        <p:txBody>
          <a:bodyPr/>
          <a:lstStyle/>
          <a:p>
            <a:r>
              <a:rPr lang="en-US" dirty="0" smtClean="0"/>
              <a:t>You </a:t>
            </a:r>
            <a:r>
              <a:rPr lang="en-US" dirty="0"/>
              <a:t>m</a:t>
            </a:r>
            <a:r>
              <a:rPr lang="en-US" dirty="0" smtClean="0"/>
              <a:t>ust configure service app permissions</a:t>
            </a:r>
          </a:p>
          <a:p>
            <a:pPr lvl="1"/>
            <a:r>
              <a:rPr lang="en-US" dirty="0" smtClean="0"/>
              <a:t>By default, users have no permissions for access</a:t>
            </a:r>
            <a:endParaRPr lang="en-US" dirty="0"/>
          </a:p>
        </p:txBody>
      </p:sp>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3089" y="2612647"/>
            <a:ext cx="3695700" cy="386435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00200" y="3775427"/>
            <a:ext cx="1097089"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Curved Connector 12"/>
          <p:cNvCxnSpPr/>
          <p:nvPr/>
        </p:nvCxnSpPr>
        <p:spPr>
          <a:xfrm flipV="1">
            <a:off x="2468689" y="3392350"/>
            <a:ext cx="745435" cy="707691"/>
          </a:xfrm>
          <a:prstGeom prst="curvedConnector3">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1721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Delegated Administrators</a:t>
            </a:r>
            <a:endParaRPr lang="en-US" dirty="0"/>
          </a:p>
        </p:txBody>
      </p:sp>
      <p:sp>
        <p:nvSpPr>
          <p:cNvPr id="3" name="Content Placeholder 2"/>
          <p:cNvSpPr>
            <a:spLocks noGrp="1"/>
          </p:cNvSpPr>
          <p:nvPr>
            <p:ph idx="1"/>
          </p:nvPr>
        </p:nvSpPr>
        <p:spPr/>
        <p:txBody>
          <a:bodyPr/>
          <a:lstStyle/>
          <a:p>
            <a:r>
              <a:rPr lang="en-US" dirty="0" smtClean="0"/>
              <a:t>Service applications can have their own security</a:t>
            </a:r>
          </a:p>
          <a:p>
            <a:r>
              <a:rPr lang="en-US" dirty="0" smtClean="0"/>
              <a:t>You can give a user admin access to the SA without giving them any other access to CA. </a:t>
            </a:r>
          </a:p>
          <a:p>
            <a:pPr lvl="1"/>
            <a:r>
              <a:rPr lang="en-US" dirty="0" smtClean="0"/>
              <a:t>They get a security trimmed UI</a:t>
            </a:r>
          </a:p>
          <a:p>
            <a:pPr marL="347663" lvl="1" indent="-347663">
              <a:spcBef>
                <a:spcPts val="600"/>
              </a:spcBef>
              <a:spcAft>
                <a:spcPts val="200"/>
              </a:spcAft>
              <a:buClr>
                <a:schemeClr val="tx2"/>
              </a:buClr>
              <a:buSzPct val="100000"/>
              <a:buFont typeface="Wingdings" pitchFamily="2" charset="2"/>
              <a:buChar char="§"/>
            </a:pPr>
            <a:r>
              <a:rPr lang="en-US" dirty="0"/>
              <a:t>Some services have their own additional specialized admin roles </a:t>
            </a:r>
          </a:p>
          <a:p>
            <a:endParaRPr lang="en-US" dirty="0" smtClean="0"/>
          </a:p>
        </p:txBody>
      </p:sp>
    </p:spTree>
    <p:extLst>
      <p:ext uri="{BB962C8B-B14F-4D97-AF65-F5344CB8AC3E}">
        <p14:creationId xmlns:p14="http://schemas.microsoft.com/office/powerpoint/2010/main" val="18753848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381000" y="1447799"/>
            <a:ext cx="8382000" cy="3391698"/>
          </a:xfrm>
        </p:spPr>
        <p:txBody>
          <a:bodyPr/>
          <a:lstStyle/>
          <a:p>
            <a:pPr>
              <a:buFont typeface="Wingdings" pitchFamily="2" charset="2"/>
              <a:buChar char="ü"/>
            </a:pPr>
            <a:r>
              <a:rPr lang="en-US" dirty="0"/>
              <a:t>Getting Around in Central Administration</a:t>
            </a:r>
          </a:p>
          <a:p>
            <a:pPr>
              <a:buFont typeface="Wingdings" pitchFamily="2" charset="2"/>
              <a:buChar char="ü"/>
            </a:pPr>
            <a:r>
              <a:rPr lang="en-US" dirty="0"/>
              <a:t>Managed Service Accounts</a:t>
            </a:r>
          </a:p>
          <a:p>
            <a:pPr>
              <a:buFont typeface="Wingdings" pitchFamily="2" charset="2"/>
              <a:buChar char="ü"/>
            </a:pPr>
            <a:r>
              <a:rPr lang="en-US" dirty="0"/>
              <a:t>Configuring Timer Jobs</a:t>
            </a:r>
          </a:p>
          <a:p>
            <a:pPr>
              <a:buFont typeface="Wingdings" pitchFamily="2" charset="2"/>
              <a:buChar char="ü"/>
            </a:pPr>
            <a:r>
              <a:rPr lang="en-US" dirty="0"/>
              <a:t>Using the Farm Configuration Wizard</a:t>
            </a:r>
          </a:p>
          <a:p>
            <a:pPr>
              <a:buFont typeface="Wingdings" pitchFamily="2" charset="2"/>
              <a:buChar char="ü"/>
            </a:pPr>
            <a:r>
              <a:rPr lang="en-US" dirty="0"/>
              <a:t>Configuring Service Applications by Hand</a:t>
            </a:r>
          </a:p>
        </p:txBody>
      </p:sp>
    </p:spTree>
    <p:extLst>
      <p:ext uri="{BB962C8B-B14F-4D97-AF65-F5344CB8AC3E}">
        <p14:creationId xmlns:p14="http://schemas.microsoft.com/office/powerpoint/2010/main" val="149454841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Management</a:t>
            </a:r>
            <a:endParaRPr lang="en-US" dirty="0"/>
          </a:p>
        </p:txBody>
      </p:sp>
      <p:sp>
        <p:nvSpPr>
          <p:cNvPr id="3" name="Content Placeholder 2"/>
          <p:cNvSpPr>
            <a:spLocks noGrp="1"/>
          </p:cNvSpPr>
          <p:nvPr>
            <p:ph idx="1"/>
          </p:nvPr>
        </p:nvSpPr>
        <p:spPr/>
        <p:txBody>
          <a:bodyPr>
            <a:normAutofit/>
          </a:bodyPr>
          <a:lstStyle/>
          <a:p>
            <a:r>
              <a:rPr lang="en-US" sz="2400" dirty="0" smtClean="0"/>
              <a:t>Top-level manage of applications and content</a:t>
            </a:r>
          </a:p>
          <a:p>
            <a:pPr lvl="1"/>
            <a:r>
              <a:rPr lang="en-US" sz="2000" dirty="0" smtClean="0"/>
              <a:t>Web Application </a:t>
            </a:r>
          </a:p>
          <a:p>
            <a:pPr lvl="1"/>
            <a:r>
              <a:rPr lang="en-US" sz="2000" dirty="0" smtClean="0"/>
              <a:t>Site Collections</a:t>
            </a:r>
          </a:p>
          <a:p>
            <a:pPr lvl="1"/>
            <a:r>
              <a:rPr lang="en-US" sz="2000" dirty="0" smtClean="0"/>
              <a:t>Service Applications</a:t>
            </a:r>
          </a:p>
          <a:p>
            <a:pPr lvl="1"/>
            <a:r>
              <a:rPr lang="en-US" sz="2000" dirty="0" smtClean="0"/>
              <a:t>Content Databases</a:t>
            </a:r>
            <a:endParaRPr lang="en-US" sz="2000"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3519512"/>
            <a:ext cx="7162800" cy="26905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9094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 Management</a:t>
            </a:r>
            <a:endParaRPr lang="en-US" dirty="0"/>
          </a:p>
        </p:txBody>
      </p:sp>
      <p:sp>
        <p:nvSpPr>
          <p:cNvPr id="3" name="Content Placeholder 2"/>
          <p:cNvSpPr>
            <a:spLocks noGrp="1"/>
          </p:cNvSpPr>
          <p:nvPr>
            <p:ph idx="1"/>
          </p:nvPr>
        </p:nvSpPr>
        <p:spPr/>
        <p:txBody>
          <a:bodyPr/>
          <a:lstStyle/>
          <a:p>
            <a:r>
              <a:rPr lang="en-US" dirty="0"/>
              <a:t>Web </a:t>
            </a:r>
            <a:r>
              <a:rPr lang="en-US" dirty="0" smtClean="0"/>
              <a:t>application page allows you to…</a:t>
            </a:r>
          </a:p>
          <a:p>
            <a:pPr lvl="1"/>
            <a:r>
              <a:rPr lang="en-US" dirty="0" smtClean="0"/>
              <a:t>Inspect and configure </a:t>
            </a:r>
            <a:r>
              <a:rPr lang="en-US" dirty="0"/>
              <a:t>e</a:t>
            </a:r>
            <a:r>
              <a:rPr lang="en-US" dirty="0" smtClean="0"/>
              <a:t>xisting Web applications</a:t>
            </a:r>
          </a:p>
          <a:p>
            <a:pPr lvl="1"/>
            <a:r>
              <a:rPr lang="en-US" dirty="0"/>
              <a:t>Create new Web </a:t>
            </a:r>
            <a:r>
              <a:rPr lang="en-US" dirty="0" smtClean="0"/>
              <a:t>applications</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marL="347662" lvl="1" indent="0">
              <a:buNone/>
            </a:pPr>
            <a:endParaRPr lang="en-US" sz="1800" dirty="0" smtClean="0"/>
          </a:p>
          <a:p>
            <a:pPr marL="347662" lvl="1" indent="0">
              <a:buNone/>
            </a:pPr>
            <a:r>
              <a:rPr lang="en-US" sz="1800" dirty="0" smtClean="0"/>
              <a:t>Web Application for </a:t>
            </a:r>
            <a:r>
              <a:rPr lang="en-US" sz="1800" dirty="0"/>
              <a:t>Central Administration</a:t>
            </a:r>
            <a:r>
              <a:rPr lang="en-US" sz="1800" dirty="0" smtClean="0"/>
              <a:t> is created when farm is created</a:t>
            </a:r>
            <a:endParaRPr lang="en-US" sz="1800" dirty="0"/>
          </a:p>
          <a:p>
            <a:pPr lvl="1"/>
            <a:endParaRPr lang="en-US" dirty="0" smtClean="0"/>
          </a:p>
          <a:p>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3067699"/>
            <a:ext cx="7162800" cy="25711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761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 – General Settings</a:t>
            </a:r>
            <a:endParaRPr lang="en-US" dirty="0"/>
          </a:p>
        </p:txBody>
      </p:sp>
      <p:sp>
        <p:nvSpPr>
          <p:cNvPr id="3" name="Content Placeholder 2"/>
          <p:cNvSpPr>
            <a:spLocks noGrp="1"/>
          </p:cNvSpPr>
          <p:nvPr>
            <p:ph idx="1"/>
          </p:nvPr>
        </p:nvSpPr>
        <p:spPr/>
        <p:txBody>
          <a:bodyPr/>
          <a:lstStyle/>
          <a:p>
            <a:r>
              <a:rPr lang="en-US" dirty="0" smtClean="0"/>
              <a:t>Web Application has General Setting dialog</a:t>
            </a:r>
          </a:p>
          <a:p>
            <a:pPr lvl="1"/>
            <a:r>
              <a:rPr lang="en-US" dirty="0" smtClean="0"/>
              <a:t>Allows you to configure many different settings</a:t>
            </a:r>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6477" y="2438400"/>
            <a:ext cx="5930123"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3969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Settings</a:t>
            </a:r>
            <a:endParaRPr lang="en-US" dirty="0"/>
          </a:p>
        </p:txBody>
      </p:sp>
      <p:sp>
        <p:nvSpPr>
          <p:cNvPr id="3" name="Content Placeholder 2"/>
          <p:cNvSpPr>
            <a:spLocks noGrp="1"/>
          </p:cNvSpPr>
          <p:nvPr>
            <p:ph idx="1"/>
          </p:nvPr>
        </p:nvSpPr>
        <p:spPr/>
        <p:txBody>
          <a:bodyPr>
            <a:normAutofit/>
          </a:bodyPr>
          <a:lstStyle/>
          <a:p>
            <a:r>
              <a:rPr lang="en-US" sz="2400" dirty="0" smtClean="0"/>
              <a:t>System Settings page allows you to…</a:t>
            </a:r>
          </a:p>
          <a:p>
            <a:pPr lvl="1"/>
            <a:r>
              <a:rPr lang="en-US" sz="2000" dirty="0" smtClean="0"/>
              <a:t>Inspect and configure servers in farm</a:t>
            </a:r>
          </a:p>
          <a:p>
            <a:pPr lvl="1"/>
            <a:r>
              <a:rPr lang="en-US" sz="2000" dirty="0" smtClean="0"/>
              <a:t>Inspect, configure and create application services</a:t>
            </a:r>
          </a:p>
          <a:p>
            <a:pPr lvl="1"/>
            <a:r>
              <a:rPr lang="en-US" sz="2000" dirty="0" smtClean="0"/>
              <a:t>Configure farm e-mail settings</a:t>
            </a:r>
          </a:p>
          <a:p>
            <a:pPr lvl="1"/>
            <a:r>
              <a:rPr lang="en-US" sz="2000" dirty="0" smtClean="0"/>
              <a:t>Navigate to other farm management pages</a:t>
            </a:r>
            <a:endParaRPr lang="en-US" sz="2000"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6754" y="3657600"/>
            <a:ext cx="6940446" cy="2743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2259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 in Farm</a:t>
            </a:r>
            <a:endParaRPr lang="en-US" dirty="0"/>
          </a:p>
        </p:txBody>
      </p:sp>
      <p:sp>
        <p:nvSpPr>
          <p:cNvPr id="3" name="Content Placeholder 2"/>
          <p:cNvSpPr>
            <a:spLocks noGrp="1"/>
          </p:cNvSpPr>
          <p:nvPr>
            <p:ph idx="1"/>
          </p:nvPr>
        </p:nvSpPr>
        <p:spPr/>
        <p:txBody>
          <a:bodyPr/>
          <a:lstStyle/>
          <a:p>
            <a:r>
              <a:rPr lang="en-US" dirty="0" smtClean="0"/>
              <a:t>Servers in Farm page allows you to see…</a:t>
            </a:r>
          </a:p>
          <a:p>
            <a:pPr lvl="1"/>
            <a:r>
              <a:rPr lang="en-US" dirty="0" smtClean="0"/>
              <a:t>Database Server(s)</a:t>
            </a:r>
          </a:p>
          <a:p>
            <a:pPr lvl="1"/>
            <a:r>
              <a:rPr lang="en-US" dirty="0" smtClean="0"/>
              <a:t>Web Server(s)</a:t>
            </a:r>
          </a:p>
          <a:p>
            <a:pPr lvl="1"/>
            <a:r>
              <a:rPr lang="en-US" dirty="0" smtClean="0"/>
              <a:t>Application Server(s)</a:t>
            </a:r>
            <a:endParaRPr lang="en-US" dirty="0"/>
          </a:p>
        </p:txBody>
      </p:sp>
      <p:pic>
        <p:nvPicPr>
          <p:cNvPr id="1229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3505200"/>
            <a:ext cx="8127858" cy="25943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61197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 on Server</a:t>
            </a:r>
            <a:endParaRPr lang="en-US" dirty="0"/>
          </a:p>
        </p:txBody>
      </p:sp>
      <p:sp>
        <p:nvSpPr>
          <p:cNvPr id="3" name="Content Placeholder 2"/>
          <p:cNvSpPr>
            <a:spLocks noGrp="1"/>
          </p:cNvSpPr>
          <p:nvPr>
            <p:ph idx="1"/>
          </p:nvPr>
        </p:nvSpPr>
        <p:spPr/>
        <p:txBody>
          <a:bodyPr>
            <a:normAutofit/>
          </a:bodyPr>
          <a:lstStyle/>
          <a:p>
            <a:r>
              <a:rPr lang="en-US" sz="2400" dirty="0" smtClean="0"/>
              <a:t>SharePoint Server 2010 installs many services</a:t>
            </a:r>
          </a:p>
          <a:p>
            <a:pPr lvl="1"/>
            <a:r>
              <a:rPr lang="en-US" sz="2000" dirty="0" smtClean="0"/>
              <a:t>Complete install adds services for Web server(s)</a:t>
            </a:r>
          </a:p>
          <a:p>
            <a:pPr lvl="1"/>
            <a:r>
              <a:rPr lang="en-US" sz="2000" dirty="0"/>
              <a:t>Complete install adds </a:t>
            </a:r>
            <a:r>
              <a:rPr lang="en-US" sz="2000" dirty="0" smtClean="0"/>
              <a:t>services </a:t>
            </a:r>
            <a:r>
              <a:rPr lang="en-US" sz="2000" dirty="0"/>
              <a:t>for </a:t>
            </a:r>
            <a:r>
              <a:rPr lang="en-US" sz="2000" dirty="0" smtClean="0"/>
              <a:t>Application server(s)</a:t>
            </a:r>
          </a:p>
          <a:p>
            <a:pPr lvl="1"/>
            <a:r>
              <a:rPr lang="en-US" sz="2000" dirty="0" smtClean="0"/>
              <a:t>Many of the services provided must be configured</a:t>
            </a:r>
          </a:p>
          <a:p>
            <a:pPr lvl="1"/>
            <a:r>
              <a:rPr lang="en-US" sz="2000" dirty="0" smtClean="0"/>
              <a:t>Many (but not all) services list here are service applications</a:t>
            </a:r>
          </a:p>
          <a:p>
            <a:pPr lvl="1"/>
            <a:endParaRPr lang="en-US" sz="2000" dirty="0"/>
          </a:p>
          <a:p>
            <a:pPr lvl="1"/>
            <a:endParaRPr lang="en-US" sz="2000" dirty="0"/>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37743"/>
          <a:stretch/>
        </p:blipFill>
        <p:spPr bwMode="auto">
          <a:xfrm>
            <a:off x="838200" y="3505200"/>
            <a:ext cx="6740182" cy="312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146204"/>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_Cours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2_Default Design - DPE PPT Template 4">
    <a:dk1>
      <a:srgbClr val="000000"/>
    </a:dk1>
    <a:lt1>
      <a:srgbClr val="FFFFFF"/>
    </a:lt1>
    <a:dk2>
      <a:srgbClr val="000000"/>
    </a:dk2>
    <a:lt2>
      <a:srgbClr val="333333"/>
    </a:lt2>
    <a:accent1>
      <a:srgbClr val="BBE0E3"/>
    </a:accent1>
    <a:accent2>
      <a:srgbClr val="333399"/>
    </a:accent2>
    <a:accent3>
      <a:srgbClr val="FFFFFF"/>
    </a:accent3>
    <a:accent4>
      <a:srgbClr val="000000"/>
    </a:accent4>
    <a:accent5>
      <a:srgbClr val="DAEDEF"/>
    </a:accent5>
    <a:accent6>
      <a:srgbClr val="2D2D8A"/>
    </a:accent6>
    <a:hlink>
      <a:srgbClr val="CCFFFF"/>
    </a:hlink>
    <a:folHlink>
      <a:srgbClr val="99CC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documentManagement>
    <_dlc_DocId xmlns="c83d3ea4-1015-4b4b-bfa9-09fbcd7aa64d">3CC2HQU7XWNV-24-47</_dlc_DocId>
    <_dlc_DocIdUrl xmlns="c83d3ea4-1015-4b4b-bfa9-09fbcd7aa64d">
      <Url>http://intranet.sharepointblackops.com/Courses/2010-Administrator/_layouts/DocIdRedir.aspx?ID=3CC2HQU7XWNV-24-47</Url>
      <Description>3CC2HQU7XWNV-24-47</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99C111BAF94F343954D24C51CA5B890" ma:contentTypeVersion="0" ma:contentTypeDescription="Create a new document." ma:contentTypeScope="" ma:versionID="3fd8132bd5b0bf82bcc496a9f1dcffc8">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p:properties>
</file>

<file path=customXml/item5.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A5547237-B119-45CA-BEFC-A2DA2BDB03E7}">
  <ds:schemaRefs>
    <ds:schemaRef ds:uri="http://www.w3.org/XML/1998/namespace"/>
    <ds:schemaRef ds:uri="http://schemas.microsoft.com/office/2006/metadata/properties"/>
    <ds:schemaRef ds:uri="http://purl.org/dc/terms/"/>
    <ds:schemaRef ds:uri="http://schemas.microsoft.com/office/2006/documentManagement/types"/>
    <ds:schemaRef ds:uri="c83d3ea4-1015-4b4b-bfa9-09fbcd7aa64d"/>
    <ds:schemaRef ds:uri="http://purl.org/dc/elements/1.1/"/>
    <ds:schemaRef ds:uri="http://schemas.openxmlformats.org/package/2006/metadata/core-properties"/>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6034B84F-8F8E-48B7-9EFF-C7DE1A66BD73}"/>
</file>

<file path=customXml/itemProps3.xml><?xml version="1.0" encoding="utf-8"?>
<ds:datastoreItem xmlns:ds="http://schemas.openxmlformats.org/officeDocument/2006/customXml" ds:itemID="{556C2B9E-9013-415A-8704-5EA44CFC2FD2}"/>
</file>

<file path=customXml/itemProps4.xml><?xml version="1.0" encoding="utf-8"?>
<ds:datastoreItem xmlns:ds="http://schemas.openxmlformats.org/officeDocument/2006/customXml" ds:itemID="{A5547237-B119-45CA-BEFC-A2DA2BDB03E7}"/>
</file>

<file path=customXml/itemProps5.xml><?xml version="1.0" encoding="utf-8"?>
<ds:datastoreItem xmlns:ds="http://schemas.openxmlformats.org/officeDocument/2006/customXml" ds:itemID="{8865FC99-B6BD-4E98-8312-F4F432C217EA}"/>
</file>

<file path=docProps/app.xml><?xml version="1.0" encoding="utf-8"?>
<Properties xmlns="http://schemas.openxmlformats.org/officeDocument/2006/extended-properties" xmlns:vt="http://schemas.openxmlformats.org/officeDocument/2006/docPropsVTypes">
  <Template/>
  <TotalTime>5553</TotalTime>
  <Words>3086</Words>
  <Application>Microsoft Office PowerPoint</Application>
  <PresentationFormat>On-screen Show (4:3)</PresentationFormat>
  <Paragraphs>396</Paragraphs>
  <Slides>38</Slides>
  <Notes>38</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CPT_Course</vt:lpstr>
      <vt:lpstr>Configuring and Administrating SharePoint Server 2010</vt:lpstr>
      <vt:lpstr>Agenda</vt:lpstr>
      <vt:lpstr>Central Administration</vt:lpstr>
      <vt:lpstr>Application Management</vt:lpstr>
      <vt:lpstr>Web Application Management</vt:lpstr>
      <vt:lpstr>Web Application – General Settings</vt:lpstr>
      <vt:lpstr>System Settings</vt:lpstr>
      <vt:lpstr>Servers in Farm</vt:lpstr>
      <vt:lpstr>Services on Server</vt:lpstr>
      <vt:lpstr>Email Servers</vt:lpstr>
      <vt:lpstr>Set Outgoing Email</vt:lpstr>
      <vt:lpstr>Monitoring</vt:lpstr>
      <vt:lpstr>Backup and Restore</vt:lpstr>
      <vt:lpstr>Security</vt:lpstr>
      <vt:lpstr>Upgrade and Migration</vt:lpstr>
      <vt:lpstr>General Application Settings</vt:lpstr>
      <vt:lpstr>DEMO</vt:lpstr>
      <vt:lpstr>Agenda</vt:lpstr>
      <vt:lpstr>Managed Accounts</vt:lpstr>
      <vt:lpstr>DEMO</vt:lpstr>
      <vt:lpstr>Agenda</vt:lpstr>
      <vt:lpstr>Timer Jobs</vt:lpstr>
      <vt:lpstr>Timer Job Definitions</vt:lpstr>
      <vt:lpstr>DEMO</vt:lpstr>
      <vt:lpstr>Agenda</vt:lpstr>
      <vt:lpstr>Configuration Wizards</vt:lpstr>
      <vt:lpstr>Agenda</vt:lpstr>
      <vt:lpstr>SharePoint Containment Hierarchy</vt:lpstr>
      <vt:lpstr>Working with Service Applications</vt:lpstr>
      <vt:lpstr>Creating Service Application Instances</vt:lpstr>
      <vt:lpstr>Creating a Service Application Instance</vt:lpstr>
      <vt:lpstr>Service Application Database Creation</vt:lpstr>
      <vt:lpstr>Service Application Management</vt:lpstr>
      <vt:lpstr>Configuring Service Applications</vt:lpstr>
      <vt:lpstr>Service Application Properties</vt:lpstr>
      <vt:lpstr>Configuring User Permissions</vt:lpstr>
      <vt:lpstr>Delegated Administrators</vt:lpstr>
      <vt:lpstr>Summary</vt:lpstr>
    </vt:vector>
  </TitlesOfParts>
  <Company>Critical Path Training,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Administering &amp; Configuring SharePoint Server 2010</dc:title>
  <dc:creator>Andrew Connell;Ted.Pattison@CriticalPathTraining.com</dc:creator>
  <cp:lastModifiedBy>Windows User</cp:lastModifiedBy>
  <cp:revision>86</cp:revision>
  <cp:lastPrinted>2011-09-14T01:17:27Z</cp:lastPrinted>
  <dcterms:created xsi:type="dcterms:W3CDTF">2009-09-04T10:04:24Z</dcterms:created>
  <dcterms:modified xsi:type="dcterms:W3CDTF">2011-12-04T23:37:58Z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0x010100899C111BAF94F343954D24C51CA5B890</vt:lpwstr>
  </property>
  <property fmtid="{D5CDD505-2E9C-101B-9397-08002B2CF9AE}" pid="4" name="Order">
    <vt:r8>2100</vt:r8>
  </property>
  <property fmtid="{D5CDD505-2E9C-101B-9397-08002B2CF9AE}" pid="5" name="Work Status">
    <vt:lpwstr>Not ready for review</vt:lpwstr>
  </property>
  <property fmtid="{D5CDD505-2E9C-101B-9397-08002B2CF9AE}" pid="6" name="_dlc_DocIdItemGuid">
    <vt:lpwstr>55f314fe-7e86-40bc-978f-58460e2167fa</vt:lpwstr>
  </property>
</Properties>
</file>