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40"/>
  </p:notesMasterIdLst>
  <p:handoutMasterIdLst>
    <p:handoutMasterId r:id="rId41"/>
  </p:handoutMasterIdLst>
  <p:sldIdLst>
    <p:sldId id="256" r:id="rId7"/>
    <p:sldId id="324" r:id="rId8"/>
    <p:sldId id="289" r:id="rId9"/>
    <p:sldId id="290" r:id="rId10"/>
    <p:sldId id="291" r:id="rId11"/>
    <p:sldId id="292" r:id="rId12"/>
    <p:sldId id="293" r:id="rId13"/>
    <p:sldId id="296" r:id="rId14"/>
    <p:sldId id="300" r:id="rId15"/>
    <p:sldId id="301" r:id="rId16"/>
    <p:sldId id="332" r:id="rId17"/>
    <p:sldId id="321" r:id="rId18"/>
    <p:sldId id="304" r:id="rId19"/>
    <p:sldId id="328" r:id="rId20"/>
    <p:sldId id="330" r:id="rId21"/>
    <p:sldId id="329" r:id="rId22"/>
    <p:sldId id="331" r:id="rId23"/>
    <p:sldId id="333" r:id="rId24"/>
    <p:sldId id="346" r:id="rId25"/>
    <p:sldId id="325" r:id="rId26"/>
    <p:sldId id="327" r:id="rId27"/>
    <p:sldId id="338" r:id="rId28"/>
    <p:sldId id="340" r:id="rId29"/>
    <p:sldId id="348" r:id="rId30"/>
    <p:sldId id="342" r:id="rId31"/>
    <p:sldId id="344" r:id="rId32"/>
    <p:sldId id="326" r:id="rId33"/>
    <p:sldId id="347" r:id="rId34"/>
    <p:sldId id="349" r:id="rId35"/>
    <p:sldId id="305" r:id="rId36"/>
    <p:sldId id="335" r:id="rId37"/>
    <p:sldId id="345" r:id="rId38"/>
    <p:sldId id="336"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946" autoAdjust="0"/>
    <p:restoredTop sz="64942" autoAdjust="0"/>
  </p:normalViewPr>
  <p:slideViewPr>
    <p:cSldViewPr>
      <p:cViewPr varScale="1">
        <p:scale>
          <a:sx n="73" d="100"/>
          <a:sy n="73" d="100"/>
        </p:scale>
        <p:origin x="-202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2"/>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20" Type="http://schemas.openxmlformats.org/officeDocument/2006/relationships/slide" Target="slides/slide1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04-</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module examines the different styles of authentication supported in SharePoint 2010 and introduces terms and concepts of claim-based security. </a:t>
            </a:r>
            <a:r>
              <a:rPr lang="en-US"/>
              <a:t>You will learn how to install certificates and configure SSL as well as how to configure Windows authentication, Claims-based authentication and forms-based </a:t>
            </a:r>
            <a:r>
              <a:rPr lang="en-US"/>
              <a:t>authentication</a:t>
            </a:r>
            <a:r>
              <a:rPr lang="en-US" smtClean="0"/>
              <a:t>.</a:t>
            </a:r>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04-</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 FS 2.0 is built on top of Windows Identity</a:t>
            </a:r>
            <a:r>
              <a:rPr lang="en-US" baseline="0" dirty="0" smtClean="0"/>
              <a:t> Foundation (</a:t>
            </a:r>
            <a:r>
              <a:rPr lang="en-US" dirty="0" smtClean="0"/>
              <a:t>WIF) and Windows Communication Foundation (WCF).</a:t>
            </a:r>
          </a:p>
          <a:p>
            <a:endParaRPr lang="en-US" dirty="0" smtClean="0"/>
          </a:p>
          <a:p>
            <a:r>
              <a:rPr lang="en-US" dirty="0" smtClean="0"/>
              <a:t>ADFS helps you use single sign-on (SS0) to authenticate users to multiple, related Web applications over the life of a single online session. ADFS accomplishes this by securely sharing digital identity and entitlement rights across security and enterprise boundaries.</a:t>
            </a:r>
          </a:p>
          <a:p>
            <a:endParaRPr lang="en-US" dirty="0" smtClean="0"/>
          </a:p>
          <a:p>
            <a:endParaRPr lang="en-US" dirty="0" smtClean="0"/>
          </a:p>
          <a:p>
            <a:endParaRPr lang="en-US" dirty="0" smtClean="0"/>
          </a:p>
          <a:p>
            <a:endParaRPr lang="nl-BE"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creating a new SharePoint web application you are asked to choose</a:t>
            </a:r>
            <a:r>
              <a:rPr lang="nl-BE" baseline="0" dirty="0" smtClean="0"/>
              <a:t> an authentication provider. </a:t>
            </a:r>
            <a:endParaRPr lang="nl-BE"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Classic Mode Authentication: </a:t>
            </a:r>
            <a:r>
              <a:rPr lang="en-US" dirty="0" smtClean="0"/>
              <a:t>It refers to the integrated windows authentication. </a:t>
            </a:r>
          </a:p>
          <a:p>
            <a:endParaRPr lang="en-US" dirty="0" smtClean="0"/>
          </a:p>
          <a:p>
            <a:r>
              <a:rPr lang="en-US" b="1" dirty="0" smtClean="0"/>
              <a:t>Claims Based Authentication:</a:t>
            </a:r>
            <a:r>
              <a:rPr lang="en-US" dirty="0" smtClean="0"/>
              <a:t> SharePoint 2010 is built on Windows Identity Foundation. It enables authentication from windows as well as non-windows based systems. This also provides the capability to have multiple authentication in a single URL.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Server supports two different</a:t>
            </a:r>
            <a:r>
              <a:rPr lang="en-US" baseline="0" dirty="0" smtClean="0"/>
              <a:t> protocols for performing integrating Windows authentication. The older protocol is NTLM and dates back to the days of LAN Manager. The new recommended protocol is Kerberos. </a:t>
            </a:r>
            <a:endParaRPr lang="en-US" dirty="0" smtClean="0"/>
          </a:p>
          <a:p>
            <a:endParaRPr lang="en-US" dirty="0" smtClean="0"/>
          </a:p>
          <a:p>
            <a:r>
              <a:rPr lang="en-US" dirty="0" smtClean="0"/>
              <a:t>When you want to use Kerberos, you select Negotiate.</a:t>
            </a:r>
            <a:r>
              <a:rPr lang="en-US" baseline="0" dirty="0" smtClean="0"/>
              <a:t> This means that the client and server will try to authenticate using Kerberos. However, if either the client or server do not support Kerberos, it falls back on using NTLM.</a:t>
            </a:r>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14</a:t>
            </a:fld>
            <a:endParaRPr lang="en-US" dirty="0"/>
          </a:p>
        </p:txBody>
      </p:sp>
    </p:spTree>
    <p:extLst>
      <p:ext uri="{BB962C8B-B14F-4D97-AF65-F5344CB8AC3E}">
        <p14:creationId xmlns:p14="http://schemas.microsoft.com/office/powerpoint/2010/main" val="2501440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of these protocols are used with Integrated Windows authentication in a classic challenge/response scheme. </a:t>
            </a:r>
          </a:p>
          <a:p>
            <a:endParaRPr lang="en-US" dirty="0" smtClean="0"/>
          </a:p>
          <a:p>
            <a:r>
              <a:rPr lang="en-US" b="1" dirty="0" smtClean="0"/>
              <a:t>NTLM</a:t>
            </a:r>
            <a:r>
              <a:rPr lang="en-US" dirty="0" smtClean="0"/>
              <a:t> relies on IIS generating a token with a challenge, sending it to the client, the client responding with a token, and a domain controller validating that response. NTLM requires user names and passwords to be encrypted before they are transmitted, and also requires re-authentication (a new token) when accessing a new network resource. </a:t>
            </a:r>
          </a:p>
          <a:p>
            <a:endParaRPr lang="en-US" dirty="0" smtClean="0"/>
          </a:p>
          <a:p>
            <a:r>
              <a:rPr lang="en-US" b="1" dirty="0" smtClean="0"/>
              <a:t>Kerberos</a:t>
            </a:r>
            <a:r>
              <a:rPr lang="en-US" dirty="0" smtClean="0"/>
              <a:t> relies on a ticketing system where a client and server access a trusted authority called a Key Distribution Center (KDC), which responds to client requests and grants tickets that the client can use to access network resources. Kerberos does not require re-authentication for accessing multiple resources.</a:t>
            </a:r>
          </a:p>
          <a:p>
            <a:endParaRPr lang="en-US" dirty="0" smtClean="0"/>
          </a:p>
          <a:p>
            <a:r>
              <a:rPr lang="en-US" b="1" dirty="0" smtClean="0"/>
              <a:t>NTLM</a:t>
            </a:r>
            <a:r>
              <a:rPr lang="en-US" dirty="0" smtClean="0"/>
              <a:t> can cause performance issues because NTLM-based authentication inherently requires multiple round trips between IIS and a domain controller for many SharePoint usage scenarios, such as a Web application accessing a SharePoint Web Part or custom Web service. In terms of security, a ticket-based system (Kerberos) with explicit delegation of network resources is more secure by design than only encrypting user credentials. It is also faster because it uses a single ticket to access multiple network resources.</a:t>
            </a:r>
            <a:endParaRPr lang="nl-BE"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process of configuring Kerberos authentication for any service installed on a host computer running Windows Server 2008 includes creating a</a:t>
            </a:r>
            <a:r>
              <a:rPr lang="en-US" baseline="0" dirty="0" smtClean="0"/>
              <a:t> Service Principal Name (</a:t>
            </a:r>
            <a:r>
              <a:rPr lang="en-US" dirty="0" smtClean="0"/>
              <a:t>SPN) for the domain account used to run the service on the host. </a:t>
            </a:r>
          </a:p>
          <a:p>
            <a:endParaRPr lang="en-US" dirty="0" smtClean="0"/>
          </a:p>
          <a:p>
            <a:r>
              <a:rPr lang="en-US" dirty="0" smtClean="0"/>
              <a:t>Steps</a:t>
            </a:r>
            <a:r>
              <a:rPr lang="en-US" baseline="0" dirty="0" smtClean="0"/>
              <a:t> to take:</a:t>
            </a:r>
          </a:p>
          <a:p>
            <a:r>
              <a:rPr lang="en-US" baseline="0" dirty="0" smtClean="0"/>
              <a:t>- Configure Kerberos authentication for SQL communications</a:t>
            </a:r>
          </a:p>
          <a:p>
            <a:pPr lvl="1">
              <a:buFontTx/>
              <a:buChar char="-"/>
            </a:pPr>
            <a:r>
              <a:rPr lang="en-US" b="0" dirty="0" smtClean="0"/>
              <a:t>Create the SPNs for your SQL Server service account</a:t>
            </a:r>
          </a:p>
          <a:p>
            <a:pPr lvl="1">
              <a:buFontTx/>
              <a:buChar char="-"/>
            </a:pPr>
            <a:r>
              <a:rPr lang="en-US" b="0" baseline="0" dirty="0" smtClean="0"/>
              <a:t>Confirm Kerberos authentication is used to connect servers running SharePoint Server 2010 to SQL Server</a:t>
            </a:r>
          </a:p>
          <a:p>
            <a:pPr>
              <a:buFontTx/>
              <a:buChar char="-"/>
            </a:pPr>
            <a:r>
              <a:rPr lang="en-US" b="0" dirty="0" smtClean="0"/>
              <a:t>Create Service Principal Names for your Web applications using Kerberos authentication</a:t>
            </a:r>
          </a:p>
          <a:p>
            <a:pPr>
              <a:buFontTx/>
              <a:buChar char="-"/>
            </a:pPr>
            <a:r>
              <a:rPr lang="nl-BE" b="0" dirty="0" smtClean="0"/>
              <a:t>Deploy the server farm</a:t>
            </a:r>
            <a:endParaRPr lang="en-US" b="0" dirty="0" smtClean="0"/>
          </a:p>
          <a:p>
            <a:endParaRPr lang="en-US" dirty="0" smtClean="0"/>
          </a:p>
          <a:p>
            <a:endParaRPr lang="nl-BE"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Basic authentication requires previously assigned Windows account credentials for user access. Basic authentication enables a Web browser to provide credentials when making a request during an HTTP transaction. Because user credentials are not encrypted for network transmission, but are sent over the network in plaintext, using basic authentication over an unsecured HTTP connection is not recommended. If you choose to use basic authentication, you should always enable Secure Sockets Layer (SSL) encryption.</a:t>
            </a:r>
            <a:endParaRPr lang="nl-BE"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you can configure a SharePoint Web Application to support secondary URLs, you must often perform a few configuration</a:t>
            </a:r>
            <a:r>
              <a:rPr lang="en-US" baseline="0" dirty="0" smtClean="0"/>
              <a:t> steps outside of SharePoint. For example, you might need to c</a:t>
            </a:r>
            <a:r>
              <a:rPr lang="en-US" dirty="0" smtClean="0"/>
              <a:t>onfigure DNS settings to assign the new URL with a target IP address that points to the Web server. You might need to configure the </a:t>
            </a:r>
            <a:r>
              <a:rPr lang="en-US" dirty="0" err="1" smtClean="0"/>
              <a:t>DisableLoopbackCheck</a:t>
            </a:r>
            <a:r>
              <a:rPr lang="en-US" dirty="0" smtClean="0"/>
              <a:t> setting in the registry of the Web server for testing purposes. You might also need to configure the Web server with an SSL Certificate so you can configure an URL that uses SSL.</a:t>
            </a:r>
          </a:p>
          <a:p>
            <a:pPr lvl="1"/>
            <a:endParaRPr lang="en-US" dirty="0" smtClean="0"/>
          </a:p>
          <a:p>
            <a:r>
              <a:rPr lang="en-US" dirty="0" smtClean="0"/>
              <a:t>SharePoint provides two configuration options for accessing a Web application through multiple URLs. In this lecture, you will see how to accomplish this using Alternate Access Mappings and by extending the target Web Application.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19</a:t>
            </a:fld>
            <a:endParaRPr lang="en-US" dirty="0"/>
          </a:p>
        </p:txBody>
      </p:sp>
    </p:spTree>
    <p:extLst>
      <p:ext uri="{BB962C8B-B14F-4D97-AF65-F5344CB8AC3E}">
        <p14:creationId xmlns:p14="http://schemas.microsoft.com/office/powerpoint/2010/main" val="2257769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configure access to a Web application through a specific DNS name, you must ensure that there are DNS settings that redirect requests targeting that DNS name to the IP address of</a:t>
            </a:r>
            <a:r>
              <a:rPr lang="en-US" baseline="0" dirty="0" smtClean="0"/>
              <a:t> the Web server. You do this by creating </a:t>
            </a:r>
            <a:r>
              <a:rPr lang="en-US" dirty="0" smtClean="0"/>
              <a:t>a DNS </a:t>
            </a:r>
            <a:r>
              <a:rPr lang="en-US" b="1" dirty="0" smtClean="0"/>
              <a:t>A Record</a:t>
            </a:r>
            <a:r>
              <a:rPr lang="en-US" dirty="0" smtClean="0"/>
              <a:t> which resolve domain name such as </a:t>
            </a:r>
            <a:r>
              <a:rPr lang="en-US" b="1" dirty="0" smtClean="0"/>
              <a:t>http://intranet.wingtip.com</a:t>
            </a:r>
            <a:r>
              <a:rPr lang="en-US" dirty="0" smtClean="0"/>
              <a:t> to IP address such as 192.168.150.1.</a:t>
            </a:r>
          </a:p>
          <a:p>
            <a:endParaRPr lang="en-US" dirty="0" smtClean="0"/>
          </a:p>
          <a:p>
            <a:r>
              <a:rPr lang="en-US" dirty="0" smtClean="0"/>
              <a:t>Once you create a new</a:t>
            </a:r>
            <a:r>
              <a:rPr lang="en-US" baseline="0" dirty="0" smtClean="0"/>
              <a:t> A Record, you can test it by bring up a command prompt and running the </a:t>
            </a:r>
            <a:r>
              <a:rPr lang="en-US" b="1" baseline="0" dirty="0" smtClean="0"/>
              <a:t>ping</a:t>
            </a:r>
            <a:r>
              <a:rPr lang="en-US" baseline="0" dirty="0" smtClean="0"/>
              <a:t> command.</a:t>
            </a:r>
            <a:endParaRPr lang="en-US" dirty="0" smtClean="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20</a:t>
            </a:fld>
            <a:endParaRPr lang="en-US" dirty="0"/>
          </a:p>
        </p:txBody>
      </p:sp>
    </p:spTree>
    <p:extLst>
      <p:ext uri="{BB962C8B-B14F-4D97-AF65-F5344CB8AC3E}">
        <p14:creationId xmlns:p14="http://schemas.microsoft.com/office/powerpoint/2010/main" val="459730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topic is only relevant to testing machines when you need to access sites through the browser while</a:t>
            </a:r>
            <a:r>
              <a:rPr lang="en-US" baseline="0" dirty="0" smtClean="0"/>
              <a:t> running on the Web server. </a:t>
            </a:r>
            <a:r>
              <a:rPr lang="en-US" dirty="0" smtClean="0"/>
              <a:t>Windows Server has security features based on a built-in loopback check. The idea of this security feature is that it protects Web server from attack by preventing the Web server from resolving</a:t>
            </a:r>
            <a:r>
              <a:rPr lang="en-US" baseline="0" dirty="0" smtClean="0"/>
              <a:t> IP addresses that point back to itself. While this is a valuable defensive mechanism on a production Web server, it causes a problem when you are configuring SharePoint and accessing sites through the browser on a single VM.</a:t>
            </a:r>
            <a:endParaRPr lang="en-US" dirty="0" smtClean="0"/>
          </a:p>
          <a:p>
            <a:endParaRPr lang="en-US" dirty="0" smtClean="0"/>
          </a:p>
          <a:p>
            <a:r>
              <a:rPr lang="en-US" dirty="0" smtClean="0"/>
              <a:t>Since the loopback check causes problems in testing on a single VM, you can disable it in testing scenarios. You can add the </a:t>
            </a:r>
            <a:r>
              <a:rPr lang="en-US" b="1" dirty="0" err="1" smtClean="0"/>
              <a:t>DisableLoopbackCheck</a:t>
            </a:r>
            <a:r>
              <a:rPr lang="en-US" dirty="0" smtClean="0"/>
              <a:t> register entry to disable loopback check. Note that </a:t>
            </a:r>
            <a:r>
              <a:rPr lang="en-US" dirty="0"/>
              <a:t>this should only to be done on test machines, never on production Web servers.</a:t>
            </a:r>
            <a:endParaRPr lang="en-US" sz="1600" i="0" dirty="0" smtClean="0">
              <a:solidFill>
                <a:srgbClr val="9F002D"/>
              </a:solidFill>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21</a:t>
            </a:fld>
            <a:endParaRPr lang="en-US" dirty="0"/>
          </a:p>
        </p:txBody>
      </p:sp>
    </p:spTree>
    <p:extLst>
      <p:ext uri="{BB962C8B-B14F-4D97-AF65-F5344CB8AC3E}">
        <p14:creationId xmlns:p14="http://schemas.microsoft.com/office/powerpoint/2010/main" val="822933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common</a:t>
            </a:r>
            <a:r>
              <a:rPr lang="en-US" baseline="0" dirty="0" smtClean="0"/>
              <a:t> to configure access to </a:t>
            </a:r>
            <a:r>
              <a:rPr lang="en-US" dirty="0" smtClean="0"/>
              <a:t>SharePoint sites using SSL to encrypt data as it is passed between the browser and the Web server. Configuring SSL also allows browser to authenticate</a:t>
            </a:r>
            <a:r>
              <a:rPr lang="en-US" baseline="0" dirty="0" smtClean="0"/>
              <a:t> the </a:t>
            </a:r>
            <a:r>
              <a:rPr lang="en-US" dirty="0" smtClean="0"/>
              <a:t>Web server. The most common scenarios where you will be required to configure SSL include</a:t>
            </a:r>
            <a:r>
              <a:rPr lang="en-US" baseline="0" dirty="0" smtClean="0"/>
              <a:t> when you use </a:t>
            </a:r>
            <a:r>
              <a:rPr lang="en-US" dirty="0" smtClean="0"/>
              <a:t>Basic Authentication, Forms-based Authentication and Claims-based Identity Providers.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22</a:t>
            </a:fld>
            <a:endParaRPr lang="en-US" dirty="0"/>
          </a:p>
        </p:txBody>
      </p:sp>
    </p:spTree>
    <p:extLst>
      <p:ext uri="{BB962C8B-B14F-4D97-AF65-F5344CB8AC3E}">
        <p14:creationId xmlns:p14="http://schemas.microsoft.com/office/powerpoint/2010/main" val="1852533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configure SSL you must obtain a certificate from a Certificate Authorities (CA). </a:t>
            </a:r>
            <a:r>
              <a:rPr lang="en-US" sz="1200" kern="1200" dirty="0" smtClean="0">
                <a:solidFill>
                  <a:schemeClr val="tx1"/>
                </a:solidFill>
                <a:effectLst/>
                <a:latin typeface="+mn-lt"/>
                <a:ea typeface="+mn-ea"/>
                <a:cs typeface="+mn-cs"/>
              </a:rPr>
              <a:t>For real world scenarios you will obtain a certificate by making a certificate request to a CA such a VeriSign, </a:t>
            </a:r>
            <a:r>
              <a:rPr lang="en-US" sz="1200" kern="1200" dirty="0" err="1" smtClean="0">
                <a:solidFill>
                  <a:schemeClr val="tx1"/>
                </a:solidFill>
                <a:effectLst/>
                <a:latin typeface="+mn-lt"/>
                <a:ea typeface="+mn-ea"/>
                <a:cs typeface="+mn-cs"/>
              </a:rPr>
              <a:t>Thawte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GoDaddy</a:t>
            </a:r>
            <a:r>
              <a:rPr lang="en-US" sz="1200" kern="1200" dirty="0" smtClean="0">
                <a:solidFill>
                  <a:schemeClr val="tx1"/>
                </a:solidFill>
                <a:effectLst/>
                <a:latin typeface="+mn-lt"/>
                <a:ea typeface="+mn-ea"/>
                <a:cs typeface="+mn-cs"/>
              </a:rPr>
              <a:t>. For testing scenarios, you can use a utility that is part of the IIS Resource Kit named SELFSSL.EXE that will allow you to create a certificate for an URL such as https://intranet.wingtip.com.</a:t>
            </a:r>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23</a:t>
            </a:fld>
            <a:endParaRPr lang="en-US" dirty="0"/>
          </a:p>
        </p:txBody>
      </p:sp>
    </p:spTree>
    <p:extLst>
      <p:ext uri="{BB962C8B-B14F-4D97-AF65-F5344CB8AC3E}">
        <p14:creationId xmlns:p14="http://schemas.microsoft.com/office/powerpoint/2010/main" val="2948657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need to configure a Web Application to support a new URL, you have two choices. You</a:t>
            </a:r>
            <a:r>
              <a:rPr lang="en-US" baseline="0" dirty="0" smtClean="0"/>
              <a:t> can c</a:t>
            </a:r>
            <a:r>
              <a:rPr lang="en-US" dirty="0" smtClean="0"/>
              <a:t>onfiguring Alternate Access Mappings or you can extend the target Web application.</a:t>
            </a:r>
          </a:p>
          <a:p>
            <a:endParaRPr lang="en-US" dirty="0" smtClean="0"/>
          </a:p>
          <a:p>
            <a:r>
              <a:rPr lang="en-US" baseline="0" dirty="0" smtClean="0"/>
              <a:t>By c</a:t>
            </a:r>
            <a:r>
              <a:rPr lang="en-US" dirty="0" smtClean="0"/>
              <a:t>onfiguring Alternate Access Mappings , you can configure additional URLs. However,</a:t>
            </a:r>
            <a:r>
              <a:rPr lang="en-US" baseline="0" dirty="0" smtClean="0"/>
              <a:t> this approach often r</a:t>
            </a:r>
            <a:r>
              <a:rPr lang="en-US" dirty="0" smtClean="0"/>
              <a:t>equires you to directly configure settings within IIS. Note that you might also</a:t>
            </a:r>
            <a:r>
              <a:rPr lang="en-US" baseline="0" dirty="0" smtClean="0"/>
              <a:t> be required to </a:t>
            </a:r>
            <a:r>
              <a:rPr lang="en-US" dirty="0" smtClean="0"/>
              <a:t>backup and restore these IIS settings if faced with disaster recovery.</a:t>
            </a:r>
          </a:p>
          <a:p>
            <a:endParaRPr lang="en-US" dirty="0" smtClean="0"/>
          </a:p>
          <a:p>
            <a:r>
              <a:rPr lang="en-US" dirty="0" smtClean="0"/>
              <a:t>By extending a Web Application, you can also configure additional URLs. When you extend a Web Application, SharePoint creates a new IIS Web Site for Web Application behind the scenes. One</a:t>
            </a:r>
            <a:r>
              <a:rPr lang="en-US" baseline="0" dirty="0" smtClean="0"/>
              <a:t> valuable aspect of this approach is that </a:t>
            </a:r>
            <a:r>
              <a:rPr lang="en-US" dirty="0" smtClean="0"/>
              <a:t>SharePoint configures and manages all the IIS settings for you.</a:t>
            </a: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24</a:t>
            </a:fld>
            <a:endParaRPr lang="en-US" dirty="0"/>
          </a:p>
        </p:txBody>
      </p:sp>
    </p:spTree>
    <p:extLst>
      <p:ext uri="{BB962C8B-B14F-4D97-AF65-F5344CB8AC3E}">
        <p14:creationId xmlns:p14="http://schemas.microsoft.com/office/powerpoint/2010/main" val="2581826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provides the configuration option of Alternate Access Mappings (AAM) to map incoming request with specific URLs to specific to Web Applications. In scenarios with search, the AAM configuration is important because it informs SharePoint what URL to respond with in the search results.</a:t>
            </a:r>
          </a:p>
          <a:p>
            <a:endParaRPr lang="en-US" dirty="0" smtClean="0"/>
          </a:p>
          <a:p>
            <a:r>
              <a:rPr lang="en-US" dirty="0" smtClean="0"/>
              <a:t>Alternate Access Mappings are very important in reverse proxy scenarios. They are required to correctly translate</a:t>
            </a:r>
            <a:r>
              <a:rPr lang="en-US" baseline="0" dirty="0" smtClean="0"/>
              <a:t> the URLs that are sent back to the client in search results. These settings are commonly misconfigured and have resulted in many </a:t>
            </a:r>
            <a:r>
              <a:rPr lang="en-US" dirty="0" smtClean="0"/>
              <a:t>support calls over the years.</a:t>
            </a:r>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25</a:t>
            </a:fld>
            <a:endParaRPr lang="en-US" dirty="0"/>
          </a:p>
        </p:txBody>
      </p:sp>
    </p:spTree>
    <p:extLst>
      <p:ext uri="{BB962C8B-B14F-4D97-AF65-F5344CB8AC3E}">
        <p14:creationId xmlns:p14="http://schemas.microsoft.com/office/powerpoint/2010/main" val="237244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go</a:t>
            </a:r>
            <a:r>
              <a:rPr lang="en-US" baseline="0" dirty="0" smtClean="0"/>
              <a:t> to the Alternate Access Mapping page in </a:t>
            </a:r>
            <a:r>
              <a:rPr lang="en-US" dirty="0" smtClean="0"/>
              <a:t>Central Administration to see the AAM settings for a specific Web application. You can also change the default URL for a particular Web application. You can also add additional public URLs and internal URLs as well as map incoming URLs to external</a:t>
            </a:r>
            <a:r>
              <a:rPr lang="en-US" baseline="0" dirty="0" smtClean="0"/>
              <a:t> resources</a:t>
            </a:r>
            <a:r>
              <a:rPr lang="en-US" dirty="0" smtClean="0"/>
              <a:t>.</a:t>
            </a:r>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26</a:t>
            </a:fld>
            <a:endParaRPr lang="en-US" dirty="0"/>
          </a:p>
        </p:txBody>
      </p:sp>
    </p:spTree>
    <p:extLst>
      <p:ext uri="{BB962C8B-B14F-4D97-AF65-F5344CB8AC3E}">
        <p14:creationId xmlns:p14="http://schemas.microsoft.com/office/powerpoint/2010/main" val="3823850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When you simply</a:t>
            </a:r>
            <a:r>
              <a:rPr lang="en-US" baseline="0" noProof="0" dirty="0" smtClean="0"/>
              <a:t> add a new URL as a AAM setting, SharePoint does not automatically configure IIS to properly handle incoming requests targeting that URL. Therefore, you must directly configure the binding settings in IIS to make things work properly. You make these configuration changes by hand in the </a:t>
            </a:r>
            <a:r>
              <a:rPr lang="en-US" b="1" baseline="0" noProof="0" dirty="0" smtClean="0"/>
              <a:t>Internet Information Services (IIS) Manager</a:t>
            </a:r>
            <a:r>
              <a:rPr lang="en-US" baseline="0" noProof="0" dirty="0" smtClean="0"/>
              <a:t> available in the Windows Start menu in the Administration Tools group. However, you should note that SharePoint has no knowledge of these setting and cannot back them up or restore them. </a:t>
            </a:r>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27</a:t>
            </a:fld>
            <a:endParaRPr lang="en-US" dirty="0"/>
          </a:p>
        </p:txBody>
      </p:sp>
    </p:spTree>
    <p:extLst>
      <p:ext uri="{BB962C8B-B14F-4D97-AF65-F5344CB8AC3E}">
        <p14:creationId xmlns:p14="http://schemas.microsoft.com/office/powerpoint/2010/main" val="3314767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extend a Web Application, SharePoint creates a new zone.</a:t>
            </a:r>
            <a:r>
              <a:rPr lang="en-US" baseline="0" dirty="0" smtClean="0"/>
              <a:t> </a:t>
            </a:r>
            <a:r>
              <a:rPr lang="en-US" dirty="0" smtClean="0"/>
              <a:t>SharePoint creates one IIS Web site for each zone. When a Web Application is created, it always has a single "default" zone and you must explicitly extend the Web application to create others.</a:t>
            </a:r>
            <a:r>
              <a:rPr lang="en-US" baseline="0" dirty="0" smtClean="0"/>
              <a:t> </a:t>
            </a:r>
            <a:r>
              <a:rPr lang="en-US" dirty="0" smtClean="0"/>
              <a:t>You can extend a Web Application with up to 5 zones. </a:t>
            </a:r>
          </a:p>
          <a:p>
            <a:pPr lvl="1"/>
            <a:endParaRPr lang="en-US" dirty="0" smtClean="0"/>
          </a:p>
          <a:p>
            <a:r>
              <a:rPr lang="en-US" dirty="0" smtClean="0"/>
              <a:t>It is by adding a new zone</a:t>
            </a:r>
            <a:r>
              <a:rPr lang="en-US" baseline="0" dirty="0" smtClean="0"/>
              <a:t> that</a:t>
            </a:r>
            <a:r>
              <a:rPr lang="en-US" dirty="0" smtClean="0"/>
              <a:t> allows you to support a new URL</a:t>
            </a:r>
            <a:r>
              <a:rPr lang="en-US" baseline="0" dirty="0" smtClean="0"/>
              <a:t> within a Web Application. What's nice is that </a:t>
            </a:r>
            <a:r>
              <a:rPr lang="en-US" dirty="0" smtClean="0"/>
              <a:t>SharePoint deals with creating and track all IIS settings behind the scenes. That means unlike what you have seen with AAM configuration, you do not have to independently backup up and restore IIS settings when you use this approach.</a:t>
            </a: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28</a:t>
            </a:fld>
            <a:endParaRPr lang="en-US" dirty="0"/>
          </a:p>
        </p:txBody>
      </p:sp>
    </p:spTree>
    <p:extLst>
      <p:ext uri="{BB962C8B-B14F-4D97-AF65-F5344CB8AC3E}">
        <p14:creationId xmlns:p14="http://schemas.microsoft.com/office/powerpoint/2010/main" val="315507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in this slide shows the user experience</a:t>
            </a:r>
            <a:r>
              <a:rPr lang="en-US" baseline="0" dirty="0" smtClean="0"/>
              <a:t> in Central Administration for extending a Web application with a new zone. You begin by selecting the target Web application on the </a:t>
            </a:r>
            <a:r>
              <a:rPr lang="en-US" b="1" baseline="0" dirty="0" smtClean="0"/>
              <a:t>Web Applications Management</a:t>
            </a:r>
            <a:r>
              <a:rPr lang="en-US" baseline="0" dirty="0" smtClean="0"/>
              <a:t> page and then clicking the </a:t>
            </a:r>
            <a:r>
              <a:rPr lang="en-US" b="1" baseline="0" dirty="0" smtClean="0"/>
              <a:t>Extend</a:t>
            </a:r>
            <a:r>
              <a:rPr lang="en-US" baseline="0" dirty="0" smtClean="0"/>
              <a:t> button. Next, a very tall dialog appears which allows you to enter information for the new zone which is to be created. </a:t>
            </a:r>
          </a:p>
          <a:p>
            <a:endParaRPr lang="en-US" baseline="0" dirty="0" smtClean="0"/>
          </a:p>
          <a:p>
            <a:r>
              <a:rPr lang="en-US" baseline="0" dirty="0" smtClean="0"/>
              <a:t>The </a:t>
            </a:r>
            <a:r>
              <a:rPr lang="en-US" b="1" baseline="0" dirty="0" smtClean="0"/>
              <a:t>IIS Web Site</a:t>
            </a:r>
            <a:r>
              <a:rPr lang="en-US" baseline="0" dirty="0" smtClean="0"/>
              <a:t> section allows you to enter the details for the new IIS Web site that is to be created. It is important that you configure the port and host hear for the URL correctly. In a classic Web application, you can also decide whether to use Kerberos, NTLM or Basic Authentication, In a claims-based Web application, you will have additional authentication options as well. </a:t>
            </a:r>
          </a:p>
          <a:p>
            <a:endParaRPr lang="en-US" baseline="0" dirty="0" smtClean="0"/>
          </a:p>
          <a:p>
            <a:r>
              <a:rPr lang="en-US" baseline="0" dirty="0" smtClean="0"/>
              <a:t>Note that a new zone must be configured as </a:t>
            </a:r>
            <a:r>
              <a:rPr lang="en-US" b="1" baseline="0" dirty="0" smtClean="0"/>
              <a:t>Intranet</a:t>
            </a:r>
            <a:r>
              <a:rPr lang="en-US" baseline="0" dirty="0" smtClean="0"/>
              <a:t>, </a:t>
            </a:r>
            <a:r>
              <a:rPr lang="en-US" b="1" baseline="0" dirty="0" smtClean="0"/>
              <a:t>Internet</a:t>
            </a:r>
            <a:r>
              <a:rPr lang="en-US" baseline="0" dirty="0" smtClean="0"/>
              <a:t>, </a:t>
            </a:r>
            <a:r>
              <a:rPr lang="en-US" b="1" baseline="0" dirty="0" smtClean="0"/>
              <a:t>Custom</a:t>
            </a:r>
            <a:r>
              <a:rPr lang="en-US" baseline="0" dirty="0" smtClean="0"/>
              <a:t> or </a:t>
            </a:r>
            <a:r>
              <a:rPr lang="en-US" b="1" baseline="0" dirty="0" smtClean="0"/>
              <a:t>Extranet</a:t>
            </a:r>
            <a:r>
              <a:rPr lang="en-US" baseline="0" dirty="0" smtClean="0"/>
              <a:t>.</a:t>
            </a:r>
            <a:r>
              <a:rPr lang="en-US" sz="1200" kern="1200" dirty="0" smtClean="0">
                <a:solidFill>
                  <a:schemeClr val="tx1"/>
                </a:solidFill>
                <a:effectLst/>
                <a:latin typeface="+mn-lt"/>
                <a:ea typeface="+mn-ea"/>
                <a:cs typeface="+mn-cs"/>
              </a:rPr>
              <a:t> Note that your selection of one of these four options will not actually change any behavior within the new zone. Think of this setting</a:t>
            </a:r>
            <a:r>
              <a:rPr lang="en-US" sz="1200" kern="1200" baseline="0" dirty="0" smtClean="0">
                <a:solidFill>
                  <a:schemeClr val="tx1"/>
                </a:solidFill>
                <a:effectLst/>
                <a:latin typeface="+mn-lt"/>
                <a:ea typeface="+mn-ea"/>
                <a:cs typeface="+mn-cs"/>
              </a:rPr>
              <a:t> as a </a:t>
            </a:r>
            <a:r>
              <a:rPr lang="en-US" sz="1200" kern="1200" dirty="0" smtClean="0">
                <a:solidFill>
                  <a:schemeClr val="tx1"/>
                </a:solidFill>
                <a:effectLst/>
                <a:latin typeface="+mn-lt"/>
                <a:ea typeface="+mn-ea"/>
                <a:cs typeface="+mn-cs"/>
              </a:rPr>
              <a:t>descriptive label. </a:t>
            </a:r>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29</a:t>
            </a:fld>
            <a:endParaRPr lang="en-US" dirty="0"/>
          </a:p>
        </p:txBody>
      </p:sp>
    </p:spTree>
    <p:extLst>
      <p:ext uri="{BB962C8B-B14F-4D97-AF65-F5344CB8AC3E}">
        <p14:creationId xmlns:p14="http://schemas.microsoft.com/office/powerpoint/2010/main" val="258972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r>
              <a:rPr lang="en-US" dirty="0" smtClean="0"/>
              <a:t>Windows SharePoint Services does not implement its own system for authentication or identity management, but instead relies solely on external systems, whether Microsoft Windows or non-Windows authentication.</a:t>
            </a:r>
          </a:p>
          <a:p>
            <a:endParaRPr lang="en-US" dirty="0" smtClean="0"/>
          </a:p>
          <a:p>
            <a:r>
              <a:rPr lang="en-US" dirty="0" smtClean="0"/>
              <a:t>Although SharePoint doesn’t perform authentication, it does manage user identities and perform authorization. After</a:t>
            </a:r>
            <a:r>
              <a:rPr lang="en-US" baseline="0" dirty="0" smtClean="0"/>
              <a:t> authentication, SharePoint maintains a user security token. SharePoint is able to read the groups and membership roles of the current user very efficiently at run time by examining this token.</a:t>
            </a:r>
          </a:p>
          <a:p>
            <a:endParaRPr lang="en-US" baseline="0" dirty="0" smtClean="0"/>
          </a:p>
          <a:p>
            <a:r>
              <a:rPr lang="en-US" baseline="0" dirty="0" smtClean="0"/>
              <a:t>SharePoint supports the assignment of permissions to security principals. There are two types of security principals: users and groups. SharePoint checks the user’s security token against binary access control lists.</a:t>
            </a: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30</a:t>
            </a:fld>
            <a:endParaRPr lang="en-US" dirty="0"/>
          </a:p>
        </p:txBody>
      </p:sp>
    </p:spTree>
    <p:extLst>
      <p:ext uri="{BB962C8B-B14F-4D97-AF65-F5344CB8AC3E}">
        <p14:creationId xmlns:p14="http://schemas.microsoft.com/office/powerpoint/2010/main" val="2826753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see the following URL for a complete discussion on configuring FBA authentication.</a:t>
            </a:r>
          </a:p>
          <a:p>
            <a:endParaRPr lang="en-US" dirty="0" smtClean="0"/>
          </a:p>
          <a:p>
            <a:r>
              <a:rPr lang="en-US" b="1" dirty="0" smtClean="0"/>
              <a:t>http://msdn.microsoft.com/en-us/library/bb975136(v=office.12).aspx</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32</a:t>
            </a:fld>
            <a:endParaRPr lang="en-US" dirty="0"/>
          </a:p>
        </p:txBody>
      </p:sp>
    </p:spTree>
    <p:extLst>
      <p:ext uri="{BB962C8B-B14F-4D97-AF65-F5344CB8AC3E}">
        <p14:creationId xmlns:p14="http://schemas.microsoft.com/office/powerpoint/2010/main" val="1080991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about security</a:t>
            </a:r>
            <a:r>
              <a:rPr lang="en-US" baseline="0" dirty="0" smtClean="0"/>
              <a:t> and authentication begins with the concept of identity. An identity represents a profile that has been verified and documented. A driver's license is a good example. Someone who wants to prove their identity using a drivers license must go to the Department of Motor Vehicles (DMV) which plays the role of an issuing authority. When someone applies for a driver's license, they must bring documents to the DMV and undergo verification checks so the DMV can verify the applicant's identity. Once the DMV has verified the applicant's identity and gone through other tasks (e.g. driving test), it will then produce a driver's license which will serve as proof the holder's identity. </a:t>
            </a:r>
          </a:p>
          <a:p>
            <a:endParaRPr lang="en-US" baseline="0" dirty="0" smtClean="0"/>
          </a:p>
          <a:p>
            <a:r>
              <a:rPr lang="en-US" baseline="0" dirty="0" smtClean="0"/>
              <a:t>A resource provider (</a:t>
            </a:r>
            <a:r>
              <a:rPr lang="en-US" baseline="0" dirty="0" err="1" smtClean="0"/>
              <a:t>e.g</a:t>
            </a:r>
            <a:r>
              <a:rPr lang="en-US" baseline="0" dirty="0" smtClean="0"/>
              <a:t> the beer store) who trusts the DMV can assume that attributes on a drivers license are facts and can make decisions authorization decisions based on that information. A resource provider who is making decisions based on information in a security token is often referred to as a "relying party". That is because the resource provider is relying on the information supplied by the issuing authority.</a:t>
            </a:r>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4</a:t>
            </a:fld>
            <a:endParaRPr lang="en-US" dirty="0"/>
          </a:p>
        </p:txBody>
      </p:sp>
    </p:spTree>
    <p:extLst>
      <p:ext uri="{BB962C8B-B14F-4D97-AF65-F5344CB8AC3E}">
        <p14:creationId xmlns:p14="http://schemas.microsoft.com/office/powerpoint/2010/main" val="2766047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biggest change when moving to an electronic format for defining and verifying identity involves how to represent it. Instead of using a physical document such as a drivers license of passport, the system will create and use an electronic document known as a security token. Security tokens can in several different sizes in formats. Here is a sampling of the types of security tokens we will discuss in this lecture.</a:t>
            </a:r>
          </a:p>
          <a:p>
            <a:endParaRPr lang="en-US" baseline="0" dirty="0" smtClean="0"/>
          </a:p>
          <a:p>
            <a:pPr marL="171450" indent="-171450">
              <a:buFont typeface="Arial" pitchFamily="34" charset="0"/>
              <a:buChar char="•"/>
            </a:pPr>
            <a:r>
              <a:rPr lang="en-US" baseline="0" dirty="0" smtClean="0"/>
              <a:t>Windows Security Token</a:t>
            </a:r>
          </a:p>
          <a:p>
            <a:pPr marL="171450" indent="-171450">
              <a:buFont typeface="Arial" pitchFamily="34" charset="0"/>
              <a:buChar char="•"/>
            </a:pPr>
            <a:r>
              <a:rPr lang="en-US" baseline="0" dirty="0" smtClean="0"/>
              <a:t>Forms-based Authentication (FBA) Token</a:t>
            </a:r>
          </a:p>
          <a:p>
            <a:pPr marL="171450" indent="-171450">
              <a:buFont typeface="Arial" pitchFamily="34" charset="0"/>
              <a:buChar char="•"/>
            </a:pPr>
            <a:r>
              <a:rPr lang="en-US" baseline="0" dirty="0" smtClean="0"/>
              <a:t>Security Assertion Markup Language (SAML) token</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As in the case of obtaining a drivers license, a security token must be obtained from an issuing authority. The issuing authority has the responsibility of security tokens and using cryptography to ensure that security is not tampered with by another party. The security token will carry attributes that describe the subject (e.g. requestor) such as account name and group memberships. A relying party which trusts the CA can read these attributes and make decisions about whether to allow specific users access to specific resources. </a:t>
            </a:r>
          </a:p>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5</a:t>
            </a:fld>
            <a:endParaRPr lang="en-US" dirty="0"/>
          </a:p>
        </p:txBody>
      </p:sp>
    </p:spTree>
    <p:extLst>
      <p:ext uri="{BB962C8B-B14F-4D97-AF65-F5344CB8AC3E}">
        <p14:creationId xmlns:p14="http://schemas.microsoft.com/office/powerpoint/2010/main" val="306535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Windows authentication takes place when users authenticate against the Web server using their Active Directory user</a:t>
            </a:r>
            <a:r>
              <a:rPr lang="en-US" baseline="0" dirty="0" smtClean="0"/>
              <a:t> accounts. This scenario is very common and well suited for SharePoint farms where all employees already have their own Active Directory account. Windows authentication is less suited for SharePoint farms which must support external users such as partners, vendors and customers.</a:t>
            </a:r>
          </a:p>
          <a:p>
            <a:endParaRPr lang="en-US" baseline="0" dirty="0" smtClean="0"/>
          </a:p>
          <a:p>
            <a:r>
              <a:rPr lang="en-US" baseline="0" dirty="0" smtClean="0"/>
              <a:t>Windows authentication can be accomplished with several different authentication protocols.</a:t>
            </a:r>
          </a:p>
          <a:p>
            <a:pPr marL="171450" indent="-171450">
              <a:buFont typeface="Arial" pitchFamily="34" charset="0"/>
              <a:buChar char="•"/>
            </a:pPr>
            <a:r>
              <a:rPr lang="en-US" dirty="0" smtClean="0"/>
              <a:t>NTLM</a:t>
            </a:r>
          </a:p>
          <a:p>
            <a:pPr marL="171450" indent="-171450">
              <a:buFont typeface="Arial" pitchFamily="34" charset="0"/>
              <a:buChar char="•"/>
            </a:pPr>
            <a:r>
              <a:rPr lang="en-US" dirty="0" smtClean="0"/>
              <a:t>Kerberos</a:t>
            </a:r>
          </a:p>
          <a:p>
            <a:pPr marL="171450" indent="-171450">
              <a:buFont typeface="Arial" pitchFamily="34" charset="0"/>
              <a:buChar char="•"/>
            </a:pPr>
            <a:r>
              <a:rPr lang="en-US" dirty="0" smtClean="0"/>
              <a:t>Basic</a:t>
            </a:r>
          </a:p>
          <a:p>
            <a:pPr marL="171450" indent="-171450">
              <a:buFont typeface="Arial" pitchFamily="34" charset="0"/>
              <a:buChar char="•"/>
            </a:pPr>
            <a:r>
              <a:rPr lang="en-US" dirty="0" smtClean="0"/>
              <a:t>Digest</a:t>
            </a:r>
          </a:p>
          <a:p>
            <a:pPr marL="171450" indent="-171450">
              <a:buFont typeface="Arial" pitchFamily="34" charset="0"/>
              <a:buChar char="•"/>
            </a:pPr>
            <a:r>
              <a:rPr lang="en-US" dirty="0" smtClean="0"/>
              <a:t>Client-side</a:t>
            </a:r>
            <a:r>
              <a:rPr lang="en-US" baseline="0" dirty="0" smtClean="0"/>
              <a:t> SSL certificates</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Once a user has authenticated against a Windows account, IIS and Windows Server 2008 respond by creating a Windows security token inside the IIS application pool where the request is running. In a SharePoint server-farm environment, it might be necessary to create same Windows security token and several of the front end Web servers.</a:t>
            </a:r>
          </a:p>
          <a:p>
            <a:pPr marL="0" indent="0">
              <a:buFont typeface="Arial" pitchFamily="34" charset="0"/>
              <a:buNone/>
            </a:pPr>
            <a:endParaRPr lang="en-US" baseline="0" dirty="0" smtClean="0"/>
          </a:p>
          <a:p>
            <a:pPr marL="0" indent="0">
              <a:buFont typeface="Arial" pitchFamily="34" charset="0"/>
              <a:buNone/>
            </a:pPr>
            <a:r>
              <a:rPr lang="en-US" baseline="0" dirty="0" smtClean="0"/>
              <a:t>Note that SharePoint 2003 supported Windows authentication but nothing else. This is fine for internal sites that were only accessible to employees.  However, it did not provide a way to use an identity provider other than Active Directory and therefore was not a good candidate for creating external facing sites for users which did not possess Active Directory accounts.</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6</a:t>
            </a:fld>
            <a:endParaRPr lang="en-US" dirty="0"/>
          </a:p>
        </p:txBody>
      </p:sp>
    </p:spTree>
    <p:extLst>
      <p:ext uri="{BB962C8B-B14F-4D97-AF65-F5344CB8AC3E}">
        <p14:creationId xmlns:p14="http://schemas.microsoft.com/office/powerpoint/2010/main" val="4211725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WSS 3.0 introduced support for forms-based</a:t>
            </a:r>
            <a:r>
              <a:rPr lang="en-US" baseline="0" dirty="0" smtClean="0"/>
              <a:t> authentication. This new support in SharePoint 2007 was built on top of the underlying ASP.NET for FBA that was  introduced in ASP.NET 2.0. </a:t>
            </a:r>
          </a:p>
          <a:p>
            <a:endParaRPr lang="en-US" baseline="0" dirty="0" smtClean="0"/>
          </a:p>
          <a:p>
            <a:r>
              <a:rPr lang="en-US" baseline="0" dirty="0" smtClean="0"/>
              <a:t>When the ASP.NET team designed their support for FBA, they built the architecture on top of a pluggable component an ASP.NET authentication provider. The key concept is that one ASP.NET authentication provider can be substituted for another without affecting applications. The authentication provider is hidden under a configuration layer.</a:t>
            </a:r>
          </a:p>
          <a:p>
            <a:endParaRPr lang="en-US" baseline="0" dirty="0" smtClean="0"/>
          </a:p>
          <a:p>
            <a:r>
              <a:rPr lang="en-US" baseline="0" dirty="0" smtClean="0"/>
              <a:t>In SharePoint 2007, the new support for FBA broke SharePoint's tight coupling to Active Directory and Windows accounts for authenticating clients and created much more flexibility for companies that wanted to authenticate external users without having to create Windows accounts for them.</a:t>
            </a:r>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7</a:t>
            </a:fld>
            <a:endParaRPr lang="en-US" dirty="0"/>
          </a:p>
        </p:txBody>
      </p:sp>
    </p:spTree>
    <p:extLst>
      <p:ext uri="{BB962C8B-B14F-4D97-AF65-F5344CB8AC3E}">
        <p14:creationId xmlns:p14="http://schemas.microsoft.com/office/powerpoint/2010/main" val="3878336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central concept is that a SharePoint 2010 farm isn’t hard-coded to a specific set of identity providers such as AD and ASP.NET authentication providers. Instead, you can configure trusts in a SharePoint 2010 farm and use any identity provider that you’d like. That is, as long as the identity provider has been designed and implemented in accordance with emerging Internet security standards that are collectively known as the WS-* Security Standards. The actual names of these standards include WS-Security, WS-</a:t>
            </a:r>
            <a:r>
              <a:rPr lang="en-US" dirty="0" err="1" smtClean="0"/>
              <a:t>SecurityPolicy</a:t>
            </a:r>
            <a:r>
              <a:rPr lang="en-US" dirty="0" smtClean="0"/>
              <a:t>, WS-Trust and WS-Federation.</a:t>
            </a:r>
          </a:p>
          <a:p>
            <a:endParaRPr lang="en-US" dirty="0" smtClean="0"/>
          </a:p>
          <a:p>
            <a:r>
              <a:rPr lang="en-US" dirty="0" smtClean="0"/>
              <a:t>When customers attempt to log into your web site, they will be redirected to the site for either </a:t>
            </a:r>
            <a:r>
              <a:rPr lang="en-US" dirty="0" err="1" smtClean="0"/>
              <a:t>LiveID</a:t>
            </a:r>
            <a:r>
              <a:rPr lang="en-US" dirty="0" smtClean="0"/>
              <a:t> or </a:t>
            </a:r>
            <a:r>
              <a:rPr lang="en-US" dirty="0" err="1" smtClean="0"/>
              <a:t>OpenID</a:t>
            </a:r>
            <a:r>
              <a:rPr lang="en-US" dirty="0" smtClean="0"/>
              <a:t> and prompted to enter their credentials. After they authenticate against the external identity provider, they will then be redirected back to your web site with an established identity. The best part about this approach is that it can be entirely accomplished through configuration, without having to write a single line of custom code.</a:t>
            </a:r>
            <a:endParaRPr lang="nl-BE"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Federated identity management</a:t>
            </a:r>
            <a:r>
              <a:rPr lang="en-US" b="0" baseline="0" dirty="0" smtClean="0"/>
              <a:t> is a</a:t>
            </a:r>
            <a:r>
              <a:rPr lang="en-US" b="0" dirty="0" smtClean="0"/>
              <a:t> system that allows individuals to use the same user name, password or other personal identification to sign on to the networks of more than one enterprise in order to conduct transactions.</a:t>
            </a:r>
            <a:endParaRPr lang="nl-BE" b="0"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Configuring </a:t>
            </a:r>
            <a:r>
              <a:rPr lang="en-US" dirty="0" smtClean="0"/>
              <a:t>Security and</a:t>
            </a:r>
            <a:br>
              <a:rPr lang="en-US" dirty="0" smtClean="0"/>
            </a:br>
            <a:r>
              <a:rPr lang="en-US" dirty="0" smtClean="0"/>
              <a:t>Authentication in </a:t>
            </a:r>
            <a:r>
              <a:rPr lang="en-US" dirty="0"/>
              <a:t>SharePoint 2010</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Directory Federation Services </a:t>
            </a:r>
            <a:r>
              <a:rPr lang="en-US" dirty="0" smtClean="0"/>
              <a:t>2.0</a:t>
            </a:r>
            <a:br>
              <a:rPr lang="en-US" dirty="0" smtClean="0"/>
            </a:br>
            <a:r>
              <a:rPr lang="en-US" sz="1800" dirty="0" smtClean="0"/>
              <a:t>standing up a custom Security Token Service</a:t>
            </a:r>
            <a:endParaRPr lang="en-US" i="1" dirty="0"/>
          </a:p>
        </p:txBody>
      </p:sp>
      <p:sp>
        <p:nvSpPr>
          <p:cNvPr id="3" name="Content Placeholder 2"/>
          <p:cNvSpPr>
            <a:spLocks noGrp="1"/>
          </p:cNvSpPr>
          <p:nvPr>
            <p:ph idx="1"/>
          </p:nvPr>
        </p:nvSpPr>
        <p:spPr/>
        <p:txBody>
          <a:bodyPr/>
          <a:lstStyle/>
          <a:p>
            <a:r>
              <a:rPr lang="en-US" dirty="0" smtClean="0"/>
              <a:t>Provides support to create/deploy custom STS</a:t>
            </a:r>
          </a:p>
          <a:p>
            <a:pPr lvl="1"/>
            <a:r>
              <a:rPr lang="en-US" dirty="0" smtClean="0"/>
              <a:t>STS can be configured as custom </a:t>
            </a:r>
            <a:r>
              <a:rPr lang="en-US" dirty="0"/>
              <a:t>identity </a:t>
            </a:r>
            <a:r>
              <a:rPr lang="en-US" dirty="0" smtClean="0"/>
              <a:t>provider</a:t>
            </a:r>
          </a:p>
          <a:p>
            <a:pPr lvl="1"/>
            <a:r>
              <a:rPr lang="en-US" dirty="0" smtClean="0"/>
              <a:t>Used for federation </a:t>
            </a:r>
            <a:r>
              <a:rPr lang="en-US" dirty="0"/>
              <a:t>or </a:t>
            </a:r>
            <a:r>
              <a:rPr lang="en-US" dirty="0" smtClean="0"/>
              <a:t>to consolidate </a:t>
            </a:r>
            <a:r>
              <a:rPr lang="en-US" dirty="0"/>
              <a:t>user </a:t>
            </a:r>
            <a:r>
              <a:rPr lang="en-US" dirty="0" smtClean="0"/>
              <a:t>accounts</a:t>
            </a:r>
          </a:p>
          <a:p>
            <a:pPr lvl="1"/>
            <a:r>
              <a:rPr lang="en-US" dirty="0" smtClean="0"/>
              <a:t>Also used to create identity transformation services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25" y="3562350"/>
            <a:ext cx="55530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697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a:solidFill>
                  <a:schemeClr val="bg1">
                    <a:lumMod val="65000"/>
                  </a:schemeClr>
                </a:solidFill>
              </a:rPr>
              <a:t>SharePoint 2010 </a:t>
            </a:r>
            <a:r>
              <a:rPr lang="en-US" dirty="0" smtClean="0">
                <a:solidFill>
                  <a:schemeClr val="bg1">
                    <a:lumMod val="65000"/>
                  </a:schemeClr>
                </a:solidFill>
              </a:rPr>
              <a:t>Authentication Options</a:t>
            </a:r>
          </a:p>
          <a:p>
            <a:pPr>
              <a:buFont typeface="Wingdings" pitchFamily="2" charset="2"/>
              <a:buChar char="Ø"/>
            </a:pPr>
            <a:r>
              <a:rPr lang="en-US" dirty="0" smtClean="0"/>
              <a:t>Configuring Authentication Providers</a:t>
            </a:r>
          </a:p>
          <a:p>
            <a:r>
              <a:rPr lang="en-US" dirty="0"/>
              <a:t>Configuring Web Applications with Multiple URLs</a:t>
            </a:r>
            <a:endParaRPr lang="en-US" dirty="0" smtClean="0"/>
          </a:p>
          <a:p>
            <a:r>
              <a:rPr lang="en-US" dirty="0" smtClean="0"/>
              <a:t>Configuring Forms-based Authentication (FBA)</a:t>
            </a:r>
          </a:p>
        </p:txBody>
      </p:sp>
    </p:spTree>
    <p:extLst>
      <p:ext uri="{BB962C8B-B14F-4D97-AF65-F5344CB8AC3E}">
        <p14:creationId xmlns:p14="http://schemas.microsoft.com/office/powerpoint/2010/main" val="3989400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and Authentication</a:t>
            </a:r>
            <a:endParaRPr lang="en-US" dirty="0"/>
          </a:p>
        </p:txBody>
      </p:sp>
      <p:sp>
        <p:nvSpPr>
          <p:cNvPr id="3" name="Content Placeholder 2"/>
          <p:cNvSpPr>
            <a:spLocks noGrp="1"/>
          </p:cNvSpPr>
          <p:nvPr>
            <p:ph idx="1"/>
          </p:nvPr>
        </p:nvSpPr>
        <p:spPr/>
        <p:txBody>
          <a:bodyPr>
            <a:normAutofit/>
          </a:bodyPr>
          <a:lstStyle/>
          <a:p>
            <a:r>
              <a:rPr lang="en-US" sz="2400" dirty="0" smtClean="0"/>
              <a:t>Authentication provider selected at Web app creation time</a:t>
            </a:r>
          </a:p>
          <a:p>
            <a:pPr lvl="1"/>
            <a:r>
              <a:rPr lang="en-US" sz="2000" dirty="0" smtClean="0"/>
              <a:t>Claims Based Authentication</a:t>
            </a:r>
          </a:p>
          <a:p>
            <a:pPr lvl="1"/>
            <a:r>
              <a:rPr lang="en-US" sz="2000" dirty="0" smtClean="0"/>
              <a:t>Classic Mode Authentication</a:t>
            </a:r>
          </a:p>
          <a:p>
            <a:pPr lvl="1"/>
            <a:endParaRPr lang="en-US" sz="2000" dirty="0"/>
          </a:p>
          <a:p>
            <a:pPr lvl="1"/>
            <a:endParaRPr lang="en-US" sz="2000" dirty="0" smtClean="0"/>
          </a:p>
          <a:p>
            <a:pPr lvl="1"/>
            <a:endParaRPr lang="en-US" sz="2000" dirty="0"/>
          </a:p>
          <a:p>
            <a:pPr marL="347662" lvl="1" indent="0">
              <a:buNone/>
            </a:pPr>
            <a:endParaRPr lang="en-US" dirty="0"/>
          </a:p>
          <a:p>
            <a:pPr lvl="1"/>
            <a:endParaRPr lang="en-US" sz="20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743200"/>
            <a:ext cx="4953000" cy="14474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587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Classic Mode versus Claims Based</a:t>
            </a:r>
            <a:endParaRPr lang="en-US" sz="2800" dirty="0"/>
          </a:p>
        </p:txBody>
      </p:sp>
      <p:sp>
        <p:nvSpPr>
          <p:cNvPr id="3" name="Content Placeholder 2"/>
          <p:cNvSpPr>
            <a:spLocks noGrp="1"/>
          </p:cNvSpPr>
          <p:nvPr>
            <p:ph idx="1"/>
          </p:nvPr>
        </p:nvSpPr>
        <p:spPr/>
        <p:txBody>
          <a:bodyPr>
            <a:normAutofit/>
          </a:bodyPr>
          <a:lstStyle/>
          <a:p>
            <a:r>
              <a:rPr lang="en-US" sz="2400" dirty="0" smtClean="0"/>
              <a:t>What's the same?</a:t>
            </a:r>
          </a:p>
          <a:p>
            <a:pPr lvl="1"/>
            <a:r>
              <a:rPr lang="en-US" sz="2000" dirty="0" smtClean="0"/>
              <a:t>Support for Windows authentication with NTLM, Kerberos or Basic</a:t>
            </a:r>
          </a:p>
          <a:p>
            <a:pPr lvl="1"/>
            <a:r>
              <a:rPr lang="en-US" sz="2000" dirty="0" smtClean="0"/>
              <a:t>Both support SSL and Anonymous Access</a:t>
            </a:r>
          </a:p>
          <a:p>
            <a:r>
              <a:rPr lang="en-US" sz="2400" dirty="0" smtClean="0"/>
              <a:t>What is different?</a:t>
            </a:r>
          </a:p>
          <a:p>
            <a:pPr lvl="1"/>
            <a:r>
              <a:rPr lang="en-US" sz="2000" dirty="0" smtClean="0"/>
              <a:t>Classic Mode relies on Windows tokens created on Web server</a:t>
            </a:r>
          </a:p>
          <a:p>
            <a:pPr lvl="1"/>
            <a:r>
              <a:rPr lang="en-US" sz="2000" dirty="0" smtClean="0"/>
              <a:t>Claims Mode passes cookies between browser and Web server</a:t>
            </a:r>
          </a:p>
          <a:p>
            <a:pPr lvl="1"/>
            <a:r>
              <a:rPr lang="en-US" sz="2000" dirty="0" smtClean="0"/>
              <a:t>Classic </a:t>
            </a:r>
            <a:r>
              <a:rPr lang="en-US" sz="2000" dirty="0"/>
              <a:t>Mode </a:t>
            </a:r>
            <a:r>
              <a:rPr lang="en-US" sz="2000" dirty="0" smtClean="0"/>
              <a:t>only support Windows authentication</a:t>
            </a:r>
          </a:p>
          <a:p>
            <a:pPr lvl="1"/>
            <a:r>
              <a:rPr lang="en-US" sz="2000" dirty="0" smtClean="0"/>
              <a:t>Claims Mode supports </a:t>
            </a:r>
            <a:r>
              <a:rPr lang="en-US" sz="2000" dirty="0"/>
              <a:t>Windows authentication </a:t>
            </a:r>
            <a:r>
              <a:rPr lang="en-US" sz="2000" dirty="0" smtClean="0"/>
              <a:t>and more </a:t>
            </a:r>
            <a:endParaRPr lang="en-US"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724400"/>
            <a:ext cx="8310563" cy="182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60993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Windows Authentication</a:t>
            </a:r>
            <a:endParaRPr lang="en-US" dirty="0"/>
          </a:p>
        </p:txBody>
      </p:sp>
      <p:sp>
        <p:nvSpPr>
          <p:cNvPr id="3" name="Content Placeholder 2"/>
          <p:cNvSpPr>
            <a:spLocks noGrp="1"/>
          </p:cNvSpPr>
          <p:nvPr>
            <p:ph idx="1"/>
          </p:nvPr>
        </p:nvSpPr>
        <p:spPr/>
        <p:txBody>
          <a:bodyPr/>
          <a:lstStyle/>
          <a:p>
            <a:r>
              <a:rPr lang="en-US" dirty="0" smtClean="0"/>
              <a:t>Benefits</a:t>
            </a:r>
          </a:p>
          <a:p>
            <a:pPr lvl="1"/>
            <a:r>
              <a:rPr lang="en-US" dirty="0" smtClean="0"/>
              <a:t>Works well inside LAN</a:t>
            </a:r>
          </a:p>
          <a:p>
            <a:pPr lvl="1"/>
            <a:endParaRPr lang="en-US" dirty="0"/>
          </a:p>
          <a:p>
            <a:r>
              <a:rPr lang="en-US" dirty="0" smtClean="0"/>
              <a:t>Drawbacks</a:t>
            </a:r>
          </a:p>
          <a:p>
            <a:pPr lvl="1"/>
            <a:r>
              <a:rPr lang="en-US" dirty="0" smtClean="0"/>
              <a:t>Can only be used reliably for users inside LAN</a:t>
            </a:r>
          </a:p>
          <a:p>
            <a:pPr lvl="1"/>
            <a:r>
              <a:rPr lang="en-US" dirty="0" smtClean="0"/>
              <a:t>Doesn't work through firewalls for Internet users </a:t>
            </a:r>
          </a:p>
          <a:p>
            <a:pPr lvl="1"/>
            <a:endParaRPr lang="en-US" dirty="0"/>
          </a:p>
          <a:p>
            <a:r>
              <a:rPr lang="en-US" dirty="0"/>
              <a:t>Choices for Integrated Windows Authentication</a:t>
            </a:r>
          </a:p>
          <a:p>
            <a:pPr lvl="1"/>
            <a:r>
              <a:rPr lang="en-US" dirty="0"/>
              <a:t>Negotiate (Kerberos)</a:t>
            </a:r>
          </a:p>
          <a:p>
            <a:pPr lvl="1"/>
            <a:r>
              <a:rPr lang="en-US" dirty="0" smtClean="0"/>
              <a:t>NTLM</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7522" y="5410200"/>
            <a:ext cx="2883878"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669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NTLM versus Kerberos</a:t>
            </a:r>
            <a:endParaRPr lang="en-US" dirty="0"/>
          </a:p>
        </p:txBody>
      </p:sp>
      <p:sp>
        <p:nvSpPr>
          <p:cNvPr id="3" name="Content Placeholder 2"/>
          <p:cNvSpPr>
            <a:spLocks noGrp="1"/>
          </p:cNvSpPr>
          <p:nvPr>
            <p:ph idx="1"/>
          </p:nvPr>
        </p:nvSpPr>
        <p:spPr/>
        <p:txBody>
          <a:bodyPr/>
          <a:lstStyle/>
          <a:p>
            <a:r>
              <a:rPr lang="en-US" dirty="0" smtClean="0"/>
              <a:t>NTLM</a:t>
            </a:r>
          </a:p>
          <a:p>
            <a:pPr lvl="1"/>
            <a:r>
              <a:rPr lang="en-US" dirty="0" smtClean="0"/>
              <a:t>Easier to set up</a:t>
            </a:r>
          </a:p>
          <a:p>
            <a:pPr lvl="1"/>
            <a:r>
              <a:rPr lang="en-US" dirty="0" smtClean="0"/>
              <a:t>Does not support delegation of credentials</a:t>
            </a:r>
          </a:p>
          <a:p>
            <a:pPr lvl="1"/>
            <a:endParaRPr lang="en-US" dirty="0" smtClean="0"/>
          </a:p>
          <a:p>
            <a:r>
              <a:rPr lang="en-US" dirty="0" smtClean="0"/>
              <a:t>Kerberos</a:t>
            </a:r>
          </a:p>
          <a:p>
            <a:pPr lvl="1"/>
            <a:r>
              <a:rPr lang="en-US" dirty="0" smtClean="0"/>
              <a:t>Requires extra set up work</a:t>
            </a:r>
          </a:p>
          <a:p>
            <a:pPr lvl="1"/>
            <a:r>
              <a:rPr lang="en-US" dirty="0" smtClean="0"/>
              <a:t>Reduces traffic from Web server to domain controller</a:t>
            </a:r>
          </a:p>
          <a:p>
            <a:pPr lvl="1"/>
            <a:r>
              <a:rPr lang="en-US" dirty="0" smtClean="0"/>
              <a:t>Can be configured to support delegation of credentials</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1219200"/>
            <a:ext cx="3159371" cy="10017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10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Kerberos</a:t>
            </a:r>
            <a:endParaRPr lang="en-US" dirty="0"/>
          </a:p>
        </p:txBody>
      </p:sp>
      <p:sp>
        <p:nvSpPr>
          <p:cNvPr id="3" name="Content Placeholder 2"/>
          <p:cNvSpPr>
            <a:spLocks noGrp="1"/>
          </p:cNvSpPr>
          <p:nvPr>
            <p:ph idx="1"/>
          </p:nvPr>
        </p:nvSpPr>
        <p:spPr/>
        <p:txBody>
          <a:bodyPr/>
          <a:lstStyle/>
          <a:p>
            <a:r>
              <a:rPr lang="en-US" dirty="0" smtClean="0"/>
              <a:t>Make sure all server clocks are synced</a:t>
            </a:r>
          </a:p>
          <a:p>
            <a:pPr lvl="1"/>
            <a:r>
              <a:rPr lang="en-US" dirty="0" smtClean="0"/>
              <a:t>Authentication breaks if clocks &gt; 5 minutes apart</a:t>
            </a:r>
          </a:p>
          <a:p>
            <a:pPr lvl="1"/>
            <a:endParaRPr lang="en-US" dirty="0"/>
          </a:p>
          <a:p>
            <a:pPr lvl="1"/>
            <a:endParaRPr lang="en-US" dirty="0" smtClean="0"/>
          </a:p>
          <a:p>
            <a:r>
              <a:rPr lang="en-US" dirty="0" smtClean="0"/>
              <a:t>Requires configuration with SETSPN.EXE utility</a:t>
            </a:r>
          </a:p>
          <a:p>
            <a:pPr lvl="1"/>
            <a:r>
              <a:rPr lang="en-US" dirty="0" smtClean="0"/>
              <a:t>Registers service provider to support Kerberos ticketing</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4371597"/>
            <a:ext cx="7620000" cy="126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096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Authentication</a:t>
            </a:r>
            <a:endParaRPr lang="en-US" dirty="0"/>
          </a:p>
        </p:txBody>
      </p:sp>
      <p:sp>
        <p:nvSpPr>
          <p:cNvPr id="3" name="Content Placeholder 2"/>
          <p:cNvSpPr>
            <a:spLocks noGrp="1"/>
          </p:cNvSpPr>
          <p:nvPr>
            <p:ph idx="1"/>
          </p:nvPr>
        </p:nvSpPr>
        <p:spPr/>
        <p:txBody>
          <a:bodyPr/>
          <a:lstStyle/>
          <a:p>
            <a:r>
              <a:rPr lang="en-US" dirty="0" smtClean="0"/>
              <a:t>Basic Authentication used in Internet scenarios</a:t>
            </a:r>
          </a:p>
          <a:p>
            <a:pPr lvl="1"/>
            <a:r>
              <a:rPr lang="en-US" dirty="0" smtClean="0"/>
              <a:t>Allows Windows authentication to work across firewalls</a:t>
            </a:r>
          </a:p>
          <a:p>
            <a:pPr lvl="1"/>
            <a:r>
              <a:rPr lang="en-US" dirty="0" smtClean="0"/>
              <a:t>Can be used in Classic Mode or Claims Mode</a:t>
            </a:r>
          </a:p>
          <a:p>
            <a:pPr lvl="1"/>
            <a:endParaRPr lang="en-US" dirty="0" smtClean="0"/>
          </a:p>
          <a:p>
            <a:pPr lvl="1"/>
            <a:endParaRPr lang="en-US" dirty="0"/>
          </a:p>
          <a:p>
            <a:pPr lvl="1"/>
            <a:endParaRPr lang="en-US" dirty="0" smtClean="0"/>
          </a:p>
          <a:p>
            <a:pPr lvl="1"/>
            <a:endParaRPr lang="en-US" dirty="0"/>
          </a:p>
          <a:p>
            <a:pPr lvl="1"/>
            <a:r>
              <a:rPr lang="en-US" dirty="0" smtClean="0"/>
              <a:t>User name &amp; password sent to Web server in clear text</a:t>
            </a:r>
          </a:p>
          <a:p>
            <a:pPr lvl="1"/>
            <a:r>
              <a:rPr lang="en-US" dirty="0" smtClean="0"/>
              <a:t>SSL used to encrypt </a:t>
            </a:r>
            <a:r>
              <a:rPr lang="en-US" dirty="0"/>
              <a:t>u</a:t>
            </a:r>
            <a:r>
              <a:rPr lang="en-US" dirty="0" smtClean="0"/>
              <a:t>ser </a:t>
            </a:r>
            <a:r>
              <a:rPr lang="en-US" dirty="0"/>
              <a:t>name &amp; </a:t>
            </a:r>
            <a:r>
              <a:rPr lang="en-US" dirty="0" smtClean="0"/>
              <a:t>password as they pass over the Internet</a:t>
            </a:r>
          </a:p>
          <a:p>
            <a:pPr lvl="1"/>
            <a:endParaRPr lang="en-US" dirty="0" smtClean="0"/>
          </a:p>
          <a:p>
            <a:pPr lvl="1"/>
            <a:endParaRPr lang="en-US" dirty="0" smtClean="0"/>
          </a:p>
          <a:p>
            <a:pPr lvl="1"/>
            <a:endParaRPr lang="en-US"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971800"/>
            <a:ext cx="67056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735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a:solidFill>
                  <a:schemeClr val="bg1">
                    <a:lumMod val="65000"/>
                  </a:schemeClr>
                </a:solidFill>
              </a:rPr>
              <a:t>SharePoint 2010 </a:t>
            </a:r>
            <a:r>
              <a:rPr lang="en-US" dirty="0" smtClean="0">
                <a:solidFill>
                  <a:schemeClr val="bg1">
                    <a:lumMod val="65000"/>
                  </a:schemeClr>
                </a:solidFill>
              </a:rPr>
              <a:t>Authentication Options</a:t>
            </a:r>
          </a:p>
          <a:p>
            <a:pPr>
              <a:buFont typeface="Wingdings" pitchFamily="2" charset="2"/>
              <a:buChar char="ü"/>
            </a:pPr>
            <a:r>
              <a:rPr lang="en-US" dirty="0" smtClean="0">
                <a:solidFill>
                  <a:schemeClr val="bg1">
                    <a:lumMod val="65000"/>
                  </a:schemeClr>
                </a:solidFill>
              </a:rPr>
              <a:t>Configuring Authentication Providers</a:t>
            </a:r>
          </a:p>
          <a:p>
            <a:pPr>
              <a:buFont typeface="Wingdings" pitchFamily="2" charset="2"/>
              <a:buChar char="Ø"/>
            </a:pPr>
            <a:r>
              <a:rPr lang="en-US" dirty="0"/>
              <a:t>Configuring Web Applications with Multiple URLs</a:t>
            </a:r>
            <a:endParaRPr lang="en-US" dirty="0" smtClean="0"/>
          </a:p>
          <a:p>
            <a:r>
              <a:rPr lang="en-US" dirty="0" smtClean="0"/>
              <a:t>Configuring Forms-based Authentication (FBA)</a:t>
            </a:r>
          </a:p>
        </p:txBody>
      </p:sp>
    </p:spTree>
    <p:extLst>
      <p:ext uri="{BB962C8B-B14F-4D97-AF65-F5344CB8AC3E}">
        <p14:creationId xmlns:p14="http://schemas.microsoft.com/office/powerpoint/2010/main" val="592009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Multiple URLs for a Web App</a:t>
            </a:r>
            <a:endParaRPr lang="en-US" dirty="0"/>
          </a:p>
        </p:txBody>
      </p:sp>
      <p:sp>
        <p:nvSpPr>
          <p:cNvPr id="3" name="Content Placeholder 2"/>
          <p:cNvSpPr>
            <a:spLocks noGrp="1"/>
          </p:cNvSpPr>
          <p:nvPr>
            <p:ph idx="1"/>
          </p:nvPr>
        </p:nvSpPr>
        <p:spPr/>
        <p:txBody>
          <a:bodyPr/>
          <a:lstStyle/>
          <a:p>
            <a:r>
              <a:rPr lang="en-US" dirty="0" smtClean="0"/>
              <a:t>Prior steps taken outside of SharePoint</a:t>
            </a:r>
          </a:p>
          <a:p>
            <a:pPr lvl="1"/>
            <a:r>
              <a:rPr lang="en-US" dirty="0" smtClean="0"/>
              <a:t>Configure DNS for URL with IP address of Web server</a:t>
            </a:r>
          </a:p>
          <a:p>
            <a:pPr lvl="1"/>
            <a:r>
              <a:rPr lang="en-US" dirty="0" smtClean="0"/>
              <a:t>Configure </a:t>
            </a:r>
            <a:r>
              <a:rPr lang="en-US" dirty="0" err="1" smtClean="0"/>
              <a:t>DisableLoopbackCheck</a:t>
            </a:r>
            <a:r>
              <a:rPr lang="en-US" dirty="0" smtClean="0"/>
              <a:t> for Testing Purposes</a:t>
            </a:r>
          </a:p>
          <a:p>
            <a:pPr lvl="1"/>
            <a:r>
              <a:rPr lang="en-US" dirty="0"/>
              <a:t>Configure </a:t>
            </a:r>
            <a:r>
              <a:rPr lang="en-US" dirty="0" smtClean="0"/>
              <a:t>Web Server with the </a:t>
            </a:r>
            <a:r>
              <a:rPr lang="en-US" dirty="0"/>
              <a:t>SSL Certificate</a:t>
            </a:r>
          </a:p>
          <a:p>
            <a:pPr lvl="1"/>
            <a:endParaRPr lang="en-US" dirty="0" smtClean="0"/>
          </a:p>
          <a:p>
            <a:r>
              <a:rPr lang="en-US" dirty="0" smtClean="0"/>
              <a:t>SharePoint provides two configuration options</a:t>
            </a:r>
          </a:p>
          <a:p>
            <a:pPr lvl="1"/>
            <a:r>
              <a:rPr lang="en-US" dirty="0" smtClean="0"/>
              <a:t>Configure Alternate Access Mappings</a:t>
            </a:r>
          </a:p>
          <a:p>
            <a:pPr lvl="1"/>
            <a:r>
              <a:rPr lang="en-US" dirty="0" smtClean="0"/>
              <a:t>Extend the target Web Application</a:t>
            </a:r>
          </a:p>
        </p:txBody>
      </p:sp>
    </p:spTree>
    <p:extLst>
      <p:ext uri="{BB962C8B-B14F-4D97-AF65-F5344CB8AC3E}">
        <p14:creationId xmlns:p14="http://schemas.microsoft.com/office/powerpoint/2010/main" val="120773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SharePoint 2010 </a:t>
            </a:r>
            <a:r>
              <a:rPr lang="en-US" dirty="0" smtClean="0"/>
              <a:t>Authentication Options</a:t>
            </a:r>
          </a:p>
          <a:p>
            <a:r>
              <a:rPr lang="en-US" dirty="0" smtClean="0"/>
              <a:t>Configuring Authentication Providers</a:t>
            </a:r>
          </a:p>
          <a:p>
            <a:r>
              <a:rPr lang="en-US" dirty="0"/>
              <a:t>Configuring Web Applications with Multiple URLs</a:t>
            </a:r>
            <a:endParaRPr lang="en-US" dirty="0" smtClean="0"/>
          </a:p>
          <a:p>
            <a:r>
              <a:rPr lang="en-US" dirty="0" smtClean="0"/>
              <a:t>Configuring Forms-Based Authentication (FBA)</a:t>
            </a:r>
          </a:p>
        </p:txBody>
      </p:sp>
    </p:spTree>
    <p:extLst>
      <p:ext uri="{BB962C8B-B14F-4D97-AF65-F5344CB8AC3E}">
        <p14:creationId xmlns:p14="http://schemas.microsoft.com/office/powerpoint/2010/main" val="1577515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Records to DNS</a:t>
            </a:r>
            <a:endParaRPr lang="en-US" dirty="0"/>
          </a:p>
        </p:txBody>
      </p:sp>
      <p:sp>
        <p:nvSpPr>
          <p:cNvPr id="4" name="Content Placeholder 3"/>
          <p:cNvSpPr>
            <a:spLocks noGrp="1"/>
          </p:cNvSpPr>
          <p:nvPr>
            <p:ph idx="1"/>
          </p:nvPr>
        </p:nvSpPr>
        <p:spPr/>
        <p:txBody>
          <a:bodyPr/>
          <a:lstStyle/>
          <a:p>
            <a:r>
              <a:rPr lang="en-US" dirty="0" smtClean="0"/>
              <a:t>New host DNS name requires an A Record</a:t>
            </a:r>
          </a:p>
          <a:p>
            <a:pPr lvl="1"/>
            <a:r>
              <a:rPr lang="en-US" dirty="0" smtClean="0"/>
              <a:t>A Record used to resolve domain name to IP address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You can test A Record using ping utility</a:t>
            </a:r>
          </a:p>
          <a:p>
            <a:pPr lvl="1"/>
            <a:endParaRPr lang="en-US"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497940"/>
            <a:ext cx="4114800" cy="24538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2737008"/>
            <a:ext cx="1905000" cy="211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5559907"/>
            <a:ext cx="2819400" cy="1145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234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DisableLoopbackCheck</a:t>
            </a:r>
            <a:endParaRPr lang="en-US" dirty="0"/>
          </a:p>
        </p:txBody>
      </p:sp>
      <p:sp>
        <p:nvSpPr>
          <p:cNvPr id="3" name="Content Placeholder 2"/>
          <p:cNvSpPr>
            <a:spLocks noGrp="1"/>
          </p:cNvSpPr>
          <p:nvPr>
            <p:ph idx="1"/>
          </p:nvPr>
        </p:nvSpPr>
        <p:spPr/>
        <p:txBody>
          <a:bodyPr/>
          <a:lstStyle/>
          <a:p>
            <a:r>
              <a:rPr lang="en-US" dirty="0" smtClean="0"/>
              <a:t>Windows Server has built-in loopback check</a:t>
            </a:r>
          </a:p>
          <a:p>
            <a:pPr lvl="1"/>
            <a:r>
              <a:rPr lang="en-US" dirty="0" smtClean="0"/>
              <a:t>Security feature to protect Web server from attack</a:t>
            </a:r>
          </a:p>
          <a:p>
            <a:pPr lvl="1"/>
            <a:r>
              <a:rPr lang="en-US" dirty="0" smtClean="0"/>
              <a:t>Web server not allowed to send HTTP requests to self</a:t>
            </a:r>
            <a:endParaRPr lang="en-US" dirty="0"/>
          </a:p>
          <a:p>
            <a:r>
              <a:rPr lang="en-US" dirty="0" smtClean="0"/>
              <a:t>Loopback check causes problems in testing</a:t>
            </a:r>
          </a:p>
          <a:p>
            <a:pPr lvl="1"/>
            <a:r>
              <a:rPr lang="en-US" dirty="0" smtClean="0"/>
              <a:t>Browser running on Web server cannot access sites</a:t>
            </a:r>
          </a:p>
          <a:p>
            <a:pPr lvl="1"/>
            <a:r>
              <a:rPr lang="en-US" dirty="0" smtClean="0"/>
              <a:t>Register entry can be used to disable loopback check</a:t>
            </a:r>
            <a:br>
              <a:rPr lang="en-US" dirty="0" smtClean="0"/>
            </a:br>
            <a:r>
              <a:rPr lang="en-US" sz="1600" i="1" dirty="0" smtClean="0">
                <a:solidFill>
                  <a:srgbClr val="9F002D"/>
                </a:solidFill>
              </a:rPr>
              <a:t>only to be done on test machines, never on production Web servers</a:t>
            </a:r>
            <a:endParaRPr lang="en-US" sz="1600" i="1" dirty="0">
              <a:solidFill>
                <a:srgbClr val="9F002D"/>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4554338"/>
            <a:ext cx="5638800" cy="215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874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Sockets Layer (SSL)</a:t>
            </a:r>
            <a:endParaRPr lang="en-US" dirty="0"/>
          </a:p>
        </p:txBody>
      </p:sp>
      <p:sp>
        <p:nvSpPr>
          <p:cNvPr id="3" name="Content Placeholder 2"/>
          <p:cNvSpPr>
            <a:spLocks noGrp="1"/>
          </p:cNvSpPr>
          <p:nvPr>
            <p:ph idx="1"/>
          </p:nvPr>
        </p:nvSpPr>
        <p:spPr/>
        <p:txBody>
          <a:bodyPr/>
          <a:lstStyle/>
          <a:p>
            <a:r>
              <a:rPr lang="en-US" dirty="0" smtClean="0"/>
              <a:t>SharePoint farms often required to support SSL</a:t>
            </a:r>
          </a:p>
          <a:p>
            <a:pPr lvl="1"/>
            <a:r>
              <a:rPr lang="en-US" dirty="0" smtClean="0"/>
              <a:t>SSL allows browser to authenticate Web server.</a:t>
            </a:r>
          </a:p>
          <a:p>
            <a:pPr lvl="1"/>
            <a:r>
              <a:rPr lang="en-US" dirty="0" smtClean="0"/>
              <a:t>SSL encrypts data between browser and Web server</a:t>
            </a:r>
          </a:p>
          <a:p>
            <a:pPr lvl="1"/>
            <a:endParaRPr lang="en-US" dirty="0"/>
          </a:p>
          <a:p>
            <a:r>
              <a:rPr lang="en-US" dirty="0" smtClean="0"/>
              <a:t>Common scenarios where SSL is used</a:t>
            </a:r>
          </a:p>
          <a:p>
            <a:pPr lvl="1"/>
            <a:r>
              <a:rPr lang="en-US" dirty="0" smtClean="0"/>
              <a:t>Basic Authentication</a:t>
            </a:r>
          </a:p>
          <a:p>
            <a:pPr lvl="1"/>
            <a:r>
              <a:rPr lang="en-US" dirty="0" smtClean="0"/>
              <a:t>Forms-based Authentication</a:t>
            </a:r>
          </a:p>
          <a:p>
            <a:pPr lvl="1"/>
            <a:r>
              <a:rPr lang="en-US" dirty="0" smtClean="0"/>
              <a:t>Claims-based Identity Providers</a:t>
            </a:r>
            <a:endParaRPr lang="en-US" dirty="0"/>
          </a:p>
        </p:txBody>
      </p:sp>
    </p:spTree>
    <p:extLst>
      <p:ext uri="{BB962C8B-B14F-4D97-AF65-F5344CB8AC3E}">
        <p14:creationId xmlns:p14="http://schemas.microsoft.com/office/powerpoint/2010/main" val="3374318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Certificates and CAs</a:t>
            </a:r>
            <a:endParaRPr lang="en-US" dirty="0"/>
          </a:p>
        </p:txBody>
      </p:sp>
      <p:sp>
        <p:nvSpPr>
          <p:cNvPr id="3" name="Content Placeholder 2"/>
          <p:cNvSpPr>
            <a:spLocks noGrp="1"/>
          </p:cNvSpPr>
          <p:nvPr>
            <p:ph idx="1"/>
          </p:nvPr>
        </p:nvSpPr>
        <p:spPr/>
        <p:txBody>
          <a:bodyPr/>
          <a:lstStyle/>
          <a:p>
            <a:r>
              <a:rPr lang="en-US" dirty="0" smtClean="0"/>
              <a:t>Certificate Authorities (CAs) issue certificates</a:t>
            </a:r>
          </a:p>
          <a:p>
            <a:pPr lvl="1"/>
            <a:r>
              <a:rPr lang="en-US" dirty="0" smtClean="0"/>
              <a:t>CAs are set up in hierarchies</a:t>
            </a:r>
          </a:p>
          <a:p>
            <a:pPr lvl="1"/>
            <a:r>
              <a:rPr lang="en-US" dirty="0" smtClean="0"/>
              <a:t>Client browser must trust issuing CA or a parent</a:t>
            </a:r>
          </a:p>
          <a:p>
            <a:pPr lvl="1"/>
            <a:r>
              <a:rPr lang="en-US" dirty="0" smtClean="0"/>
              <a:t>Well-known CAs used for Intranet sites</a:t>
            </a:r>
          </a:p>
          <a:p>
            <a:pPr lvl="1"/>
            <a:endParaRPr lang="en-US" dirty="0"/>
          </a:p>
          <a:p>
            <a:r>
              <a:rPr lang="en-US" dirty="0" smtClean="0"/>
              <a:t>Self-signed Certificates</a:t>
            </a:r>
          </a:p>
          <a:p>
            <a:pPr lvl="1"/>
            <a:r>
              <a:rPr lang="en-US" dirty="0" smtClean="0"/>
              <a:t>Commonly used to configure SSL for testing</a:t>
            </a:r>
          </a:p>
          <a:p>
            <a:pPr lvl="1"/>
            <a:r>
              <a:rPr lang="en-US" dirty="0" smtClean="0"/>
              <a:t>IIS creates self-signed certificate with machine name</a:t>
            </a:r>
          </a:p>
          <a:p>
            <a:pPr lvl="1"/>
            <a:r>
              <a:rPr lang="en-US" dirty="0" smtClean="0"/>
              <a:t>SELFSSL.EXE can create certificate for any URL</a:t>
            </a:r>
            <a:r>
              <a:rPr lang="en-US" dirty="0"/>
              <a:t/>
            </a:r>
            <a:br>
              <a:rPr lang="en-US" dirty="0"/>
            </a:br>
            <a:r>
              <a:rPr lang="en-US" sz="1800" i="1" dirty="0">
                <a:solidFill>
                  <a:srgbClr val="9F002D"/>
                </a:solidFill>
              </a:rPr>
              <a:t>SELFSSL.EXE </a:t>
            </a:r>
            <a:r>
              <a:rPr lang="en-US" sz="1800" i="1" dirty="0" smtClean="0">
                <a:solidFill>
                  <a:srgbClr val="9F002D"/>
                </a:solidFill>
              </a:rPr>
              <a:t>is utility that is part of IIS 6 resource Kit </a:t>
            </a:r>
            <a:endParaRPr lang="en-US" i="1" dirty="0" smtClean="0">
              <a:solidFill>
                <a:srgbClr val="9F002D"/>
              </a:solidFill>
            </a:endParaRPr>
          </a:p>
          <a:p>
            <a:pPr lvl="2">
              <a:lnSpc>
                <a:spcPct val="150000"/>
              </a:lnSpc>
            </a:pPr>
            <a:r>
              <a:rPr lang="en-US" sz="1800" dirty="0" err="1" smtClean="0"/>
              <a:t>selfssl</a:t>
            </a:r>
            <a:r>
              <a:rPr lang="en-US" sz="1800" dirty="0" smtClean="0"/>
              <a:t> </a:t>
            </a:r>
            <a:r>
              <a:rPr lang="en-US" sz="1800" dirty="0"/>
              <a:t>/</a:t>
            </a:r>
            <a:r>
              <a:rPr lang="en-US" sz="1800" dirty="0" err="1" smtClean="0"/>
              <a:t>n:cn</a:t>
            </a:r>
            <a:r>
              <a:rPr lang="en-US" sz="1800" dirty="0" smtClean="0"/>
              <a:t>=*.wingtip.com /T </a:t>
            </a:r>
            <a:r>
              <a:rPr lang="en-US" sz="1800" dirty="0"/>
              <a:t>/s:1 /P:443 /v:3650</a:t>
            </a:r>
          </a:p>
          <a:p>
            <a:pPr lvl="2"/>
            <a:endParaRPr lang="en-US" dirty="0" smtClean="0"/>
          </a:p>
          <a:p>
            <a:pPr lvl="1"/>
            <a:endParaRPr lang="en-US" dirty="0"/>
          </a:p>
        </p:txBody>
      </p:sp>
    </p:spTree>
    <p:extLst>
      <p:ext uri="{BB962C8B-B14F-4D97-AF65-F5344CB8AC3E}">
        <p14:creationId xmlns:p14="http://schemas.microsoft.com/office/powerpoint/2010/main" val="1838989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An Approach</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Configuring </a:t>
            </a:r>
            <a:r>
              <a:rPr lang="en-US" dirty="0"/>
              <a:t>Alternate Access </a:t>
            </a:r>
            <a:r>
              <a:rPr lang="en-US" dirty="0" smtClean="0"/>
              <a:t>Mappings</a:t>
            </a:r>
          </a:p>
          <a:p>
            <a:pPr lvl="1"/>
            <a:r>
              <a:rPr lang="en-US" dirty="0" smtClean="0"/>
              <a:t>Allows you to configure additional URLs</a:t>
            </a:r>
          </a:p>
          <a:p>
            <a:pPr lvl="1"/>
            <a:r>
              <a:rPr lang="en-US" dirty="0" smtClean="0"/>
              <a:t>Requires you to configure settings within IIS</a:t>
            </a:r>
          </a:p>
          <a:p>
            <a:pPr lvl="1"/>
            <a:r>
              <a:rPr lang="en-US" dirty="0" smtClean="0"/>
              <a:t>Requires you to backup and restore these IIS settings</a:t>
            </a:r>
          </a:p>
          <a:p>
            <a:pPr lvl="1"/>
            <a:endParaRPr lang="en-US" dirty="0"/>
          </a:p>
          <a:p>
            <a:pPr marL="514350" indent="-514350">
              <a:buFont typeface="+mj-lt"/>
              <a:buAutoNum type="arabicPeriod"/>
            </a:pPr>
            <a:r>
              <a:rPr lang="en-US" dirty="0" smtClean="0"/>
              <a:t>Extending a Web Application</a:t>
            </a:r>
          </a:p>
          <a:p>
            <a:pPr lvl="1"/>
            <a:r>
              <a:rPr lang="en-US" dirty="0" smtClean="0"/>
              <a:t>Creates additional IIS Web Site for Web Application</a:t>
            </a:r>
          </a:p>
          <a:p>
            <a:pPr lvl="1"/>
            <a:r>
              <a:rPr lang="en-US" dirty="0" smtClean="0"/>
              <a:t>SharePoint configures and manages all IIS settings</a:t>
            </a:r>
            <a:endParaRPr lang="en-US" dirty="0"/>
          </a:p>
          <a:p>
            <a:endParaRPr lang="en-US" dirty="0"/>
          </a:p>
        </p:txBody>
      </p:sp>
    </p:spTree>
    <p:extLst>
      <p:ext uri="{BB962C8B-B14F-4D97-AF65-F5344CB8AC3E}">
        <p14:creationId xmlns:p14="http://schemas.microsoft.com/office/powerpoint/2010/main" val="3785729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Access Mappings</a:t>
            </a:r>
            <a:endParaRPr lang="en-US" dirty="0"/>
          </a:p>
        </p:txBody>
      </p:sp>
      <p:sp>
        <p:nvSpPr>
          <p:cNvPr id="3" name="Content Placeholder 2"/>
          <p:cNvSpPr>
            <a:spLocks noGrp="1"/>
          </p:cNvSpPr>
          <p:nvPr>
            <p:ph idx="1"/>
          </p:nvPr>
        </p:nvSpPr>
        <p:spPr/>
        <p:txBody>
          <a:bodyPr/>
          <a:lstStyle/>
          <a:p>
            <a:r>
              <a:rPr lang="en-US" dirty="0"/>
              <a:t>What </a:t>
            </a:r>
            <a:r>
              <a:rPr lang="en-US" dirty="0" smtClean="0"/>
              <a:t>are </a:t>
            </a:r>
            <a:r>
              <a:rPr lang="en-US" dirty="0"/>
              <a:t>Alternate Access </a:t>
            </a:r>
            <a:r>
              <a:rPr lang="en-US" dirty="0" smtClean="0"/>
              <a:t>Mappings (AAM)</a:t>
            </a:r>
            <a:endParaRPr lang="en-US" dirty="0"/>
          </a:p>
          <a:p>
            <a:pPr lvl="1"/>
            <a:r>
              <a:rPr lang="en-US" dirty="0" smtClean="0"/>
              <a:t>Maps </a:t>
            </a:r>
            <a:r>
              <a:rPr lang="en-US" dirty="0"/>
              <a:t>incoming request to Web </a:t>
            </a:r>
            <a:r>
              <a:rPr lang="en-US" dirty="0" smtClean="0"/>
              <a:t>Applications</a:t>
            </a:r>
          </a:p>
          <a:p>
            <a:pPr lvl="1"/>
            <a:r>
              <a:rPr lang="en-US" dirty="0" smtClean="0"/>
              <a:t>Tells SharePoint Foundation what </a:t>
            </a:r>
            <a:r>
              <a:rPr lang="en-US" dirty="0"/>
              <a:t>URL to respond with</a:t>
            </a:r>
          </a:p>
          <a:p>
            <a:endParaRPr lang="en-US" dirty="0" smtClean="0"/>
          </a:p>
          <a:p>
            <a:r>
              <a:rPr lang="en-US" dirty="0" smtClean="0"/>
              <a:t>AAM are critical in reverse </a:t>
            </a:r>
            <a:r>
              <a:rPr lang="en-US" dirty="0"/>
              <a:t>proxy scenarios</a:t>
            </a:r>
          </a:p>
          <a:p>
            <a:pPr lvl="1"/>
            <a:r>
              <a:rPr lang="en-US" dirty="0"/>
              <a:t>Very common source of support calls</a:t>
            </a:r>
          </a:p>
          <a:p>
            <a:pPr lvl="1"/>
            <a:r>
              <a:rPr lang="en-US" dirty="0"/>
              <a:t>Search results link to wrong URL</a:t>
            </a:r>
          </a:p>
          <a:p>
            <a:pPr lvl="1"/>
            <a:r>
              <a:rPr lang="en-US" dirty="0"/>
              <a:t>User redirected to different URL on </a:t>
            </a:r>
            <a:r>
              <a:rPr lang="en-US" dirty="0" smtClean="0"/>
              <a:t>login</a:t>
            </a:r>
            <a:endParaRPr lang="en-US" dirty="0"/>
          </a:p>
          <a:p>
            <a:endParaRPr lang="en-US" dirty="0"/>
          </a:p>
        </p:txBody>
      </p:sp>
    </p:spTree>
    <p:extLst>
      <p:ext uri="{BB962C8B-B14F-4D97-AF65-F5344CB8AC3E}">
        <p14:creationId xmlns:p14="http://schemas.microsoft.com/office/powerpoint/2010/main" val="1081302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Alternate Access Mappings</a:t>
            </a:r>
            <a:endParaRPr lang="en-US" dirty="0"/>
          </a:p>
        </p:txBody>
      </p:sp>
      <p:sp>
        <p:nvSpPr>
          <p:cNvPr id="3" name="Content Placeholder 2"/>
          <p:cNvSpPr>
            <a:spLocks noGrp="1"/>
          </p:cNvSpPr>
          <p:nvPr>
            <p:ph idx="1"/>
          </p:nvPr>
        </p:nvSpPr>
        <p:spPr/>
        <p:txBody>
          <a:bodyPr/>
          <a:lstStyle/>
          <a:p>
            <a:r>
              <a:rPr lang="en-US" dirty="0" smtClean="0"/>
              <a:t>Central Admin provides AAM management</a:t>
            </a:r>
          </a:p>
          <a:p>
            <a:endParaRPr lang="en-US" dirty="0"/>
          </a:p>
          <a:p>
            <a:endParaRPr lang="en-US" dirty="0" smtClean="0"/>
          </a:p>
          <a:p>
            <a:endParaRPr lang="en-US" dirty="0"/>
          </a:p>
          <a:p>
            <a:r>
              <a:rPr lang="en-US" dirty="0" smtClean="0"/>
              <a:t>Possible to add multiple public URLs</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152445"/>
            <a:ext cx="6858000" cy="24769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399" y="2028455"/>
            <a:ext cx="6872425" cy="13243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9117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Configuring AAM alone does not configure IIS</a:t>
            </a:r>
          </a:p>
          <a:p>
            <a:pPr lvl="1"/>
            <a:r>
              <a:rPr lang="en-US" dirty="0" smtClean="0"/>
              <a:t>You must add new binding to hosting IIS Web site</a:t>
            </a:r>
            <a:endParaRPr lang="en-US" dirty="0"/>
          </a:p>
        </p:txBody>
      </p:sp>
      <p:sp>
        <p:nvSpPr>
          <p:cNvPr id="2" name="Title 1"/>
          <p:cNvSpPr>
            <a:spLocks noGrp="1"/>
          </p:cNvSpPr>
          <p:nvPr>
            <p:ph type="title"/>
          </p:nvPr>
        </p:nvSpPr>
        <p:spPr/>
        <p:txBody>
          <a:bodyPr/>
          <a:lstStyle/>
          <a:p>
            <a:r>
              <a:rPr lang="en-US" dirty="0" smtClean="0"/>
              <a:t>Adding Bindings to the Host IIS Web Site</a:t>
            </a:r>
            <a:endParaRPr lang="en-US" dirty="0"/>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277900"/>
            <a:ext cx="2106429" cy="977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1" y="3262246"/>
            <a:ext cx="1981200" cy="106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2971800"/>
            <a:ext cx="2957476" cy="215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626604" y="3616130"/>
            <a:ext cx="381000" cy="101906"/>
          </a:xfrm>
          <a:prstGeom prst="ellipse">
            <a:avLst/>
          </a:prstGeom>
          <a:noFill/>
          <a:ln w="19050">
            <a:solidFill>
              <a:srgbClr val="9F0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007604" y="3667083"/>
            <a:ext cx="573796" cy="0"/>
          </a:xfrm>
          <a:prstGeom prst="straightConnector1">
            <a:avLst/>
          </a:prstGeom>
          <a:ln w="19050">
            <a:solidFill>
              <a:srgbClr val="9F002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275613" y="3393838"/>
            <a:ext cx="493004" cy="199221"/>
          </a:xfrm>
          <a:prstGeom prst="ellipse">
            <a:avLst/>
          </a:prstGeom>
          <a:noFill/>
          <a:ln w="19050">
            <a:solidFill>
              <a:srgbClr val="9F0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5750804" y="3493109"/>
            <a:ext cx="573796" cy="0"/>
          </a:xfrm>
          <a:prstGeom prst="straightConnector1">
            <a:avLst/>
          </a:prstGeom>
          <a:ln w="19050">
            <a:solidFill>
              <a:srgbClr val="9F002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2000" y="5650468"/>
            <a:ext cx="7797969" cy="369332"/>
          </a:xfrm>
          <a:prstGeom prst="rect">
            <a:avLst/>
          </a:prstGeom>
          <a:noFill/>
        </p:spPr>
        <p:txBody>
          <a:bodyPr wrap="none" rtlCol="0">
            <a:spAutoFit/>
          </a:bodyPr>
          <a:lstStyle/>
          <a:p>
            <a:r>
              <a:rPr lang="en-US" dirty="0" smtClean="0">
                <a:solidFill>
                  <a:srgbClr val="FF0000"/>
                </a:solidFill>
              </a:rPr>
              <a:t>Caveat: </a:t>
            </a:r>
            <a:r>
              <a:rPr lang="en-US" dirty="0" smtClean="0">
                <a:solidFill>
                  <a:schemeClr val="tx1">
                    <a:lumMod val="75000"/>
                    <a:lumOff val="25000"/>
                  </a:schemeClr>
                </a:solidFill>
              </a:rPr>
              <a:t>These IIS settings are neither stored nor backed up by SharePoint</a:t>
            </a:r>
            <a:endParaRPr lang="en-US" dirty="0">
              <a:solidFill>
                <a:schemeClr val="tx1">
                  <a:lumMod val="75000"/>
                  <a:lumOff val="25000"/>
                </a:schemeClr>
              </a:solidFill>
            </a:endParaRPr>
          </a:p>
        </p:txBody>
      </p:sp>
    </p:spTree>
    <p:extLst>
      <p:ext uri="{BB962C8B-B14F-4D97-AF65-F5344CB8AC3E}">
        <p14:creationId xmlns:p14="http://schemas.microsoft.com/office/powerpoint/2010/main" val="4182105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 Web Application</a:t>
            </a:r>
            <a:endParaRPr lang="en-US" dirty="0"/>
          </a:p>
        </p:txBody>
      </p:sp>
      <p:sp>
        <p:nvSpPr>
          <p:cNvPr id="3" name="Content Placeholder 2"/>
          <p:cNvSpPr>
            <a:spLocks noGrp="1"/>
          </p:cNvSpPr>
          <p:nvPr>
            <p:ph idx="1"/>
          </p:nvPr>
        </p:nvSpPr>
        <p:spPr/>
        <p:txBody>
          <a:bodyPr/>
          <a:lstStyle/>
          <a:p>
            <a:r>
              <a:rPr lang="en-US" dirty="0" smtClean="0"/>
              <a:t>Web Application is configured with zones</a:t>
            </a:r>
          </a:p>
          <a:p>
            <a:pPr lvl="1"/>
            <a:r>
              <a:rPr lang="en-US" dirty="0" smtClean="0"/>
              <a:t>SharePoint creates one IIS Web site for each zone</a:t>
            </a:r>
          </a:p>
          <a:p>
            <a:pPr lvl="1"/>
            <a:r>
              <a:rPr lang="en-US" dirty="0" smtClean="0"/>
              <a:t>Web Application always has one "default" zone</a:t>
            </a:r>
          </a:p>
          <a:p>
            <a:pPr lvl="1"/>
            <a:r>
              <a:rPr lang="en-US" dirty="0" smtClean="0"/>
              <a:t>You can extend a Web Application with up to 5 zones</a:t>
            </a:r>
          </a:p>
          <a:p>
            <a:pPr lvl="1"/>
            <a:endParaRPr lang="en-US" dirty="0"/>
          </a:p>
          <a:p>
            <a:r>
              <a:rPr lang="en-US" dirty="0" smtClean="0"/>
              <a:t>Adding zones allows supporting multiple URLs</a:t>
            </a:r>
          </a:p>
          <a:p>
            <a:pPr lvl="1"/>
            <a:r>
              <a:rPr lang="en-US" dirty="0" smtClean="0"/>
              <a:t>SharePoint deals with all IIS settings behind the scenes</a:t>
            </a:r>
          </a:p>
          <a:p>
            <a:pPr lvl="1"/>
            <a:r>
              <a:rPr lang="en-US" dirty="0"/>
              <a:t>IIS </a:t>
            </a:r>
            <a:r>
              <a:rPr lang="en-US" dirty="0" smtClean="0"/>
              <a:t>settings do not have to be backed up independently</a:t>
            </a:r>
          </a:p>
          <a:p>
            <a:endParaRPr lang="en-US" dirty="0"/>
          </a:p>
        </p:txBody>
      </p:sp>
    </p:spTree>
    <p:extLst>
      <p:ext uri="{BB962C8B-B14F-4D97-AF65-F5344CB8AC3E}">
        <p14:creationId xmlns:p14="http://schemas.microsoft.com/office/powerpoint/2010/main" val="1340537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 Web Application</a:t>
            </a:r>
            <a:endParaRPr lang="en-US"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219200"/>
            <a:ext cx="7307840" cy="1672272"/>
          </a:xfrm>
          <a:prstGeom prst="rect">
            <a:avLst/>
          </a:prstGeom>
          <a:noFill/>
          <a:ln>
            <a:solidFill>
              <a:schemeClr val="bg1">
                <a:lumMod val="50000"/>
              </a:schemeClr>
            </a:solidFill>
          </a:ln>
        </p:spPr>
      </p:pic>
      <p:cxnSp>
        <p:nvCxnSpPr>
          <p:cNvPr id="7" name="Straight Arrow Connector 6"/>
          <p:cNvCxnSpPr/>
          <p:nvPr/>
        </p:nvCxnSpPr>
        <p:spPr>
          <a:xfrm>
            <a:off x="569108" y="1708851"/>
            <a:ext cx="538184" cy="683"/>
          </a:xfrm>
          <a:prstGeom prst="straightConnector1">
            <a:avLst/>
          </a:prstGeom>
          <a:ln w="38100">
            <a:solidFill>
              <a:schemeClr val="tx2">
                <a:lumMod val="90000"/>
                <a:lumOff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304800" y="3401181"/>
            <a:ext cx="8589818" cy="2999619"/>
            <a:chOff x="228600" y="3124200"/>
            <a:chExt cx="9601200" cy="3352800"/>
          </a:xfrm>
        </p:grpSpPr>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228600" y="3124200"/>
              <a:ext cx="3684905" cy="1920240"/>
            </a:xfrm>
            <a:prstGeom prst="rect">
              <a:avLst/>
            </a:prstGeom>
            <a:noFill/>
            <a:ln>
              <a:solidFill>
                <a:schemeClr val="bg1">
                  <a:lumMod val="50000"/>
                </a:schemeClr>
              </a:solidFill>
            </a:ln>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949700"/>
              <a:ext cx="3310890" cy="1841500"/>
            </a:xfrm>
            <a:prstGeom prst="rect">
              <a:avLst/>
            </a:prstGeom>
            <a:noFill/>
            <a:ln>
              <a:solidFill>
                <a:schemeClr val="bg1">
                  <a:lumMod val="50000"/>
                </a:schemeClr>
              </a:solidFill>
            </a:ln>
          </p:spPr>
        </p:pic>
        <p:pic>
          <p:nvPicPr>
            <p:cNvPr id="10" name="Picture 9"/>
            <p:cNvPicPr/>
            <p:nvPr/>
          </p:nvPicPr>
          <p:blipFill>
            <a:blip r:embed="rId6">
              <a:extLst>
                <a:ext uri="{28A0092B-C50C-407E-A947-70E740481C1C}">
                  <a14:useLocalDpi xmlns:a14="http://schemas.microsoft.com/office/drawing/2010/main" val="0"/>
                </a:ext>
              </a:extLst>
            </a:blip>
            <a:srcRect/>
            <a:stretch>
              <a:fillRect/>
            </a:stretch>
          </p:blipFill>
          <p:spPr bwMode="auto">
            <a:xfrm>
              <a:off x="5673725" y="4735830"/>
              <a:ext cx="4156075" cy="1741170"/>
            </a:xfrm>
            <a:prstGeom prst="rect">
              <a:avLst/>
            </a:prstGeom>
            <a:noFill/>
            <a:ln>
              <a:solidFill>
                <a:schemeClr val="bg1">
                  <a:lumMod val="50000"/>
                </a:schemeClr>
              </a:solidFill>
            </a:ln>
          </p:spPr>
        </p:pic>
      </p:grpSp>
      <p:sp>
        <p:nvSpPr>
          <p:cNvPr id="12" name="Rounded Rectangle 11"/>
          <p:cNvSpPr/>
          <p:nvPr/>
        </p:nvSpPr>
        <p:spPr>
          <a:xfrm>
            <a:off x="1129093" y="1474166"/>
            <a:ext cx="386795" cy="469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296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dirty="0" smtClean="0"/>
              <a:t>Security 101</a:t>
            </a:r>
            <a:endParaRPr lang="en-US" dirty="0"/>
          </a:p>
        </p:txBody>
      </p:sp>
      <p:sp>
        <p:nvSpPr>
          <p:cNvPr id="5" name="Rectangle 3"/>
          <p:cNvSpPr>
            <a:spLocks noGrp="1" noChangeArrowheads="1"/>
          </p:cNvSpPr>
          <p:nvPr>
            <p:ph idx="1"/>
          </p:nvPr>
        </p:nvSpPr>
        <p:spPr>
          <a:xfrm>
            <a:off x="381000" y="1412875"/>
            <a:ext cx="8382000" cy="4173450"/>
          </a:xfrm>
        </p:spPr>
        <p:txBody>
          <a:bodyPr>
            <a:normAutofit fontScale="92500" lnSpcReduction="10000"/>
          </a:bodyPr>
          <a:lstStyle/>
          <a:p>
            <a:r>
              <a:rPr lang="en-US" sz="2800" dirty="0" smtClean="0"/>
              <a:t>Authentication and Identity</a:t>
            </a:r>
          </a:p>
          <a:p>
            <a:pPr lvl="1"/>
            <a:r>
              <a:rPr lang="en-US" sz="2400" dirty="0" smtClean="0"/>
              <a:t>Authentication creates identity for security principal</a:t>
            </a:r>
          </a:p>
          <a:p>
            <a:pPr lvl="1"/>
            <a:r>
              <a:rPr lang="en-US" sz="2400" dirty="0" smtClean="0"/>
              <a:t>Identities stored in user accounts repository</a:t>
            </a:r>
          </a:p>
          <a:p>
            <a:pPr lvl="1"/>
            <a:r>
              <a:rPr lang="en-US" sz="2400" dirty="0" smtClean="0"/>
              <a:t>Authentication performed using credentials</a:t>
            </a:r>
          </a:p>
          <a:p>
            <a:pPr lvl="1"/>
            <a:r>
              <a:rPr lang="en-US" sz="2400" dirty="0" smtClean="0"/>
              <a:t>Authentication produces some form of badge</a:t>
            </a:r>
          </a:p>
          <a:p>
            <a:endParaRPr lang="en-US" sz="2800" dirty="0" smtClean="0"/>
          </a:p>
          <a:p>
            <a:r>
              <a:rPr lang="en-US" sz="2800" dirty="0" smtClean="0"/>
              <a:t>Authorization and Access Control</a:t>
            </a:r>
          </a:p>
          <a:p>
            <a:pPr lvl="1"/>
            <a:r>
              <a:rPr lang="en-US" sz="2400" dirty="0" smtClean="0"/>
              <a:t>Subsystem used to define security policy</a:t>
            </a:r>
          </a:p>
          <a:p>
            <a:pPr lvl="1"/>
            <a:r>
              <a:rPr lang="en-US" sz="2400" dirty="0" smtClean="0"/>
              <a:t>Privileged users configure ACLs on objects</a:t>
            </a:r>
          </a:p>
          <a:p>
            <a:pPr lvl="1"/>
            <a:r>
              <a:rPr lang="en-US" sz="2400" dirty="0" smtClean="0"/>
              <a:t>Subsystem enforces policy at run time</a:t>
            </a:r>
            <a:endParaRPr lang="en-US" sz="2400" dirty="0"/>
          </a:p>
        </p:txBody>
      </p:sp>
    </p:spTree>
    <p:extLst>
      <p:ext uri="{BB962C8B-B14F-4D97-AF65-F5344CB8AC3E}">
        <p14:creationId xmlns:p14="http://schemas.microsoft.com/office/powerpoint/2010/main" val="3409804362"/>
      </p:ext>
    </p:extLst>
  </p:cSld>
  <p:clrMapOvr>
    <a:masterClrMapping/>
  </p:clrMapOvr>
  <p:transition advTm="13279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543800" cy="1066800"/>
          </a:xfrm>
        </p:spPr>
        <p:txBody>
          <a:bodyPr>
            <a:normAutofit/>
          </a:bodyPr>
          <a:lstStyle/>
          <a:p>
            <a:r>
              <a:rPr lang="en-US" dirty="0" smtClean="0"/>
              <a:t>Extending a Web Application for SSL Access</a:t>
            </a:r>
          </a:p>
        </p:txBody>
      </p:sp>
    </p:spTree>
    <p:extLst>
      <p:ext uri="{BB962C8B-B14F-4D97-AF65-F5344CB8AC3E}">
        <p14:creationId xmlns:p14="http://schemas.microsoft.com/office/powerpoint/2010/main" val="4254566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a:solidFill>
                  <a:schemeClr val="bg1">
                    <a:lumMod val="65000"/>
                  </a:schemeClr>
                </a:solidFill>
              </a:rPr>
              <a:t>SharePoint 2010 </a:t>
            </a:r>
            <a:r>
              <a:rPr lang="en-US" dirty="0" smtClean="0">
                <a:solidFill>
                  <a:schemeClr val="bg1">
                    <a:lumMod val="65000"/>
                  </a:schemeClr>
                </a:solidFill>
              </a:rPr>
              <a:t>Authentication Options</a:t>
            </a:r>
          </a:p>
          <a:p>
            <a:pPr>
              <a:buFont typeface="Wingdings" pitchFamily="2" charset="2"/>
              <a:buChar char="ü"/>
            </a:pPr>
            <a:r>
              <a:rPr lang="en-US" dirty="0" smtClean="0">
                <a:solidFill>
                  <a:schemeClr val="bg1">
                    <a:lumMod val="65000"/>
                  </a:schemeClr>
                </a:solidFill>
              </a:rPr>
              <a:t>Configuring Authentication Providers</a:t>
            </a:r>
          </a:p>
          <a:p>
            <a:pPr>
              <a:buFont typeface="Wingdings" pitchFamily="2" charset="2"/>
              <a:buChar char="ü"/>
            </a:pPr>
            <a:r>
              <a:rPr lang="en-US" dirty="0" smtClean="0">
                <a:solidFill>
                  <a:schemeClr val="bg1">
                    <a:lumMod val="65000"/>
                  </a:schemeClr>
                </a:solidFill>
              </a:rPr>
              <a:t>Configuring Web Applications with Multiple URLs</a:t>
            </a:r>
          </a:p>
          <a:p>
            <a:pPr>
              <a:buFont typeface="Wingdings" pitchFamily="2" charset="2"/>
              <a:buChar char="Ø"/>
            </a:pPr>
            <a:r>
              <a:rPr lang="en-US" dirty="0" smtClean="0"/>
              <a:t>Configuring Forms-based Authentication (FBA)</a:t>
            </a:r>
          </a:p>
        </p:txBody>
      </p:sp>
    </p:spTree>
    <p:extLst>
      <p:ext uri="{BB962C8B-B14F-4D97-AF65-F5344CB8AC3E}">
        <p14:creationId xmlns:p14="http://schemas.microsoft.com/office/powerpoint/2010/main" val="14624919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FBA using a SQL Database</a:t>
            </a:r>
            <a:endParaRPr lang="en-US" dirty="0"/>
          </a:p>
        </p:txBody>
      </p:sp>
      <p:sp>
        <p:nvSpPr>
          <p:cNvPr id="3" name="Content Placeholder 2"/>
          <p:cNvSpPr>
            <a:spLocks noGrp="1"/>
          </p:cNvSpPr>
          <p:nvPr>
            <p:ph idx="1"/>
          </p:nvPr>
        </p:nvSpPr>
        <p:spPr/>
        <p:txBody>
          <a:bodyPr/>
          <a:lstStyle/>
          <a:p>
            <a:r>
              <a:rPr lang="en-US" dirty="0" smtClean="0"/>
              <a:t>Configuring FBA requires authentication provider</a:t>
            </a:r>
          </a:p>
          <a:p>
            <a:pPr lvl="1"/>
            <a:r>
              <a:rPr lang="en-US" dirty="0" err="1" smtClean="0"/>
              <a:t>AspNetSqlMembershipProvider</a:t>
            </a:r>
            <a:r>
              <a:rPr lang="en-US" dirty="0" smtClean="0"/>
              <a:t> is part of .NET FX</a:t>
            </a:r>
          </a:p>
          <a:p>
            <a:pPr lvl="1"/>
            <a:r>
              <a:rPr lang="en-US" dirty="0" smtClean="0"/>
              <a:t>Can be used to track members and roles in SQL DB</a:t>
            </a:r>
          </a:p>
          <a:p>
            <a:pPr lvl="1"/>
            <a:endParaRPr lang="en-US" dirty="0"/>
          </a:p>
          <a:p>
            <a:r>
              <a:rPr lang="en-US" dirty="0" smtClean="0"/>
              <a:t>Steps to make it work with an ASP.NET app</a:t>
            </a:r>
          </a:p>
          <a:p>
            <a:pPr lvl="1"/>
            <a:r>
              <a:rPr lang="en-US" dirty="0" smtClean="0"/>
              <a:t>Create </a:t>
            </a:r>
            <a:r>
              <a:rPr lang="en-US" dirty="0"/>
              <a:t>database using </a:t>
            </a:r>
            <a:r>
              <a:rPr lang="en-US" dirty="0" smtClean="0"/>
              <a:t>aspnet_regsql.exe</a:t>
            </a:r>
          </a:p>
          <a:p>
            <a:pPr lvl="1"/>
            <a:r>
              <a:rPr lang="en-US" dirty="0" smtClean="0"/>
              <a:t>Configure DB permissions for required accounts</a:t>
            </a:r>
          </a:p>
          <a:p>
            <a:pPr lvl="1"/>
            <a:r>
              <a:rPr lang="en-US" dirty="0" smtClean="0"/>
              <a:t>Modify </a:t>
            </a:r>
            <a:r>
              <a:rPr lang="en-US" dirty="0" err="1" smtClean="0"/>
              <a:t>web.config</a:t>
            </a:r>
            <a:r>
              <a:rPr lang="en-US" dirty="0" smtClean="0"/>
              <a:t> file</a:t>
            </a:r>
            <a:endParaRPr lang="en-US" dirty="0"/>
          </a:p>
        </p:txBody>
      </p:sp>
    </p:spTree>
    <p:extLst>
      <p:ext uri="{BB962C8B-B14F-4D97-AF65-F5344CB8AC3E}">
        <p14:creationId xmlns:p14="http://schemas.microsoft.com/office/powerpoint/2010/main" val="1568291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a:t>SharePoint 2010 </a:t>
            </a:r>
            <a:r>
              <a:rPr lang="en-US" dirty="0" smtClean="0"/>
              <a:t>Authentication Options</a:t>
            </a:r>
          </a:p>
          <a:p>
            <a:pPr>
              <a:buFont typeface="Wingdings" pitchFamily="2" charset="2"/>
              <a:buChar char="ü"/>
            </a:pPr>
            <a:r>
              <a:rPr lang="en-US" dirty="0" smtClean="0"/>
              <a:t>Configuring Authentication Providers</a:t>
            </a:r>
          </a:p>
          <a:p>
            <a:pPr>
              <a:buFont typeface="Wingdings" pitchFamily="2" charset="2"/>
              <a:buChar char="ü"/>
            </a:pPr>
            <a:r>
              <a:rPr lang="en-US" dirty="0" smtClean="0"/>
              <a:t>Configuring Alternate Access Mapping</a:t>
            </a:r>
          </a:p>
          <a:p>
            <a:pPr>
              <a:buFont typeface="Wingdings" pitchFamily="2" charset="2"/>
              <a:buChar char="ü"/>
            </a:pPr>
            <a:r>
              <a:rPr lang="en-US" dirty="0" smtClean="0"/>
              <a:t>Configuring Forms-based Authentication (FBA)</a:t>
            </a:r>
          </a:p>
        </p:txBody>
      </p:sp>
    </p:spTree>
    <p:extLst>
      <p:ext uri="{BB962C8B-B14F-4D97-AF65-F5344CB8AC3E}">
        <p14:creationId xmlns:p14="http://schemas.microsoft.com/office/powerpoint/2010/main" val="27425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a:t>
            </a:r>
            <a:endParaRPr lang="en-US" dirty="0"/>
          </a:p>
        </p:txBody>
      </p:sp>
      <p:sp>
        <p:nvSpPr>
          <p:cNvPr id="3" name="Content Placeholder 2"/>
          <p:cNvSpPr>
            <a:spLocks noGrp="1"/>
          </p:cNvSpPr>
          <p:nvPr>
            <p:ph idx="1"/>
          </p:nvPr>
        </p:nvSpPr>
        <p:spPr/>
        <p:txBody>
          <a:bodyPr>
            <a:normAutofit/>
          </a:bodyPr>
          <a:lstStyle/>
          <a:p>
            <a:r>
              <a:rPr lang="en-US" sz="2400" dirty="0" smtClean="0"/>
              <a:t>A profile representing a person or entity</a:t>
            </a:r>
          </a:p>
          <a:p>
            <a:pPr lvl="1"/>
            <a:r>
              <a:rPr lang="en-US" sz="2000" dirty="0" smtClean="0"/>
              <a:t>Often verified through some type of document (e.g. drivers license)</a:t>
            </a:r>
          </a:p>
          <a:p>
            <a:pPr lvl="1"/>
            <a:endParaRPr lang="en-US" sz="2000" dirty="0" smtClean="0"/>
          </a:p>
          <a:p>
            <a:pPr marL="347662" lvl="1" indent="0">
              <a:buNone/>
            </a:pPr>
            <a:endParaRPr lang="en-US" sz="2000" dirty="0"/>
          </a:p>
          <a:p>
            <a:pPr lvl="1"/>
            <a:endParaRPr lang="en-US" sz="2000" dirty="0" smtClean="0"/>
          </a:p>
          <a:p>
            <a:pPr lvl="1"/>
            <a:endParaRPr lang="en-US" sz="2000" dirty="0"/>
          </a:p>
          <a:p>
            <a:pPr lvl="1"/>
            <a:endParaRPr lang="en-US" sz="2000" dirty="0" smtClean="0"/>
          </a:p>
          <a:p>
            <a:pPr lvl="2"/>
            <a:endParaRPr lang="en-US" sz="1800" dirty="0" smtClean="0"/>
          </a:p>
          <a:p>
            <a:pPr lvl="1"/>
            <a:endParaRPr lang="en-US" sz="2000" dirty="0" smtClean="0"/>
          </a:p>
          <a:p>
            <a:pPr lvl="1"/>
            <a:r>
              <a:rPr lang="en-US" sz="2000" dirty="0" smtClean="0"/>
              <a:t>Document issued to requester by trusted authority (e.g. DMV)</a:t>
            </a:r>
          </a:p>
          <a:p>
            <a:pPr lvl="1"/>
            <a:r>
              <a:rPr lang="en-US" sz="2000" dirty="0" smtClean="0"/>
              <a:t>Requestor presents document to resource provider</a:t>
            </a:r>
          </a:p>
          <a:p>
            <a:pPr lvl="1"/>
            <a:r>
              <a:rPr lang="en-US" sz="2000" dirty="0" smtClean="0"/>
              <a:t>Resource provider is 'relying party' which trusts issuing authority</a:t>
            </a:r>
          </a:p>
          <a:p>
            <a:pPr lvl="1"/>
            <a:r>
              <a:rPr lang="en-US" sz="2000" dirty="0" smtClean="0"/>
              <a:t>Relying party enforces authorization based on identity attributes</a:t>
            </a:r>
            <a:endParaRPr lang="en-US" sz="2000" dirty="0"/>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286000"/>
            <a:ext cx="455140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286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Identity</a:t>
            </a:r>
            <a:endParaRPr lang="en-US" dirty="0"/>
          </a:p>
        </p:txBody>
      </p:sp>
      <p:sp>
        <p:nvSpPr>
          <p:cNvPr id="3" name="Content Placeholder 2"/>
          <p:cNvSpPr>
            <a:spLocks noGrp="1"/>
          </p:cNvSpPr>
          <p:nvPr>
            <p:ph idx="1"/>
          </p:nvPr>
        </p:nvSpPr>
        <p:spPr/>
        <p:txBody>
          <a:bodyPr>
            <a:normAutofit/>
          </a:bodyPr>
          <a:lstStyle/>
          <a:p>
            <a:r>
              <a:rPr lang="en-US" sz="2400" dirty="0" smtClean="0"/>
              <a:t>Identities created/managed by identity provider</a:t>
            </a:r>
          </a:p>
          <a:p>
            <a:pPr lvl="1"/>
            <a:r>
              <a:rPr lang="en-US" sz="2000" dirty="0" smtClean="0"/>
              <a:t>Identity provider requires </a:t>
            </a:r>
            <a:r>
              <a:rPr lang="en-US" sz="2000" dirty="0"/>
              <a:t>a</a:t>
            </a:r>
            <a:r>
              <a:rPr lang="en-US" sz="2000" dirty="0" smtClean="0"/>
              <a:t>uthority to issue security tokens</a:t>
            </a:r>
          </a:p>
          <a:p>
            <a:pPr lvl="1"/>
            <a:r>
              <a:rPr lang="en-US" sz="2000" dirty="0" smtClean="0"/>
              <a:t>Relying party uses security tokens to verify identity</a:t>
            </a:r>
          </a:p>
          <a:p>
            <a:pPr lvl="1"/>
            <a:r>
              <a:rPr lang="en-US" sz="2000" dirty="0"/>
              <a:t>Relying Party </a:t>
            </a:r>
            <a:r>
              <a:rPr lang="en-US" sz="2000" dirty="0" smtClean="0"/>
              <a:t>uses identity to make decision </a:t>
            </a:r>
            <a:r>
              <a:rPr lang="en-US" sz="2000" dirty="0"/>
              <a:t>about access control </a:t>
            </a:r>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9798" y="3200400"/>
            <a:ext cx="6003002" cy="332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349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Authentication</a:t>
            </a:r>
            <a:endParaRPr lang="en-US" dirty="0"/>
          </a:p>
        </p:txBody>
      </p:sp>
      <p:sp>
        <p:nvSpPr>
          <p:cNvPr id="3" name="Content Placeholder 2"/>
          <p:cNvSpPr>
            <a:spLocks noGrp="1"/>
          </p:cNvSpPr>
          <p:nvPr>
            <p:ph idx="1"/>
          </p:nvPr>
        </p:nvSpPr>
        <p:spPr/>
        <p:txBody>
          <a:bodyPr/>
          <a:lstStyle/>
          <a:p>
            <a:r>
              <a:rPr lang="en-US" sz="2700" dirty="0" smtClean="0"/>
              <a:t>Active Directory plays role of Identity Provider</a:t>
            </a:r>
          </a:p>
          <a:p>
            <a:pPr lvl="1"/>
            <a:r>
              <a:rPr lang="en-US" dirty="0" smtClean="0"/>
              <a:t>Identities can only established using Windows accounts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OK for intranets scenarios where users are employees</a:t>
            </a:r>
          </a:p>
          <a:p>
            <a:pPr lvl="1"/>
            <a:r>
              <a:rPr lang="en-US" dirty="0" smtClean="0"/>
              <a:t>Bad for scenarios which require external users</a:t>
            </a:r>
            <a:r>
              <a:rPr lang="en-US" dirty="0"/>
              <a:t/>
            </a:r>
            <a:br>
              <a:rPr lang="en-US" dirty="0"/>
            </a:br>
            <a:r>
              <a:rPr lang="en-US" sz="1400" i="1" dirty="0" smtClean="0">
                <a:solidFill>
                  <a:srgbClr val="9F002D"/>
                </a:solidFill>
              </a:rPr>
              <a:t>Windows accounts must be created/managed in Active Directory for partners, customers, etc.</a:t>
            </a:r>
            <a:endParaRPr lang="en-US"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8250" y="2362200"/>
            <a:ext cx="43243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195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Forms-Based Authentication (FBA)</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SharePoint 2007 Introduced Support for FBA</a:t>
            </a:r>
          </a:p>
          <a:p>
            <a:pPr lvl="1"/>
            <a:r>
              <a:rPr lang="en-US" sz="2000" dirty="0" smtClean="0"/>
              <a:t>Built on top of FBA support introduced in ASP.NET 2.0</a:t>
            </a:r>
          </a:p>
          <a:p>
            <a:pPr lvl="1"/>
            <a:r>
              <a:rPr lang="en-US" sz="2000" dirty="0" smtClean="0"/>
              <a:t>Based on pluggable authentication provider model</a:t>
            </a:r>
          </a:p>
          <a:p>
            <a:pPr lvl="1"/>
            <a:endParaRPr lang="en-US" sz="2000" dirty="0"/>
          </a:p>
          <a:p>
            <a:pPr lvl="1"/>
            <a:endParaRPr lang="en-US" sz="2000" dirty="0" smtClean="0"/>
          </a:p>
          <a:p>
            <a:pPr lvl="1"/>
            <a:endParaRPr lang="en-US" sz="2000" dirty="0"/>
          </a:p>
          <a:p>
            <a:pPr lvl="1"/>
            <a:endParaRPr lang="en-US" sz="2000" dirty="0" smtClean="0"/>
          </a:p>
          <a:p>
            <a:r>
              <a:rPr lang="en-US" sz="2400" dirty="0" smtClean="0"/>
              <a:t>FBA Benefits</a:t>
            </a:r>
          </a:p>
          <a:p>
            <a:pPr lvl="1"/>
            <a:r>
              <a:rPr lang="en-US" sz="2000" dirty="0" smtClean="0"/>
              <a:t>User accounts can created and managed in custom repository</a:t>
            </a:r>
          </a:p>
          <a:p>
            <a:pPr lvl="1"/>
            <a:r>
              <a:rPr lang="en-US" sz="2000" dirty="0" smtClean="0"/>
              <a:t>Authentication token passed via HTTP cookies</a:t>
            </a:r>
          </a:p>
          <a:p>
            <a:r>
              <a:rPr lang="en-US" sz="2400" dirty="0" smtClean="0"/>
              <a:t>FBA Drawbacks</a:t>
            </a:r>
          </a:p>
          <a:p>
            <a:pPr lvl="1"/>
            <a:r>
              <a:rPr lang="en-US" sz="2000" dirty="0" smtClean="0"/>
              <a:t>SharePoint provides no support for creating/managing FBA users</a:t>
            </a:r>
          </a:p>
          <a:p>
            <a:pPr lvl="1"/>
            <a:r>
              <a:rPr lang="en-US" sz="2000" dirty="0" smtClean="0"/>
              <a:t>FBA token not based on standard – cannot be used across apps</a:t>
            </a:r>
            <a:endParaRPr lang="en-US" sz="20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573077"/>
            <a:ext cx="6019800" cy="131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816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Claims-based Authentication</a:t>
            </a:r>
            <a:br>
              <a:rPr lang="en-US" dirty="0" smtClean="0"/>
            </a:br>
            <a:r>
              <a:rPr lang="en-US" sz="1600" dirty="0" smtClean="0"/>
              <a:t>introduced in SharePoint 2010</a:t>
            </a:r>
            <a:endParaRPr lang="en-US" sz="1600" dirty="0"/>
          </a:p>
        </p:txBody>
      </p:sp>
      <p:sp>
        <p:nvSpPr>
          <p:cNvPr id="3" name="Content Placeholder 2"/>
          <p:cNvSpPr>
            <a:spLocks noGrp="1"/>
          </p:cNvSpPr>
          <p:nvPr>
            <p:ph idx="1"/>
          </p:nvPr>
        </p:nvSpPr>
        <p:spPr/>
        <p:txBody>
          <a:bodyPr>
            <a:normAutofit/>
          </a:bodyPr>
          <a:lstStyle/>
          <a:p>
            <a:r>
              <a:rPr lang="en-US" sz="2400" dirty="0" smtClean="0"/>
              <a:t>Based on emerging WS-* security standards</a:t>
            </a:r>
          </a:p>
          <a:p>
            <a:pPr lvl="1"/>
            <a:r>
              <a:rPr lang="en-US" sz="2000" dirty="0" smtClean="0"/>
              <a:t>Designed to decouple authorities from relying parties</a:t>
            </a:r>
          </a:p>
          <a:p>
            <a:pPr lvl="1"/>
            <a:r>
              <a:rPr lang="en-US" sz="2000" dirty="0" smtClean="0"/>
              <a:t>Authority provides security token service (STS)</a:t>
            </a:r>
          </a:p>
          <a:p>
            <a:pPr lvl="1"/>
            <a:r>
              <a:rPr lang="en-US" sz="2000" dirty="0" smtClean="0"/>
              <a:t>STS creates and signs SAML-based security tokens</a:t>
            </a:r>
            <a:br>
              <a:rPr lang="en-US" sz="2000" dirty="0" smtClean="0"/>
            </a:br>
            <a:r>
              <a:rPr lang="en-US" sz="1600" i="1" dirty="0" smtClean="0"/>
              <a:t>SAML = Security Assertion Markup Language</a:t>
            </a:r>
          </a:p>
          <a:p>
            <a:pPr lvl="1"/>
            <a:r>
              <a:rPr lang="en-US" sz="2000" dirty="0" smtClean="0"/>
              <a:t>SAML token used to establish </a:t>
            </a:r>
            <a:r>
              <a:rPr lang="en-US" sz="2000" dirty="0"/>
              <a:t>c</a:t>
            </a:r>
            <a:r>
              <a:rPr lang="en-US" sz="2000" dirty="0" smtClean="0"/>
              <a:t>laims-based identity</a:t>
            </a:r>
            <a:r>
              <a:rPr lang="en-US" sz="2000" dirty="0"/>
              <a:t/>
            </a:r>
            <a:br>
              <a:rPr lang="en-US" sz="2000" dirty="0"/>
            </a:br>
            <a:endParaRPr lang="en-US" sz="2000" dirty="0"/>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770126"/>
            <a:ext cx="6553200" cy="293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73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Federating Identity</a:t>
            </a:r>
            <a:endParaRPr lang="en-US" dirty="0"/>
          </a:p>
        </p:txBody>
      </p:sp>
      <p:sp>
        <p:nvSpPr>
          <p:cNvPr id="3" name="Content Placeholder 2"/>
          <p:cNvSpPr>
            <a:spLocks noGrp="1"/>
          </p:cNvSpPr>
          <p:nvPr>
            <p:ph idx="1"/>
          </p:nvPr>
        </p:nvSpPr>
        <p:spPr/>
        <p:txBody>
          <a:bodyPr>
            <a:normAutofit/>
          </a:bodyPr>
          <a:lstStyle/>
          <a:p>
            <a:r>
              <a:rPr lang="en-US" sz="2400" dirty="0" smtClean="0"/>
              <a:t>WS-Federation </a:t>
            </a:r>
            <a:r>
              <a:rPr lang="en-US" sz="2400" dirty="0"/>
              <a:t>extends </a:t>
            </a:r>
            <a:r>
              <a:rPr lang="en-US" sz="2400" dirty="0" smtClean="0"/>
              <a:t>WS-Security</a:t>
            </a:r>
          </a:p>
          <a:p>
            <a:pPr lvl="1"/>
            <a:r>
              <a:rPr lang="en-US" sz="2000" dirty="0" smtClean="0"/>
              <a:t>Extends identity across security realms (domains)</a:t>
            </a:r>
          </a:p>
          <a:p>
            <a:pPr lvl="1"/>
            <a:r>
              <a:rPr lang="en-US" sz="2000" dirty="0" smtClean="0"/>
              <a:t>Allows authorized </a:t>
            </a:r>
            <a:r>
              <a:rPr lang="en-US" sz="2000" dirty="0"/>
              <a:t>access to resources managed in one realm </a:t>
            </a:r>
            <a:r>
              <a:rPr lang="en-US" sz="2000" dirty="0" smtClean="0"/>
              <a:t>to requesters from other </a:t>
            </a:r>
            <a:r>
              <a:rPr lang="en-US" sz="2000" dirty="0"/>
              <a:t>realms</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9634" y="3086100"/>
            <a:ext cx="4968766"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725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E5A9D5A3-0BCB-4EB1-81A6-040F96DD204D}">
  <ds:schemaRefs>
    <ds:schemaRef ds:uri="http://schemas.microsoft.com/sharepoint/events"/>
  </ds:schemaRefs>
</ds:datastoreItem>
</file>

<file path=customXml/itemProps4.xml><?xml version="1.0" encoding="utf-8"?>
<ds:datastoreItem xmlns:ds="http://schemas.openxmlformats.org/officeDocument/2006/customXml" ds:itemID="{2FA6A1C5-3649-4E53-8C90-2604191FA835}"/>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
  <TotalTime>7714</TotalTime>
  <Words>4099</Words>
  <Application>Microsoft Office PowerPoint</Application>
  <PresentationFormat>On-screen Show (4:3)</PresentationFormat>
  <Paragraphs>376</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CPT_Course</vt:lpstr>
      <vt:lpstr>Configuring Security and Authentication in SharePoint 2010</vt:lpstr>
      <vt:lpstr>Agenda</vt:lpstr>
      <vt:lpstr>Security 101</vt:lpstr>
      <vt:lpstr>Identity</vt:lpstr>
      <vt:lpstr>Digital Identity</vt:lpstr>
      <vt:lpstr>Windows Authentication</vt:lpstr>
      <vt:lpstr>Forms-Based Authentication (FBA)</vt:lpstr>
      <vt:lpstr>Claims-based Authentication introduced in SharePoint 2010</vt:lpstr>
      <vt:lpstr>Federating Identity</vt:lpstr>
      <vt:lpstr>Active Directory Federation Services 2.0 standing up a custom Security Token Service</vt:lpstr>
      <vt:lpstr>Agenda</vt:lpstr>
      <vt:lpstr>Web Applications and Authentication</vt:lpstr>
      <vt:lpstr>Classic Mode versus Claims Based</vt:lpstr>
      <vt:lpstr>Integrated Windows Authentication</vt:lpstr>
      <vt:lpstr>NTLM versus Kerberos</vt:lpstr>
      <vt:lpstr>Setting Up Kerberos</vt:lpstr>
      <vt:lpstr>Basic Authentication</vt:lpstr>
      <vt:lpstr>Agenda</vt:lpstr>
      <vt:lpstr>Configuring Multiple URLs for a Web App</vt:lpstr>
      <vt:lpstr>Adding A Records to DNS</vt:lpstr>
      <vt:lpstr>DisableLoopbackCheck</vt:lpstr>
      <vt:lpstr>Secure Sockets Layer (SSL)</vt:lpstr>
      <vt:lpstr>Certificates and CAs</vt:lpstr>
      <vt:lpstr>Choosing An Approach</vt:lpstr>
      <vt:lpstr>Alternate Access Mappings</vt:lpstr>
      <vt:lpstr>Configuring Alternate Access Mappings</vt:lpstr>
      <vt:lpstr>Adding Bindings to the Host IIS Web Site</vt:lpstr>
      <vt:lpstr>Extending a Web Application</vt:lpstr>
      <vt:lpstr>Extending a Web Application</vt:lpstr>
      <vt:lpstr>DEMO</vt:lpstr>
      <vt:lpstr>Agenda</vt:lpstr>
      <vt:lpstr>Configuring FBA using a SQL Database</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and Administrating Security in SharePoint 2010</dc:title>
  <dc:creator>Andrew Connell;Ted.Pattison@CriticalPathTraining.com</dc:creator>
  <cp:lastModifiedBy>Windows User</cp:lastModifiedBy>
  <cp:revision>117</cp:revision>
  <dcterms:created xsi:type="dcterms:W3CDTF">2009-09-04T10:04:24Z</dcterms:created>
  <dcterms:modified xsi:type="dcterms:W3CDTF">2011-12-04T23:39:44Z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2200</vt:r8>
  </property>
  <property fmtid="{D5CDD505-2E9C-101B-9397-08002B2CF9AE}" pid="5" name="Work Status">
    <vt:lpwstr>Not ready for review</vt:lpwstr>
  </property>
  <property fmtid="{D5CDD505-2E9C-101B-9397-08002B2CF9AE}" pid="6" name="_dlc_DocIdItemGuid">
    <vt:lpwstr>e12f97fd-3e2c-4f6b-8bcc-9fffd24143a9</vt:lpwstr>
  </property>
</Properties>
</file>