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4"/>
  </p:notesMasterIdLst>
  <p:handoutMasterIdLst>
    <p:handoutMasterId r:id="rId45"/>
  </p:handoutMasterIdLst>
  <p:sldIdLst>
    <p:sldId id="256" r:id="rId7"/>
    <p:sldId id="262" r:id="rId8"/>
    <p:sldId id="311" r:id="rId9"/>
    <p:sldId id="291" r:id="rId10"/>
    <p:sldId id="265" r:id="rId11"/>
    <p:sldId id="303" r:id="rId12"/>
    <p:sldId id="304" r:id="rId13"/>
    <p:sldId id="305" r:id="rId14"/>
    <p:sldId id="306" r:id="rId15"/>
    <p:sldId id="307" r:id="rId16"/>
    <p:sldId id="269" r:id="rId17"/>
    <p:sldId id="308" r:id="rId18"/>
    <p:sldId id="267" r:id="rId19"/>
    <p:sldId id="302" r:id="rId20"/>
    <p:sldId id="299" r:id="rId21"/>
    <p:sldId id="292" r:id="rId22"/>
    <p:sldId id="272" r:id="rId23"/>
    <p:sldId id="273" r:id="rId24"/>
    <p:sldId id="274" r:id="rId25"/>
    <p:sldId id="275" r:id="rId26"/>
    <p:sldId id="276" r:id="rId27"/>
    <p:sldId id="277" r:id="rId28"/>
    <p:sldId id="278" r:id="rId29"/>
    <p:sldId id="279" r:id="rId30"/>
    <p:sldId id="280" r:id="rId31"/>
    <p:sldId id="281" r:id="rId32"/>
    <p:sldId id="295" r:id="rId33"/>
    <p:sldId id="266" r:id="rId34"/>
    <p:sldId id="296" r:id="rId35"/>
    <p:sldId id="297" r:id="rId36"/>
    <p:sldId id="294" r:id="rId37"/>
    <p:sldId id="284" r:id="rId38"/>
    <p:sldId id="285" r:id="rId39"/>
    <p:sldId id="286" r:id="rId40"/>
    <p:sldId id="309" r:id="rId41"/>
    <p:sldId id="288" r:id="rId42"/>
    <p:sldId id="310"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6008" autoAdjust="0"/>
    <p:restoredTop sz="74058" autoAdjust="0"/>
  </p:normalViewPr>
  <p:slideViewPr>
    <p:cSldViewPr>
      <p:cViewPr>
        <p:scale>
          <a:sx n="100" d="100"/>
          <a:sy n="100" d="100"/>
        </p:scale>
        <p:origin x="-45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6" Type="http://schemas.openxmlformats.org/officeDocument/2006/relationships/slideMaster" Target="slideMasters/slide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Creating and Configuring Web Applications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Creating and Configuring Web Applications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05-</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spcAft>
        <a:spcPts val="400"/>
      </a:spcAft>
      <a:defRPr sz="1200" kern="1200">
        <a:solidFill>
          <a:schemeClr val="tx1"/>
        </a:solidFill>
        <a:latin typeface="+mn-lt"/>
        <a:ea typeface="+mn-ea"/>
        <a:cs typeface="+mn-cs"/>
      </a:defRPr>
    </a:lvl1pPr>
    <a:lvl2pPr marL="115888" indent="0" algn="l" defTabSz="914400" rtl="0" eaLnBrk="1" latinLnBrk="0" hangingPunct="1">
      <a:spcAft>
        <a:spcPts val="200"/>
      </a:spcAft>
      <a:defRPr sz="1200" kern="1200">
        <a:solidFill>
          <a:schemeClr val="tx1"/>
        </a:solidFill>
        <a:latin typeface="+mn-lt"/>
        <a:ea typeface="+mn-ea"/>
        <a:cs typeface="+mn-cs"/>
      </a:defRPr>
    </a:lvl2pPr>
    <a:lvl3pPr marL="288925" indent="0" algn="l" defTabSz="914400" rtl="0" eaLnBrk="1" latinLnBrk="0" hangingPunct="1">
      <a:defRPr sz="1200" kern="1200">
        <a:solidFill>
          <a:schemeClr val="tx1"/>
        </a:solidFill>
        <a:latin typeface="+mn-lt"/>
        <a:ea typeface="+mn-ea"/>
        <a:cs typeface="+mn-cs"/>
      </a:defRPr>
    </a:lvl3pPr>
    <a:lvl4pPr marL="404813" indent="0" algn="l" defTabSz="914400" rtl="0" eaLnBrk="1" latinLnBrk="0" hangingPunct="1">
      <a:defRPr sz="1200" kern="1200">
        <a:solidFill>
          <a:schemeClr val="tx1"/>
        </a:solidFill>
        <a:latin typeface="+mn-lt"/>
        <a:ea typeface="+mn-ea"/>
        <a:cs typeface="+mn-cs"/>
      </a:defRPr>
    </a:lvl4pPr>
    <a:lvl5pPr marL="566738"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This module discusses the techniques required to create and manage Web Applications. You will learn to configure Web Applications with host headers and alternate access mappings. The module also explains how to control resource usage within a Web Application by creating quotas and adjusting the new SharePoint Foundation thresholds for list throttling. </a:t>
            </a:r>
            <a:r>
              <a:rPr lang="en-US"/>
              <a:t>The lecture will conclude with a discussion of configuring a Web Application to allow for anonymous access.</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05-</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baseline="0" dirty="0" smtClean="0"/>
              <a:t>The other sections on the page are</a:t>
            </a:r>
            <a:r>
              <a:rPr lang="en-US" b="1" baseline="0" dirty="0" smtClean="0"/>
              <a:t>:</a:t>
            </a:r>
          </a:p>
          <a:p>
            <a:pPr>
              <a:buFontTx/>
              <a:buChar char="-"/>
            </a:pPr>
            <a:r>
              <a:rPr lang="en-US" b="1" baseline="0" dirty="0" smtClean="0"/>
              <a:t>Application Pool</a:t>
            </a:r>
            <a:r>
              <a:rPr lang="en-US" baseline="0" dirty="0" smtClean="0"/>
              <a:t>: here you can decide whether you are going to use an existing application pool ore create a new one. If you decide to create a new application pool, you have to specify a service account for that application pool.</a:t>
            </a:r>
          </a:p>
          <a:p>
            <a:pPr>
              <a:buFontTx/>
              <a:buChar char="-"/>
            </a:pPr>
            <a:r>
              <a:rPr lang="en-US" b="1" baseline="0" dirty="0" smtClean="0"/>
              <a:t>Database name and authentication</a:t>
            </a:r>
            <a:r>
              <a:rPr lang="en-US" baseline="0" dirty="0" smtClean="0"/>
              <a:t>: this section allows you to specify the name of the content database that will be created for the new web application. You can also specify if you are going to use windows authentication or a specific account to access the content database.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1" baseline="0" dirty="0" smtClean="0"/>
              <a:t>Failover Server</a:t>
            </a:r>
            <a:r>
              <a:rPr lang="en-US" baseline="0" dirty="0" smtClean="0"/>
              <a:t>: </a:t>
            </a:r>
            <a:r>
              <a:rPr lang="en-US" sz="1200" baseline="0" dirty="0" smtClean="0"/>
              <a:t>You can choose to associate a database with a specific failover server that is used in conjunction with SQL Server database mirroring.</a:t>
            </a:r>
          </a:p>
          <a:p>
            <a:pPr>
              <a:buFontTx/>
              <a:buChar char="-"/>
            </a:pPr>
            <a:r>
              <a:rPr lang="en-US" b="1" baseline="0" dirty="0" smtClean="0"/>
              <a:t>Search Server: </a:t>
            </a:r>
            <a:r>
              <a:rPr lang="en-US" b="0" baseline="0" dirty="0" smtClean="0"/>
              <a:t>specifies the Search service</a:t>
            </a:r>
          </a:p>
          <a:p>
            <a:pPr>
              <a:buFontTx/>
              <a:buChar char="-"/>
            </a:pPr>
            <a:r>
              <a:rPr lang="en-US" b="1" baseline="0" dirty="0" smtClean="0"/>
              <a:t>Service application connections</a:t>
            </a:r>
            <a:r>
              <a:rPr lang="en-US" baseline="0" dirty="0" smtClean="0"/>
              <a:t>: By default all service applications that are already configured are listed. But you can also decide to allow the sites of the web application to connect to a specific set of service applications.</a:t>
            </a:r>
          </a:p>
          <a:p>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10</a:t>
            </a:fld>
            <a:endParaRPr lang="en-US" dirty="0"/>
          </a:p>
        </p:txBody>
      </p:sp>
    </p:spTree>
    <p:extLst>
      <p:ext uri="{BB962C8B-B14F-4D97-AF65-F5344CB8AC3E}">
        <p14:creationId xmlns:p14="http://schemas.microsoft.com/office/powerpoint/2010/main" val="262337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11</a:t>
            </a:fld>
            <a:endParaRPr lang="en-US" dirty="0"/>
          </a:p>
        </p:txBody>
      </p:sp>
    </p:spTree>
    <p:extLst>
      <p:ext uri="{BB962C8B-B14F-4D97-AF65-F5344CB8AC3E}">
        <p14:creationId xmlns:p14="http://schemas.microsoft.com/office/powerpoint/2010/main" val="222672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Web Application management page can be accessed from within the SharePoint Central Administration by navigation to </a:t>
            </a:r>
            <a:r>
              <a:rPr lang="en-US" b="1" baseline="0" dirty="0" smtClean="0"/>
              <a:t>Application Management &gt; Manage web applications</a:t>
            </a:r>
            <a:r>
              <a:rPr lang="en-US" baseline="0" dirty="0" smtClean="0"/>
              <a:t>. When you select one of the existing web applications listed, a ribbon becomes available from where you can manage the selected web application.</a:t>
            </a:r>
          </a:p>
          <a:p>
            <a:endParaRPr lang="en-US" baseline="0" dirty="0" smtClean="0"/>
          </a:p>
          <a:p>
            <a:r>
              <a:rPr lang="en-US" baseline="0" dirty="0" smtClean="0"/>
              <a:t>The </a:t>
            </a:r>
            <a:r>
              <a:rPr lang="en-US" b="1" baseline="0" dirty="0" smtClean="0"/>
              <a:t>General Settings </a:t>
            </a:r>
            <a:r>
              <a:rPr lang="en-US" baseline="0" dirty="0" smtClean="0"/>
              <a:t>button offers the possibility to manage settings for:</a:t>
            </a:r>
          </a:p>
          <a:p>
            <a:pPr>
              <a:buFontTx/>
              <a:buChar char="-"/>
            </a:pPr>
            <a:r>
              <a:rPr lang="en-US" baseline="0" dirty="0" smtClean="0"/>
              <a:t>Resource throttling</a:t>
            </a:r>
          </a:p>
          <a:p>
            <a:pPr>
              <a:buFontTx/>
              <a:buChar char="-"/>
            </a:pPr>
            <a:r>
              <a:rPr lang="en-US" baseline="0" dirty="0" smtClean="0"/>
              <a:t>Workflow</a:t>
            </a:r>
          </a:p>
          <a:p>
            <a:pPr>
              <a:buFontTx/>
              <a:buChar char="-"/>
            </a:pPr>
            <a:r>
              <a:rPr lang="en-US" baseline="0" dirty="0" smtClean="0"/>
              <a:t>Outgoing Email</a:t>
            </a:r>
          </a:p>
          <a:p>
            <a:pPr>
              <a:buFontTx/>
              <a:buChar char="-"/>
            </a:pPr>
            <a:r>
              <a:rPr lang="en-US" baseline="0" dirty="0" smtClean="0"/>
              <a:t>Mobile Account</a:t>
            </a:r>
          </a:p>
          <a:p>
            <a:pPr>
              <a:buFontTx/>
              <a:buChar char="-"/>
            </a:pPr>
            <a:r>
              <a:rPr lang="en-US" baseline="0" dirty="0" smtClean="0"/>
              <a:t>SharePoint Designer</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13</a:t>
            </a:fld>
            <a:endParaRPr lang="en-US" dirty="0"/>
          </a:p>
        </p:txBody>
      </p:sp>
    </p:spTree>
    <p:extLst>
      <p:ext uri="{BB962C8B-B14F-4D97-AF65-F5344CB8AC3E}">
        <p14:creationId xmlns:p14="http://schemas.microsoft.com/office/powerpoint/2010/main" val="208047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can support lists with lots of data, but the larger the dataset, the bigger burden queries put on the server</a:t>
            </a:r>
            <a:r>
              <a:rPr lang="en-US" dirty="0" smtClean="0"/>
              <a:t>. </a:t>
            </a:r>
            <a:r>
              <a:rPr lang="nl-BE" dirty="0" smtClean="0"/>
              <a:t>List throttling is one of the new features in SharePoint 2010. It enables to set a limit on how much records can be returned when a query is executed.</a:t>
            </a:r>
            <a:endParaRPr lang="en-US" dirty="0" smtClean="0"/>
          </a:p>
          <a:p>
            <a:endParaRPr lang="en-US" dirty="0" smtClean="0"/>
          </a:p>
          <a:p>
            <a:r>
              <a:rPr lang="en-US" dirty="0" smtClean="0"/>
              <a:t>New </a:t>
            </a:r>
            <a:r>
              <a:rPr lang="en-US" dirty="0"/>
              <a:t>controls for admins to block expensive queries: Central Admin offers additional configuration options that can be set per Web application.</a:t>
            </a:r>
          </a:p>
          <a:p>
            <a:endParaRPr lang="en-US" dirty="0"/>
          </a:p>
          <a:p>
            <a:r>
              <a:rPr lang="en-US" dirty="0"/>
              <a:t>Doesn’t help you view more data (doesn’t directly address the “2000 item issue”) but instead more of a heath &amp; monitoring thing</a:t>
            </a:r>
            <a:r>
              <a:rPr lang="en-US" dirty="0" smtClean="0"/>
              <a:t>.</a:t>
            </a:r>
          </a:p>
          <a:p>
            <a:endParaRPr lang="en-US" dirty="0"/>
          </a:p>
          <a:p>
            <a:r>
              <a:rPr lang="en-US" dirty="0" smtClean="0"/>
              <a:t>SharePoint </a:t>
            </a:r>
            <a:r>
              <a:rPr lang="en-US" dirty="0"/>
              <a:t>will attempt to execute the query provided.</a:t>
            </a:r>
          </a:p>
          <a:p>
            <a:endParaRPr lang="en-US" dirty="0"/>
          </a:p>
          <a:p>
            <a:r>
              <a:rPr lang="en-US" dirty="0"/>
              <a:t>If query returns records in excess of 5,000 items, it will throw an exception saying it’s too big and it has been throttled.</a:t>
            </a:r>
          </a:p>
          <a:p>
            <a:endParaRPr lang="en-US" dirty="0"/>
          </a:p>
          <a:p>
            <a:r>
              <a:rPr lang="en-US" dirty="0"/>
              <a:t>Thus, SharePoint will ALWAYS try to run the query, but when it exceeds the threshold, it aborts it… even if the real result set would be 5,001 items.</a:t>
            </a:r>
          </a:p>
          <a:p>
            <a:endParaRPr lang="en-US" dirty="0"/>
          </a:p>
          <a:p>
            <a:r>
              <a:rPr lang="en-US" dirty="0"/>
              <a:t>Threshold configurable by Windows PowerShell.</a:t>
            </a:r>
          </a:p>
          <a:p>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14</a:t>
            </a:fld>
            <a:endParaRPr lang="en-US" dirty="0"/>
          </a:p>
        </p:txBody>
      </p:sp>
    </p:spTree>
    <p:extLst>
      <p:ext uri="{BB962C8B-B14F-4D97-AF65-F5344CB8AC3E}">
        <p14:creationId xmlns:p14="http://schemas.microsoft.com/office/powerpoint/2010/main" val="1691111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to the </a:t>
            </a:r>
            <a:r>
              <a:rPr lang="en-US" b="1" dirty="0" smtClean="0"/>
              <a:t>General Settings </a:t>
            </a:r>
            <a:r>
              <a:rPr lang="en-US" baseline="0" dirty="0" smtClean="0"/>
              <a:t>button you can find a </a:t>
            </a:r>
            <a:r>
              <a:rPr lang="en-US" b="1" baseline="0" dirty="0" smtClean="0"/>
              <a:t>Service Connection </a:t>
            </a:r>
            <a:r>
              <a:rPr lang="en-US" baseline="0" dirty="0" smtClean="0"/>
              <a:t>button. It provides you with a list of all service applications instantiated in the farm. By default a web application can connect to all instantiated service applications. You can limit that by selecting </a:t>
            </a:r>
            <a:r>
              <a:rPr lang="en-US" b="1" baseline="0" dirty="0" smtClean="0"/>
              <a:t>custom</a:t>
            </a:r>
            <a:r>
              <a:rPr lang="en-US" baseline="0" dirty="0" smtClean="0"/>
              <a:t> from the dropdown. That will allow you to select the desired service application instances.</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15</a:t>
            </a:fld>
            <a:endParaRPr lang="en-US" dirty="0"/>
          </a:p>
        </p:txBody>
      </p:sp>
    </p:spTree>
    <p:extLst>
      <p:ext uri="{BB962C8B-B14F-4D97-AF65-F5344CB8AC3E}">
        <p14:creationId xmlns:p14="http://schemas.microsoft.com/office/powerpoint/2010/main" val="2862663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web application is created you can start creating site collections. Each web</a:t>
            </a:r>
            <a:r>
              <a:rPr lang="en-US" baseline="0" dirty="0" smtClean="0"/>
              <a:t> application can consist of more than one site collection and e</a:t>
            </a:r>
            <a:r>
              <a:rPr lang="en-US" dirty="0" smtClean="0"/>
              <a:t>ach</a:t>
            </a:r>
            <a:r>
              <a:rPr lang="en-US" baseline="0" dirty="0" smtClean="0"/>
              <a:t> web application has a root site collection.</a:t>
            </a:r>
          </a:p>
          <a:p>
            <a:endParaRPr lang="en-US" baseline="0" dirty="0" smtClean="0"/>
          </a:p>
          <a:p>
            <a:r>
              <a:rPr lang="en-US" baseline="0" dirty="0" smtClean="0"/>
              <a:t>Site collections represent a scope for administrative privileges. You can assign a user as a site collection administrator. That user has full administrative permissions within any existing site and any future site created inside that site collection. To each site collection within the web application you can assign a different user as site collection administrator.</a:t>
            </a:r>
          </a:p>
          <a:p>
            <a:endParaRPr lang="en-US" baseline="0" dirty="0" smtClean="0"/>
          </a:p>
          <a:p>
            <a:r>
              <a:rPr lang="en-US" dirty="0" smtClean="0"/>
              <a:t>In a large intranet, you need to be able to maintain control over your server resources and carefully monitor areas such as storage space. You must be able to ensure that one site collection cannot use so many resources that other site collections can no longer function. Windows SharePoint Services allows you to specify quota for site collections, so that you can manage your site and server resources.</a:t>
            </a:r>
            <a:endParaRPr lang="en-US" baseline="0" dirty="0" smtClean="0"/>
          </a:p>
          <a:p>
            <a:endParaRPr lang="en-US" baseline="0" dirty="0" smtClean="0"/>
          </a:p>
          <a:p>
            <a:r>
              <a:rPr lang="en-US" baseline="0" dirty="0" smtClean="0"/>
              <a:t>When a web application is created, it gets its own content database. Within that content database can live one or more site collections. If a site collections grows quickly, it can be moved to a different content database. Sites within a site collection cannot be moved to another content database.</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17</a:t>
            </a:fld>
            <a:endParaRPr lang="en-US" dirty="0"/>
          </a:p>
        </p:txBody>
      </p:sp>
    </p:spTree>
    <p:extLst>
      <p:ext uri="{BB962C8B-B14F-4D97-AF65-F5344CB8AC3E}">
        <p14:creationId xmlns:p14="http://schemas.microsoft.com/office/powerpoint/2010/main" val="362638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creating</a:t>
            </a:r>
            <a:r>
              <a:rPr lang="nl-BE" baseline="0" dirty="0" smtClean="0"/>
              <a:t> a site collection you are presented with a dialog page similar to the page when creating a web application. It is also divided into sections where you have to provide information .</a:t>
            </a:r>
          </a:p>
          <a:p>
            <a:endParaRPr lang="nl-BE" baseline="0" dirty="0" smtClean="0"/>
          </a:p>
          <a:p>
            <a:pPr>
              <a:buFontTx/>
              <a:buChar char="-"/>
            </a:pPr>
            <a:r>
              <a:rPr lang="nl-BE" b="1" baseline="0" dirty="0" smtClean="0"/>
              <a:t>Title and Description</a:t>
            </a:r>
            <a:r>
              <a:rPr lang="nl-BE" baseline="0" dirty="0" smtClean="0"/>
              <a:t>: provide a title for the root site in the site collection and a description.</a:t>
            </a:r>
          </a:p>
          <a:p>
            <a:pPr>
              <a:buFontTx/>
              <a:buChar char="-"/>
            </a:pPr>
            <a:r>
              <a:rPr lang="nl-BE" b="1" baseline="0" dirty="0" smtClean="0"/>
              <a:t>Web Site Address</a:t>
            </a:r>
            <a:r>
              <a:rPr lang="nl-BE" baseline="0" dirty="0" smtClean="0"/>
              <a:t>: specify the URL name and path to create the new site collection</a:t>
            </a:r>
          </a:p>
          <a:p>
            <a:pPr marL="0" marR="0" indent="0" algn="l" defTabSz="914400" rtl="0" eaLnBrk="1" fontAlgn="auto" latinLnBrk="0" hangingPunct="1">
              <a:lnSpc>
                <a:spcPct val="100000"/>
              </a:lnSpc>
              <a:spcBef>
                <a:spcPts val="0"/>
              </a:spcBef>
              <a:spcAft>
                <a:spcPts val="0"/>
              </a:spcAft>
              <a:buClrTx/>
              <a:buSzTx/>
              <a:buFontTx/>
              <a:buChar char="-"/>
              <a:tabLst/>
              <a:defRPr/>
            </a:pPr>
            <a:r>
              <a:rPr lang="nl-BE" b="1" baseline="0" dirty="0" smtClean="0"/>
              <a:t>Template Selection</a:t>
            </a:r>
            <a:r>
              <a:rPr lang="nl-BE" baseline="0" dirty="0" smtClean="0"/>
              <a:t>: </a:t>
            </a:r>
            <a:r>
              <a:rPr lang="en-US" sz="1200" baseline="0" dirty="0" smtClean="0"/>
              <a:t>A site template determines what lists and features will be available on your new site. Many aspects of a site can be customized after creation. However, the site template cannot be changed once the site is created.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1" baseline="0" dirty="0" smtClean="0"/>
              <a:t>Primary and Secondary site collection administrator</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1" baseline="0" dirty="0" smtClean="0"/>
              <a:t>Quota template</a:t>
            </a:r>
            <a:r>
              <a:rPr lang="en-US" sz="1200" baseline="0" dirty="0" smtClean="0"/>
              <a:t>: select a predefined quota template to limit resources used for this site collection. The default is no quota limit.</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a:p>
            <a:pPr>
              <a:buFontTx/>
              <a:buChar char="-"/>
            </a:pP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site collection is a collection of sites. </a:t>
            </a:r>
            <a:r>
              <a:rPr lang="en-US" dirty="0" smtClean="0"/>
              <a:t>SharePoint provides site templates in the following categories: collaboration, meetings, and custom. When you create a site collection, you select the template that matches what you want the site to do. </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Collaboration</a:t>
            </a:r>
            <a:r>
              <a:rPr lang="nl-BE" dirty="0" smtClean="0"/>
              <a:t> tab offers a number of templates like the team site, blank site, document workspace, blog,</a:t>
            </a:r>
            <a:r>
              <a:rPr lang="nl-BE" baseline="0" dirty="0" smtClean="0"/>
              <a:t> etc. Each template comes with a number of specific features, document libraries and lists.  </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Meetings</a:t>
            </a:r>
            <a:r>
              <a:rPr lang="nl-BE" dirty="0" smtClean="0"/>
              <a:t> tab offers a number of templates for creating meeting workspaces ranging from basic to multipage workspace template.</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Enterprise</a:t>
            </a:r>
            <a:r>
              <a:rPr lang="nl-BE" dirty="0" smtClean="0"/>
              <a:t> tab</a:t>
            </a:r>
            <a:r>
              <a:rPr lang="nl-BE" baseline="0" dirty="0" smtClean="0"/>
              <a:t> offers templates for a wide range of centers. Each template offers a different set of features, document libraries and lists.</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Publishing</a:t>
            </a:r>
            <a:r>
              <a:rPr lang="nl-BE" baseline="0" dirty="0" smtClean="0"/>
              <a:t> tab contains templates for </a:t>
            </a:r>
            <a:r>
              <a:rPr lang="nl-BE" b="0" baseline="0" dirty="0" smtClean="0"/>
              <a:t>Internet facing </a:t>
            </a:r>
            <a:r>
              <a:rPr lang="nl-BE" baseline="0" dirty="0" smtClean="0"/>
              <a:t>sites that allow for branding and easy customization.</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Custom</a:t>
            </a:r>
            <a:r>
              <a:rPr lang="nl-BE" baseline="0" dirty="0" smtClean="0"/>
              <a:t> tab contains not out of the box templates. Custom site templates that are created by developers form within your company or by 3th party will be displayed in this tab.</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you navigate</a:t>
            </a:r>
            <a:r>
              <a:rPr lang="nl-BE" baseline="0" dirty="0" smtClean="0"/>
              <a:t> to the root site of your site collection you can navigate to the </a:t>
            </a:r>
            <a:r>
              <a:rPr lang="nl-BE" b="1" baseline="0" dirty="0" smtClean="0"/>
              <a:t>Site Settings </a:t>
            </a:r>
            <a:r>
              <a:rPr lang="nl-BE" baseline="0" dirty="0" smtClean="0"/>
              <a:t>page via the </a:t>
            </a:r>
            <a:r>
              <a:rPr lang="nl-BE" b="1" baseline="0" dirty="0" smtClean="0"/>
              <a:t>Site Actions </a:t>
            </a:r>
            <a:r>
              <a:rPr lang="nl-BE" baseline="0" dirty="0" smtClean="0"/>
              <a:t>button on the home page. This </a:t>
            </a:r>
            <a:r>
              <a:rPr lang="nl-BE" b="1" baseline="0" dirty="0" smtClean="0"/>
              <a:t>Site Settings </a:t>
            </a:r>
            <a:r>
              <a:rPr lang="nl-BE" baseline="0" dirty="0" smtClean="0"/>
              <a:t>page contains a number of sections each grouping a number of hyperlinks. The site collection can be managed using the hyperlinks specified under the </a:t>
            </a:r>
            <a:r>
              <a:rPr lang="nl-BE" b="1" baseline="0" dirty="0" smtClean="0"/>
              <a:t>Site Collection Administration </a:t>
            </a:r>
            <a:r>
              <a:rPr lang="nl-BE" baseline="0" dirty="0" smtClean="0"/>
              <a:t>section. </a:t>
            </a:r>
          </a:p>
          <a:p>
            <a:endParaRPr lang="nl-BE" baseline="0" dirty="0" smtClean="0"/>
          </a:p>
          <a:p>
            <a:r>
              <a:rPr lang="nl-BE" baseline="0" dirty="0" smtClean="0"/>
              <a:t>The </a:t>
            </a:r>
            <a:r>
              <a:rPr lang="nl-BE" b="1" baseline="0" dirty="0" smtClean="0"/>
              <a:t>Site Settings </a:t>
            </a:r>
            <a:r>
              <a:rPr lang="nl-BE" baseline="0" dirty="0" smtClean="0"/>
              <a:t>page is security trimmed. Users that have no access to site settings will not have access to this page. Users that have permissions to manage sites, but are not the site collecion administration, will have access to the </a:t>
            </a:r>
            <a:r>
              <a:rPr lang="nl-BE" b="1" baseline="0" dirty="0" smtClean="0"/>
              <a:t>Site Settings </a:t>
            </a:r>
            <a:r>
              <a:rPr lang="nl-BE" baseline="0" dirty="0" smtClean="0"/>
              <a:t>page but will not see the </a:t>
            </a:r>
            <a:r>
              <a:rPr lang="nl-BE" b="1" baseline="0" dirty="0" smtClean="0"/>
              <a:t>Site Collection Administration </a:t>
            </a:r>
            <a:r>
              <a:rPr lang="nl-BE" baseline="0" dirty="0" smtClean="0"/>
              <a:t>section.</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26</a:t>
            </a:fld>
            <a:endParaRPr lang="en-US" dirty="0"/>
          </a:p>
        </p:txBody>
      </p:sp>
    </p:spTree>
    <p:extLst>
      <p:ext uri="{BB962C8B-B14F-4D97-AF65-F5344CB8AC3E}">
        <p14:creationId xmlns:p14="http://schemas.microsoft.com/office/powerpoint/2010/main" val="1153233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Careful</a:t>
            </a:r>
            <a:r>
              <a:rPr lang="en-US" baseline="0" dirty="0" smtClean="0"/>
              <a:t> planning / forward thinking should be considered with regards to DB.  One common issue found in the field over and over is implementations that have one single content database which grows to the maximum recommended size (100GB MOSS 2008 – 200GB SP2010)  and in a lot of cases well over 1TB.  Forward thinking and planning here will save a lot of headache down the road.  </a:t>
            </a:r>
          </a:p>
          <a:p>
            <a:endParaRPr lang="en-US" baseline="0" dirty="0" smtClean="0"/>
          </a:p>
          <a:p>
            <a:r>
              <a:rPr lang="en-US" baseline="0" dirty="0" smtClean="0"/>
              <a:t>For a small organization it may make sense to store everything in a single site collection however at some point the needs and data size may grow.  One method to consider is looking at departments that may have a need to be isolated with their own site collection and database.  One other method to accomplish this in Central Admin is to create additional databases associated with the web application.  This can also be accomplished using PowerShell and STSADM.cmd</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28</a:t>
            </a:fld>
            <a:endParaRPr lang="en-US" dirty="0"/>
          </a:p>
        </p:txBody>
      </p:sp>
    </p:spTree>
    <p:extLst>
      <p:ext uri="{BB962C8B-B14F-4D97-AF65-F5344CB8AC3E}">
        <p14:creationId xmlns:p14="http://schemas.microsoft.com/office/powerpoint/2010/main" val="2798856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web application is limited to </a:t>
            </a:r>
          </a:p>
          <a:p>
            <a:pPr marL="0" marR="0" indent="0" algn="l" defTabSz="914400" rtl="0" eaLnBrk="1" fontAlgn="auto" latinLnBrk="0" hangingPunct="1">
              <a:lnSpc>
                <a:spcPct val="100000"/>
              </a:lnSpc>
              <a:spcBef>
                <a:spcPts val="0"/>
              </a:spcBef>
              <a:spcAft>
                <a:spcPts val="0"/>
              </a:spcAft>
              <a:buClrTx/>
              <a:buSzTx/>
              <a:buFontTx/>
              <a:buChar char="-"/>
              <a:tabLst/>
              <a:defRPr/>
            </a:pPr>
            <a:r>
              <a:rPr lang="nl-BE" b="1" dirty="0" smtClean="0"/>
              <a:t>300 content databases</a:t>
            </a:r>
            <a:r>
              <a:rPr lang="nl-BE" dirty="0" smtClean="0"/>
              <a:t>: </a:t>
            </a:r>
            <a:r>
              <a:rPr lang="en-US" dirty="0" smtClean="0"/>
              <a:t>With 300 content databases per Web application, end user operations such as opening the site or site collections are not affected. But administrative operations such as creating a new site collection will experience decrease in performance. It is recommended to use Windows </a:t>
            </a:r>
            <a:r>
              <a:rPr lang="en-US" dirty="0" err="1" smtClean="0"/>
              <a:t>PowerShell</a:t>
            </a:r>
            <a:r>
              <a:rPr lang="en-US" dirty="0" smtClean="0"/>
              <a:t> to manage the Web application when a large number of content databases are present, because the management interface becomes slow and difficult to navigate.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1" dirty="0" smtClean="0"/>
              <a:t>5</a:t>
            </a:r>
            <a:r>
              <a:rPr lang="en-US" b="1" baseline="0" dirty="0" smtClean="0"/>
              <a:t> zones</a:t>
            </a:r>
            <a:r>
              <a:rPr lang="en-US" baseline="0" dirty="0" smtClean="0"/>
              <a:t>: </a:t>
            </a:r>
            <a:r>
              <a:rPr lang="en-US" dirty="0" smtClean="0"/>
              <a:t>The number of zones defined for a farm is hard-coded to 5. Zones include Default, Intranet, Extranet, Internet, and custom.</a:t>
            </a:r>
            <a:endParaRPr lang="en-US" baseline="0" dirty="0" smtClean="0"/>
          </a:p>
          <a:p>
            <a:pPr rtl="0"/>
            <a:r>
              <a:rPr lang="en-US" b="1" baseline="0" dirty="0" smtClean="0"/>
              <a:t>-20 managed paths</a:t>
            </a:r>
            <a:r>
              <a:rPr lang="en-US" baseline="0" dirty="0" smtClean="0"/>
              <a:t>: </a:t>
            </a:r>
            <a:r>
              <a:rPr lang="en-US" dirty="0" smtClean="0"/>
              <a:t>Managed paths are cached on the Web server, and CPU resources are used to process incoming requests against the managed path list. Exceeding 20 managed paths per Web application adds more load to the Web server for each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web server is limited to:</a:t>
            </a:r>
          </a:p>
          <a:p>
            <a:pPr rtl="0">
              <a:buFontTx/>
              <a:buChar char="-"/>
            </a:pPr>
            <a:r>
              <a:rPr lang="en-US" b="1" baseline="0" dirty="0" smtClean="0"/>
              <a:t>10 application pools</a:t>
            </a:r>
            <a:r>
              <a:rPr lang="en-US" baseline="0" dirty="0" smtClean="0"/>
              <a:t>: </a:t>
            </a:r>
            <a:r>
              <a:rPr lang="en-US" dirty="0" smtClean="0"/>
              <a:t>The maximum number is determined by hardware capabilities. This limit depends largely upon</a:t>
            </a:r>
            <a:r>
              <a:rPr lang="en-US" baseline="0" dirty="0" smtClean="0"/>
              <a:t> t</a:t>
            </a:r>
            <a:r>
              <a:rPr lang="en-US" dirty="0" smtClean="0"/>
              <a:t>he amount of RAM allocated to the Web servers.</a:t>
            </a:r>
            <a:br>
              <a:rPr lang="en-US" dirty="0" smtClean="0"/>
            </a:br>
            <a:r>
              <a:rPr lang="en-US" dirty="0" smtClean="0"/>
              <a:t/>
            </a:r>
            <a:br>
              <a:rPr lang="en-US" dirty="0" smtClean="0"/>
            </a:br>
            <a:endParaRPr lang="en-US" dirty="0" smtClean="0"/>
          </a:p>
          <a:p>
            <a:pPr rtl="0"/>
            <a:r>
              <a:rPr lang="en-US" dirty="0" smtClean="0"/>
              <a:t>The workload that the farm is serving, that is, the user base and the usage characteristics (a single highly active application pools can reach 10 GB or more)</a:t>
            </a:r>
            <a:br>
              <a:rPr lang="en-US" dirty="0" smtClean="0"/>
            </a:b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saw this same diagram back in lecture 1 and in lecture 3. However,</a:t>
            </a:r>
            <a:r>
              <a:rPr lang="en-US" baseline="0" smtClean="0"/>
              <a:t> now we will concentrate what is on the left-hand side which is specific to creating and managing with Web applications.</a:t>
            </a:r>
          </a:p>
          <a:p>
            <a:endParaRPr lang="en-US" smtClean="0"/>
          </a:p>
          <a:p>
            <a:r>
              <a:rPr lang="en-US" b="1" u="sng" baseline="0" smtClean="0"/>
              <a:t>The</a:t>
            </a:r>
            <a:r>
              <a:rPr lang="en-US" b="1" u="sng" smtClean="0"/>
              <a:t> Web Application Hierarchy</a:t>
            </a:r>
            <a:endParaRPr lang="en-US" b="1" u="sng" baseline="0" smtClean="0"/>
          </a:p>
          <a:p>
            <a:pPr marL="171450" indent="-171450">
              <a:buFont typeface="Arial" pitchFamily="34" charset="0"/>
              <a:buChar char="•"/>
            </a:pPr>
            <a:r>
              <a:rPr lang="en-US" baseline="0" smtClean="0"/>
              <a:t>Each Web application has one or more content databases. However, each content database mustbe associated with one and only one Web application.</a:t>
            </a:r>
          </a:p>
          <a:p>
            <a:pPr marL="171450" indent="-171450">
              <a:buFont typeface="Arial" pitchFamily="34" charset="0"/>
              <a:buChar char="•"/>
            </a:pPr>
            <a:r>
              <a:rPr lang="en-US" smtClean="0"/>
              <a:t>Each content database can have multiple site collections. However, each site collection must be associated with one and only one content database .</a:t>
            </a:r>
          </a:p>
          <a:p>
            <a:pPr marL="171450" indent="-171450">
              <a:buFont typeface="Arial" pitchFamily="34" charset="0"/>
              <a:buChar char="•"/>
            </a:pPr>
            <a:r>
              <a:rPr lang="en-US" smtClean="0"/>
              <a:t>Each site collections has one or more Websites. However, each Website must be associated with one and only one site collection.</a:t>
            </a:r>
          </a:p>
          <a:p>
            <a:pPr marL="171450" indent="-171450">
              <a:buFont typeface="Arial" pitchFamily="34" charset="0"/>
              <a:buChar char="•"/>
            </a:pPr>
            <a:r>
              <a:rPr lang="en-US" smtClean="0"/>
              <a:t>Each Website can have multiple lists. However, each list must be associated with one and only one Website.</a:t>
            </a:r>
          </a:p>
          <a:p>
            <a:pPr marL="171450" indent="-171450">
              <a:buFont typeface="Arial" pitchFamily="34" charset="0"/>
              <a:buChar char="•"/>
            </a:pPr>
            <a:r>
              <a:rPr lang="en-US" smtClean="0"/>
              <a:t>Each list can have multiple list items. However, each list item must be associated with one and only one list.</a:t>
            </a:r>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a:t>
            </a:fld>
            <a:endParaRPr lang="en-US" dirty="0"/>
          </a:p>
        </p:txBody>
      </p:sp>
    </p:spTree>
    <p:extLst>
      <p:ext uri="{BB962C8B-B14F-4D97-AF65-F5344CB8AC3E}">
        <p14:creationId xmlns:p14="http://schemas.microsoft.com/office/powerpoint/2010/main" val="138987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l-BE" dirty="0" smtClean="0"/>
              <a:t>A content database is limited to:</a:t>
            </a:r>
          </a:p>
          <a:p>
            <a:pPr rtl="0"/>
            <a:r>
              <a:rPr lang="nl-BE" b="1" dirty="0" smtClean="0"/>
              <a:t>200 GB of content per</a:t>
            </a:r>
            <a:r>
              <a:rPr lang="nl-BE" b="1" baseline="0" dirty="0" smtClean="0"/>
              <a:t> content database</a:t>
            </a:r>
            <a:r>
              <a:rPr lang="nl-BE" b="0" baseline="0" dirty="0" smtClean="0"/>
              <a:t> is the recommended maximum size to help ensure system performance. A </a:t>
            </a:r>
            <a:r>
              <a:rPr lang="en-US" b="0" baseline="0" dirty="0" smtClean="0"/>
              <a:t>c</a:t>
            </a:r>
            <a:r>
              <a:rPr lang="en-US" dirty="0" smtClean="0"/>
              <a:t>ontent database that sizes up to 1 terabyte is supported only for large, single-site repositories and archives with non-collaborative I/O and usage patterns, such as Records Centers. Larger database sizes are supported for these scenarios because their I/O patterns and typical data structure formats have been designed for, and tested at, larger scales.</a:t>
            </a:r>
          </a:p>
          <a:p>
            <a:pPr>
              <a:buFontTx/>
              <a:buChar char="-"/>
            </a:pPr>
            <a:endParaRPr lang="nl-BE"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nl-BE" b="1" dirty="0" smtClean="0"/>
              <a:t>100 GB of content per site collection</a:t>
            </a:r>
            <a:r>
              <a:rPr lang="nl-BE" dirty="0" smtClean="0"/>
              <a:t>: </a:t>
            </a:r>
            <a:r>
              <a:rPr lang="en-US" dirty="0" smtClean="0"/>
              <a:t>A site collection should not exceed 100 GB unless it is the only site collection in the database.</a:t>
            </a:r>
          </a:p>
          <a:p>
            <a:pPr>
              <a:buFontTx/>
              <a:buChar char="-"/>
            </a:pPr>
            <a:endParaRPr lang="nl-BE"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nl-BE" b="1" dirty="0" smtClean="0"/>
              <a:t>2</a:t>
            </a:r>
            <a:r>
              <a:rPr lang="nl-BE" b="1" baseline="0" dirty="0" smtClean="0"/>
              <a:t> GB of content per file</a:t>
            </a:r>
            <a:r>
              <a:rPr lang="nl-BE" baseline="0" dirty="0" smtClean="0"/>
              <a:t>: </a:t>
            </a:r>
            <a:r>
              <a:rPr lang="en-US" dirty="0" smtClean="0"/>
              <a:t>The default maximum file size is 50 MB. This can be increased up to 2 GB, however a large volume of very large files can affect farm performance.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pPr>
              <a:buFontTx/>
              <a:buChar char="-"/>
            </a:pPr>
            <a:r>
              <a:rPr lang="nl-BE" dirty="0" smtClean="0"/>
              <a:t>The </a:t>
            </a:r>
            <a:r>
              <a:rPr lang="nl-BE" b="1" dirty="0" smtClean="0"/>
              <a:t>maximum </a:t>
            </a:r>
            <a:r>
              <a:rPr lang="nl-BE" b="1" baseline="0" dirty="0" smtClean="0"/>
              <a:t>number of site collections per content database</a:t>
            </a:r>
            <a:r>
              <a:rPr lang="nl-BE" baseline="0" dirty="0" smtClean="0"/>
              <a:t> is 5,000 but 2,000 is the recommendation.</a:t>
            </a:r>
            <a:endParaRPr lang="nl-BE" dirty="0" smtClean="0"/>
          </a:p>
          <a:p>
            <a:pPr>
              <a:buFontTx/>
              <a:buChar char="-"/>
            </a:pPr>
            <a:endParaRPr lang="nl-BE" dirty="0" smtClean="0"/>
          </a:p>
          <a:p>
            <a:pPr rtl="0"/>
            <a:r>
              <a:rPr lang="nl-BE" dirty="0" smtClean="0"/>
              <a:t>- </a:t>
            </a:r>
            <a:r>
              <a:rPr lang="nl-BE" b="1" dirty="0" smtClean="0"/>
              <a:t>5,000 sites per site collection</a:t>
            </a:r>
            <a:r>
              <a:rPr lang="nl-BE" dirty="0" smtClean="0"/>
              <a:t>: </a:t>
            </a:r>
            <a:r>
              <a:rPr lang="en-US" dirty="0" smtClean="0"/>
              <a:t>The maximum recommended number of webs per site collection is 5,000.  You can create a very large total number of Web sites by nesting sub sites. </a:t>
            </a:r>
            <a:endParaRPr lang="nl-BE" dirty="0" smtClean="0"/>
          </a:p>
          <a:p>
            <a:pPr>
              <a:buFontTx/>
              <a:buChar char="-"/>
            </a:pPr>
            <a:endParaRPr lang="nl-BE"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nl-BE" b="1" dirty="0" smtClean="0"/>
              <a:t>50,000,000 items per list</a:t>
            </a:r>
            <a:r>
              <a:rPr lang="nl-BE" dirty="0" smtClean="0"/>
              <a:t>: </a:t>
            </a:r>
            <a:r>
              <a:rPr lang="en-US" dirty="0" smtClean="0"/>
              <a:t>You can create very large lists using standard views, site hierarchies, and metadata navigation. This value may vary depending on the number of columns in the list and the usage of the list.</a:t>
            </a:r>
            <a:endParaRPr lang="nl-BE" dirty="0" smtClean="0"/>
          </a:p>
          <a:p>
            <a:pPr>
              <a:buFontTx/>
              <a:buChar char="-"/>
            </a:pPr>
            <a:endParaRPr lang="nl-BE"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nl-BE" b="1" dirty="0" smtClean="0"/>
              <a:t>100,000,000 indexed documents per search index</a:t>
            </a:r>
            <a:r>
              <a:rPr lang="nl-BE" dirty="0" smtClean="0"/>
              <a:t>: </a:t>
            </a:r>
            <a:r>
              <a:rPr lang="en-US" dirty="0" smtClean="0"/>
              <a:t>You can create very large document libraries by nesting folders, or using standard views and site hierarchy. This value may vary depending on how documents and folders are organized, and by the type and size of documents stored.</a:t>
            </a:r>
            <a:endParaRPr lang="nl-BE" dirty="0" smtClean="0"/>
          </a:p>
          <a:p>
            <a:pPr>
              <a:buFontTx/>
              <a:buChar char="-"/>
            </a:pPr>
            <a:endParaRPr lang="nl-BE" baseline="0" dirty="0" smtClean="0"/>
          </a:p>
          <a:p>
            <a:pPr>
              <a:buFontTx/>
              <a:buChar char="-"/>
            </a:pP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Permissions control access to your sites and site content. You can manage permissions by using Microsoft SharePoint Server 2010 groups, which control membership, and fine-grained permissions, which help to secure content at the item and document level. This section describes permissions for sites and site content and provides considerations for choosing permissions.</a:t>
            </a:r>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Inheriting permissions is the default behavior and is the easiest way to manage a group of Web sites. However, sub sites can have their own specific</a:t>
            </a:r>
            <a:r>
              <a:rPr lang="en-US" baseline="0" dirty="0" smtClean="0"/>
              <a:t> set of permissions</a:t>
            </a:r>
            <a:r>
              <a:rPr lang="en-US" dirty="0" smtClean="0"/>
              <a:t>. </a:t>
            </a:r>
          </a:p>
          <a:p>
            <a:endParaRPr lang="nl-BE" dirty="0" smtClean="0"/>
          </a:p>
          <a:p>
            <a:r>
              <a:rPr lang="en-US" dirty="0" smtClean="0"/>
              <a:t>You can also edit the permissions at document library level, which breaks the inheritance from the site. However, the inheritance is broken only for the specific securable object for which you changed permissions; the rest of the site's permissions are unchanged. You can resume inheriting permissions from the parent list or site at any time. </a:t>
            </a:r>
          </a:p>
          <a:p>
            <a:endParaRPr lang="en-US" dirty="0" smtClean="0"/>
          </a:p>
          <a:p>
            <a:r>
              <a:rPr lang="en-US" dirty="0" smtClean="0"/>
              <a:t>If you are using fine-grained permissions, you should use groups to avoid having to track individual user accounts. For example, because people move in and out of teams and change responsibilities frequently, tracking those changes and updating the permissions for uniquely secured objects would be time-consuming and error-prone. These groups</a:t>
            </a:r>
            <a:r>
              <a:rPr lang="en-US" baseline="0" dirty="0" smtClean="0"/>
              <a:t> can be SharePoint groups as well as Active Directory groups.</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a site is created </a:t>
            </a:r>
            <a:r>
              <a:rPr lang="nl-BE" baseline="0" dirty="0" smtClean="0"/>
              <a:t>there are three main groups defined. </a:t>
            </a:r>
          </a:p>
          <a:p>
            <a:endParaRPr lang="nl-BE" baseline="0" dirty="0" smtClean="0"/>
          </a:p>
          <a:p>
            <a:pPr>
              <a:buFontTx/>
              <a:buChar char="-"/>
            </a:pPr>
            <a:r>
              <a:rPr lang="nl-BE" baseline="0" dirty="0" smtClean="0"/>
              <a:t>The </a:t>
            </a:r>
            <a:r>
              <a:rPr lang="nl-BE" b="1" baseline="0" dirty="0" smtClean="0"/>
              <a:t>Owners</a:t>
            </a:r>
            <a:r>
              <a:rPr lang="nl-BE" baseline="0" dirty="0" smtClean="0"/>
              <a:t> group has </a:t>
            </a:r>
            <a:r>
              <a:rPr lang="nl-BE" b="1" baseline="0" dirty="0" smtClean="0"/>
              <a:t>Full Control </a:t>
            </a:r>
            <a:r>
              <a:rPr lang="nl-BE" baseline="0" dirty="0" smtClean="0"/>
              <a:t>permissions. </a:t>
            </a:r>
            <a:r>
              <a:rPr lang="en-US" dirty="0" smtClean="0"/>
              <a:t>This permission level contains all permissions. This permission level cannot be customized or deleted.</a:t>
            </a:r>
          </a:p>
          <a:p>
            <a:pPr>
              <a:buFontTx/>
              <a:buChar char="-"/>
            </a:pPr>
            <a:endParaRPr lang="nl-BE" baseline="0" dirty="0" smtClean="0"/>
          </a:p>
          <a:p>
            <a:pPr>
              <a:buFontTx/>
              <a:buChar char="-"/>
            </a:pPr>
            <a:r>
              <a:rPr lang="nl-BE" baseline="0" dirty="0" smtClean="0"/>
              <a:t>The </a:t>
            </a:r>
            <a:r>
              <a:rPr lang="nl-BE" b="1" baseline="0" dirty="0" smtClean="0"/>
              <a:t>Members</a:t>
            </a:r>
            <a:r>
              <a:rPr lang="nl-BE" baseline="0" dirty="0" smtClean="0"/>
              <a:t> group c</a:t>
            </a:r>
            <a:r>
              <a:rPr lang="en-US" dirty="0" smtClean="0"/>
              <a:t>an add, edit, and delete items in existing lists and document libraries. This permission level</a:t>
            </a:r>
            <a:r>
              <a:rPr lang="en-US" baseline="0" dirty="0" smtClean="0"/>
              <a:t> is also called the </a:t>
            </a:r>
            <a:r>
              <a:rPr lang="en-US" b="1" baseline="0" dirty="0" smtClean="0"/>
              <a:t>Contributor</a:t>
            </a:r>
            <a:r>
              <a:rPr lang="en-US" baseline="0" dirty="0" smtClean="0"/>
              <a:t> permissions set.</a:t>
            </a:r>
          </a:p>
          <a:p>
            <a:pPr>
              <a:buFontTx/>
              <a:buChar char="-"/>
            </a:pPr>
            <a:endParaRPr lang="nl-BE" baseline="0" dirty="0" smtClean="0"/>
          </a:p>
          <a:p>
            <a:pPr>
              <a:buFontTx/>
              <a:buChar char="-"/>
            </a:pPr>
            <a:r>
              <a:rPr lang="nl-BE" b="1" baseline="0" dirty="0" smtClean="0"/>
              <a:t>Visitors</a:t>
            </a:r>
            <a:r>
              <a:rPr lang="nl-BE" baseline="0" dirty="0" smtClean="0"/>
              <a:t> group has read only permissions. </a:t>
            </a:r>
            <a:r>
              <a:rPr lang="en-US" dirty="0" smtClean="0"/>
              <a:t>Users and SharePoint groups with this permission level can view items and pages, open items, and documents.</a:t>
            </a:r>
            <a:endParaRPr lang="nl-BE" baseline="0" dirty="0" smtClean="0"/>
          </a:p>
          <a:p>
            <a:pPr>
              <a:buFontTx/>
              <a:buChar char="-"/>
            </a:pPr>
            <a:endParaRPr lang="nl-BE" baseline="0" dirty="0" smtClean="0"/>
          </a:p>
          <a:p>
            <a:pPr>
              <a:buFontTx/>
              <a:buNone/>
            </a:pPr>
            <a:r>
              <a:rPr lang="nl-BE" baseline="0" dirty="0" smtClean="0"/>
              <a:t>You can add users to these groups. If you need groups with specific permissions that differ from the three default groups, you better create new groups instead of modifying the default groups.</a:t>
            </a:r>
            <a:endParaRPr lang="nl-BE"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34</a:t>
            </a:fld>
            <a:endParaRPr lang="en-US" dirty="0"/>
          </a:p>
        </p:txBody>
      </p:sp>
    </p:spTree>
    <p:extLst>
      <p:ext uri="{BB962C8B-B14F-4D97-AF65-F5344CB8AC3E}">
        <p14:creationId xmlns:p14="http://schemas.microsoft.com/office/powerpoint/2010/main" val="1369669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Multi-tenancy is the isolation of data,</a:t>
            </a:r>
            <a:r>
              <a:rPr lang="en-US" baseline="0" dirty="0" smtClean="0"/>
              <a:t> operational services and management. </a:t>
            </a:r>
            <a:endParaRPr lang="en-US" dirty="0" smtClean="0"/>
          </a:p>
          <a:p>
            <a:endParaRPr lang="en-US" dirty="0" smtClean="0"/>
          </a:p>
          <a:p>
            <a:r>
              <a:rPr lang="en-US" dirty="0" smtClean="0"/>
              <a:t>Hosting – think of companies such</a:t>
            </a:r>
            <a:r>
              <a:rPr lang="en-US" baseline="0" dirty="0" smtClean="0"/>
              <a:t> as </a:t>
            </a:r>
            <a:r>
              <a:rPr lang="en-US" baseline="0" dirty="0" err="1" smtClean="0"/>
              <a:t>RackSpace</a:t>
            </a:r>
            <a:r>
              <a:rPr lang="en-US" baseline="0" dirty="0" smtClean="0"/>
              <a:t> that offer Hosting to customers for their SharePoint Portal without the burden of hosting it internally.</a:t>
            </a:r>
          </a:p>
          <a:p>
            <a:endParaRPr lang="en-US" baseline="0" dirty="0" smtClean="0"/>
          </a:p>
          <a:p>
            <a:r>
              <a:rPr lang="en-US" sz="1200" kern="1200" baseline="0" dirty="0" smtClean="0">
                <a:solidFill>
                  <a:schemeClr val="tx1"/>
                </a:solidFill>
                <a:latin typeface="+mn-lt"/>
                <a:ea typeface="+mn-ea"/>
                <a:cs typeface="+mn-cs"/>
              </a:rPr>
              <a:t>Think about the Flat/Apartment Building analogy </a:t>
            </a:r>
          </a:p>
          <a:p>
            <a:r>
              <a:rPr lang="en-US" sz="1200" kern="1200" baseline="0" dirty="0" smtClean="0">
                <a:solidFill>
                  <a:schemeClr val="tx1"/>
                </a:solidFill>
                <a:latin typeface="+mn-lt"/>
                <a:ea typeface="+mn-ea"/>
                <a:cs typeface="+mn-cs"/>
              </a:rPr>
              <a:t>Multiple tenants share same infrastructure (the building, the doors) </a:t>
            </a:r>
          </a:p>
          <a:p>
            <a:r>
              <a:rPr lang="en-US" sz="1200" kern="1200" baseline="0" dirty="0" smtClean="0">
                <a:solidFill>
                  <a:schemeClr val="tx1"/>
                </a:solidFill>
                <a:latin typeface="+mn-lt"/>
                <a:ea typeface="+mn-ea"/>
                <a:cs typeface="+mn-cs"/>
              </a:rPr>
              <a:t>Some services are shared but have no data (entry phone, refuse collection) </a:t>
            </a:r>
          </a:p>
          <a:p>
            <a:r>
              <a:rPr lang="en-US" sz="1200" kern="1200" baseline="0" dirty="0" smtClean="0">
                <a:solidFill>
                  <a:schemeClr val="tx1"/>
                </a:solidFill>
                <a:latin typeface="+mn-lt"/>
                <a:ea typeface="+mn-ea"/>
                <a:cs typeface="+mn-cs"/>
              </a:rPr>
              <a:t>Some services are shared (electricity, phone) but data is partitioned (meter readings, billing) </a:t>
            </a:r>
          </a:p>
          <a:p>
            <a:r>
              <a:rPr lang="en-US" sz="1200" kern="1200" baseline="0" dirty="0" smtClean="0">
                <a:solidFill>
                  <a:schemeClr val="tx1"/>
                </a:solidFill>
                <a:latin typeface="+mn-lt"/>
                <a:ea typeface="+mn-ea"/>
                <a:cs typeface="+mn-cs"/>
              </a:rPr>
              <a:t>Some shared services are a free for all (car parking) </a:t>
            </a:r>
            <a:endParaRPr lang="en-US" baseline="0" dirty="0" smtClean="0"/>
          </a:p>
          <a:p>
            <a:endParaRPr lang="en-US" baseline="0" dirty="0" smtClean="0"/>
          </a:p>
          <a:p>
            <a:r>
              <a:rPr lang="en-US" baseline="0" dirty="0" smtClean="0"/>
              <a:t>SharePoint 2010 comes with some new features to support hosting environments. T</a:t>
            </a:r>
            <a:r>
              <a:rPr lang="en-US" dirty="0" smtClean="0"/>
              <a:t>he core multi-tenant infrastructure is not turned on by default.  It requires a custom service application to be provisioned, and once that's done you can begin configuring the different pieces of multi tenancy:</a:t>
            </a:r>
          </a:p>
          <a:p>
            <a:pPr>
              <a:buFontTx/>
              <a:buChar char="-"/>
            </a:pPr>
            <a:r>
              <a:rPr lang="en-US" baseline="0" dirty="0" smtClean="0"/>
              <a:t>Multi tenant administration sites</a:t>
            </a:r>
          </a:p>
          <a:p>
            <a:pPr>
              <a:buFontTx/>
              <a:buChar char="-"/>
            </a:pPr>
            <a:r>
              <a:rPr lang="en-US" baseline="0" dirty="0" smtClean="0"/>
              <a:t>Multi tenant member sites</a:t>
            </a:r>
          </a:p>
          <a:p>
            <a:pPr>
              <a:buFontTx/>
              <a:buChar char="-"/>
            </a:pPr>
            <a:r>
              <a:rPr lang="en-US" baseline="0" dirty="0" smtClean="0"/>
              <a:t>Feature packs</a:t>
            </a:r>
          </a:p>
          <a:p>
            <a:endParaRPr lang="en-US" baseline="0" dirty="0" smtClean="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36</a:t>
            </a:fld>
            <a:endParaRPr lang="en-US" dirty="0"/>
          </a:p>
        </p:txBody>
      </p:sp>
    </p:spTree>
    <p:extLst>
      <p:ext uri="{BB962C8B-B14F-4D97-AF65-F5344CB8AC3E}">
        <p14:creationId xmlns:p14="http://schemas.microsoft.com/office/powerpoint/2010/main" val="280785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Web application is comprised of one or more Internet Information Services (IIS) sites. When you create a new Web application, SharePoint Foundation automatically creates a new content database and defines the authentication method used to connect to the database. </a:t>
            </a:r>
          </a:p>
        </p:txBody>
      </p:sp>
      <p:sp>
        <p:nvSpPr>
          <p:cNvPr id="19" name="Slide Image Placeholder 18"/>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smtClean="0"/>
              <a:t>When</a:t>
            </a:r>
            <a:r>
              <a:rPr lang="en-US" baseline="0" dirty="0" smtClean="0"/>
              <a:t> creating a SharePoint web application you need to determine if you are going to allow users to logon using Windows authentication or using claims. </a:t>
            </a:r>
          </a:p>
          <a:p>
            <a:pPr>
              <a:buFontTx/>
              <a:buNone/>
            </a:pPr>
            <a:endParaRPr lang="en-US" baseline="0" dirty="0" smtClean="0"/>
          </a:p>
          <a:p>
            <a:pPr>
              <a:buFontTx/>
              <a:buNone/>
            </a:pPr>
            <a:r>
              <a:rPr lang="en-US" baseline="0" dirty="0" smtClean="0"/>
              <a:t>You can also define a public URL which is a user-friendly URL. This URL needs to be defined in DNS as an A Record before you can use it as public URL for the sites in the web application.</a:t>
            </a:r>
          </a:p>
          <a:p>
            <a:pPr>
              <a:buFontTx/>
              <a:buNone/>
            </a:pPr>
            <a:endParaRPr lang="en-US" baseline="0" dirty="0" smtClean="0"/>
          </a:p>
          <a:p>
            <a:pPr>
              <a:buFontTx/>
              <a:buNone/>
            </a:pPr>
            <a:r>
              <a:rPr lang="en-US" baseline="0" dirty="0" smtClean="0"/>
              <a:t>Other important settings are the application pool and the service account that the web application pool is going to use.</a:t>
            </a:r>
            <a:endParaRPr lang="en-US" dirty="0" smtClean="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5</a:t>
            </a:fld>
            <a:endParaRPr lang="en-US" dirty="0"/>
          </a:p>
        </p:txBody>
      </p:sp>
    </p:spTree>
    <p:extLst>
      <p:ext uri="{BB962C8B-B14F-4D97-AF65-F5344CB8AC3E}">
        <p14:creationId xmlns:p14="http://schemas.microsoft.com/office/powerpoint/2010/main" val="187960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applications</a:t>
            </a:r>
            <a:r>
              <a:rPr lang="en-US" baseline="0" dirty="0" smtClean="0"/>
              <a:t> can be created from within the SharePoint Central Administration by navigating to </a:t>
            </a:r>
            <a:r>
              <a:rPr lang="en-US" b="1" baseline="0" dirty="0" smtClean="0"/>
              <a:t>Application Management &gt; Manage web applications</a:t>
            </a:r>
            <a:r>
              <a:rPr lang="en-US" baseline="0" dirty="0" smtClean="0"/>
              <a:t>. This brings you to a page where all existing web applications are listed. Click the New button on the ribbon to create a new web application.</a:t>
            </a:r>
            <a:endParaRPr lang="en-US" dirty="0" smtClean="0"/>
          </a:p>
          <a:p>
            <a:endParaRPr lang="en-US" dirty="0" smtClean="0"/>
          </a:p>
          <a:p>
            <a:r>
              <a:rPr lang="en-US" dirty="0" smtClean="0"/>
              <a:t>When creating a web application in</a:t>
            </a:r>
            <a:r>
              <a:rPr lang="en-US" baseline="0" dirty="0" smtClean="0"/>
              <a:t> the SharePoint Central Administration, the creation page is divided into multiple sections where you have to provide information. The following slides are dedicated to the different sections on this page.</a:t>
            </a:r>
          </a:p>
          <a:p>
            <a:endParaRPr lang="en-US" baseline="0" dirty="0" smtClean="0"/>
          </a:p>
          <a:p>
            <a:pPr>
              <a:buFontTx/>
              <a:buNone/>
            </a:pPr>
            <a:r>
              <a:rPr lang="en-US" b="0" baseline="0" dirty="0" smtClean="0"/>
              <a:t>In the </a:t>
            </a:r>
            <a:r>
              <a:rPr lang="en-US" b="1" baseline="0" dirty="0" smtClean="0"/>
              <a:t>Authentication </a:t>
            </a:r>
            <a:r>
              <a:rPr lang="en-US" b="0" baseline="0" dirty="0" smtClean="0"/>
              <a:t>section</a:t>
            </a:r>
            <a:r>
              <a:rPr lang="en-US" baseline="0" dirty="0" smtClean="0"/>
              <a:t> you can indicate whether you are going to implement the classic authentication method or the claims based method. The classic method allows for Windows authentication.</a:t>
            </a:r>
          </a:p>
          <a:p>
            <a:pPr>
              <a:buFontTx/>
              <a:buChar char="-"/>
            </a:pPr>
            <a:endParaRPr lang="en-US" baseline="0" dirty="0" smtClean="0"/>
          </a:p>
          <a:p>
            <a:pPr>
              <a:buFontTx/>
              <a:buNone/>
            </a:pPr>
            <a:r>
              <a:rPr lang="en-US" b="0" baseline="0" dirty="0" smtClean="0"/>
              <a:t>In the </a:t>
            </a:r>
            <a:r>
              <a:rPr lang="en-US" b="1" baseline="0" dirty="0" smtClean="0"/>
              <a:t>IIS Web Site </a:t>
            </a:r>
            <a:r>
              <a:rPr lang="en-US" b="0" baseline="0" dirty="0" smtClean="0"/>
              <a:t>section </a:t>
            </a:r>
            <a:r>
              <a:rPr lang="en-US" baseline="0" dirty="0" smtClean="0"/>
              <a:t>you specify information like the port and the host header. The host header is a URL that users will use to navigate to the SharePoint sites hosted by this web application. </a:t>
            </a:r>
          </a:p>
          <a:p>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6</a:t>
            </a:fld>
            <a:endParaRPr lang="en-US" dirty="0"/>
          </a:p>
        </p:txBody>
      </p:sp>
    </p:spTree>
    <p:extLst>
      <p:ext uri="{BB962C8B-B14F-4D97-AF65-F5344CB8AC3E}">
        <p14:creationId xmlns:p14="http://schemas.microsoft.com/office/powerpoint/2010/main" val="168752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the </a:t>
            </a:r>
            <a:r>
              <a:rPr lang="en-US" b="1" dirty="0" smtClean="0"/>
              <a:t>Security Configuration </a:t>
            </a:r>
            <a:r>
              <a:rPr lang="en-US" dirty="0" smtClean="0"/>
              <a:t>section consists of 3 types</a:t>
            </a:r>
            <a:r>
              <a:rPr lang="en-US" baseline="0" dirty="0" smtClean="0"/>
              <a:t> of information:</a:t>
            </a:r>
            <a:endParaRPr lang="en-US" dirty="0" smtClean="0"/>
          </a:p>
          <a:p>
            <a:pPr lvl="1">
              <a:buFontTx/>
              <a:buChar char="-"/>
            </a:pPr>
            <a:r>
              <a:rPr lang="en-US" baseline="0" dirty="0" smtClean="0"/>
              <a:t>authentication provider: are you going to use NTLM or Kerberos</a:t>
            </a:r>
          </a:p>
          <a:p>
            <a:pPr lvl="1">
              <a:buFontTx/>
              <a:buChar char="-"/>
            </a:pPr>
            <a:r>
              <a:rPr lang="en-US" baseline="0" dirty="0" smtClean="0"/>
              <a:t>Allow anonymous access or not</a:t>
            </a:r>
          </a:p>
          <a:p>
            <a:pPr lvl="1">
              <a:buFontTx/>
              <a:buChar char="-"/>
            </a:pPr>
            <a:r>
              <a:rPr lang="en-US" baseline="0" dirty="0" smtClean="0"/>
              <a:t>User Secure Sockets Layer (SSL) or not</a:t>
            </a:r>
          </a:p>
          <a:p>
            <a:endParaRPr lang="en-US" dirty="0" smtClean="0"/>
          </a:p>
          <a:p>
            <a:r>
              <a:rPr lang="en-US" dirty="0" smtClean="0"/>
              <a:t>In the </a:t>
            </a:r>
            <a:r>
              <a:rPr lang="en-US" b="1" dirty="0" smtClean="0"/>
              <a:t>authentication</a:t>
            </a:r>
            <a:r>
              <a:rPr lang="en-US" b="1" baseline="0" dirty="0" smtClean="0"/>
              <a:t> provider</a:t>
            </a:r>
            <a:r>
              <a:rPr lang="en-US" baseline="0" dirty="0" smtClean="0"/>
              <a:t> part you have to define if you are going to use NTLM or Kerberos.</a:t>
            </a:r>
          </a:p>
          <a:p>
            <a:endParaRPr lang="en-US" dirty="0" smtClean="0"/>
          </a:p>
          <a:p>
            <a:r>
              <a:rPr lang="en-US" dirty="0" smtClean="0"/>
              <a:t>In the second part you have to</a:t>
            </a:r>
            <a:r>
              <a:rPr lang="en-US" baseline="0" dirty="0" smtClean="0"/>
              <a:t> specify whether you are going to allow </a:t>
            </a:r>
            <a:r>
              <a:rPr lang="en-US" b="1" baseline="0" dirty="0" smtClean="0"/>
              <a:t>anonymous access </a:t>
            </a:r>
            <a:r>
              <a:rPr lang="en-US" baseline="0" dirty="0" smtClean="0"/>
              <a:t>or not. By default anonymous access is disabled. </a:t>
            </a:r>
            <a:r>
              <a:rPr lang="en-US" dirty="0" smtClean="0"/>
              <a:t>This provides an additional layer of security because IIS rejects anonymous access requests before they can ever be processed by SharePoint if anonymous access is disabled. Allowing anonymous access gives users the possibility to view information on</a:t>
            </a:r>
            <a:r>
              <a:rPr lang="en-US" baseline="0" dirty="0" smtClean="0"/>
              <a:t> the SharePoint sites </a:t>
            </a:r>
            <a:r>
              <a:rPr lang="en-US" dirty="0" smtClean="0"/>
              <a:t>under the context of the IUSR account.</a:t>
            </a:r>
          </a:p>
          <a:p>
            <a:endParaRPr lang="en-US" baseline="0" dirty="0" smtClean="0"/>
          </a:p>
          <a:p>
            <a:pPr>
              <a:buFontTx/>
              <a:buNone/>
            </a:pPr>
            <a:r>
              <a:rPr lang="en-US" baseline="0" dirty="0" smtClean="0"/>
              <a:t>To ensure confidentiality and integrity of data, it is necessary to encrypt traffic passing between client and server.  The mechanism for securing Web sites is </a:t>
            </a:r>
            <a:r>
              <a:rPr lang="en-US" b="1" baseline="0" dirty="0" smtClean="0"/>
              <a:t>Secure Sockets Layer</a:t>
            </a:r>
            <a:r>
              <a:rPr lang="en-US" baseline="0" dirty="0" smtClean="0"/>
              <a:t>, referred to as SSL.  When SSL is enabled on Web sites, users gain access to the Web site by entering URLs that begin with HTTPS, rather than HTTP.  If you want to configure </a:t>
            </a:r>
            <a:r>
              <a:rPr lang="en-US" b="1" baseline="0" dirty="0" smtClean="0"/>
              <a:t>Secure Sockets Layer (SSL) </a:t>
            </a:r>
            <a:r>
              <a:rPr lang="en-US" baseline="0" dirty="0" smtClean="0"/>
              <a:t>you have to install a certificate on each server using the IIS administration tools.</a:t>
            </a:r>
          </a:p>
          <a:p>
            <a:endParaRPr lang="en-US" dirty="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7</a:t>
            </a:fld>
            <a:endParaRPr lang="en-US" dirty="0"/>
          </a:p>
        </p:txBody>
      </p:sp>
    </p:spTree>
    <p:extLst>
      <p:ext uri="{BB962C8B-B14F-4D97-AF65-F5344CB8AC3E}">
        <p14:creationId xmlns:p14="http://schemas.microsoft.com/office/powerpoint/2010/main" val="362373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If</a:t>
            </a:r>
            <a:r>
              <a:rPr lang="en-US" sz="1100" baseline="0" dirty="0" smtClean="0"/>
              <a:t> you choose </a:t>
            </a:r>
            <a:r>
              <a:rPr lang="en-US" sz="1100" b="1" baseline="0" dirty="0" smtClean="0"/>
              <a:t>Claims Based Authentication </a:t>
            </a:r>
            <a:r>
              <a:rPr lang="en-US" sz="1100" baseline="0" dirty="0" smtClean="0"/>
              <a:t>in the </a:t>
            </a:r>
            <a:r>
              <a:rPr lang="en-US" sz="1100" b="1" baseline="0" dirty="0" smtClean="0"/>
              <a:t>Authentication</a:t>
            </a:r>
            <a:r>
              <a:rPr lang="en-US" sz="1100" baseline="0" dirty="0" smtClean="0"/>
              <a:t> section, an additional section is added to the </a:t>
            </a:r>
            <a:r>
              <a:rPr lang="en-US" sz="1100" b="1" baseline="0" dirty="0" smtClean="0"/>
              <a:t>Create new Web Application </a:t>
            </a:r>
            <a:r>
              <a:rPr lang="en-US" sz="1100" baseline="0" dirty="0" smtClean="0"/>
              <a:t>dialog. In this additional section you are able to configure claims based authentication. You can choose between Windows Authentication, Forms Based authentication and Trusted Identity Provider.</a:t>
            </a:r>
          </a:p>
          <a:p>
            <a:endParaRPr lang="en-US" baseline="0" dirty="0" smtClean="0"/>
          </a:p>
          <a:p>
            <a:r>
              <a:rPr lang="en-US" b="1" baseline="0" dirty="0" smtClean="0"/>
              <a:t>Windows Authentication</a:t>
            </a:r>
          </a:p>
          <a:p>
            <a:r>
              <a:rPr lang="en-US" sz="1100" baseline="0" dirty="0" smtClean="0"/>
              <a:t>Users can access the sites in the web application automatically using the credentials they used to logon their pc into the domain.</a:t>
            </a:r>
          </a:p>
          <a:p>
            <a:endParaRPr lang="en-US" baseline="0" dirty="0" smtClean="0"/>
          </a:p>
          <a:p>
            <a:r>
              <a:rPr lang="en-US" b="1" baseline="0" dirty="0" smtClean="0"/>
              <a:t>Forms Based Authentication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Users are presented with a login form where they need to specify their credentials. This type of authentication is supported by the ASP.NET Membership technique. Using this technique, user information is stored in a data store like for example a SQL Server database. After you create an FBA Web application, additional configuration is required.</a:t>
            </a:r>
          </a:p>
          <a:p>
            <a:endParaRPr lang="en-US" baseline="0" dirty="0" smtClean="0"/>
          </a:p>
          <a:p>
            <a:r>
              <a:rPr lang="en-US" b="1" baseline="0" dirty="0" smtClean="0"/>
              <a:t>Trusted Identity Provider</a:t>
            </a:r>
          </a:p>
          <a:p>
            <a:r>
              <a:rPr lang="en-US" sz="1100" baseline="0" dirty="0" smtClean="0"/>
              <a:t>With claims-based authentication, SharePoint 2010 can make use of other identity providers than Active Directory and ASP.NET Membership. An example of such a provider is Live ID. This authentication is Claims-token based and the user is redirected to a login form for authentication.</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8</a:t>
            </a:fld>
            <a:endParaRPr lang="en-US" dirty="0"/>
          </a:p>
        </p:txBody>
      </p:sp>
    </p:spTree>
    <p:extLst>
      <p:ext uri="{BB962C8B-B14F-4D97-AF65-F5344CB8AC3E}">
        <p14:creationId xmlns:p14="http://schemas.microsoft.com/office/powerpoint/2010/main" val="1952893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choose </a:t>
            </a:r>
            <a:r>
              <a:rPr lang="en-US" b="1" baseline="0" dirty="0" smtClean="0"/>
              <a:t>Claims Based Authentication </a:t>
            </a:r>
            <a:r>
              <a:rPr lang="en-US" baseline="0" dirty="0" smtClean="0"/>
              <a:t>in the </a:t>
            </a:r>
            <a:r>
              <a:rPr lang="en-US" b="1" baseline="0" dirty="0" smtClean="0"/>
              <a:t>Authentication</a:t>
            </a:r>
            <a:r>
              <a:rPr lang="en-US" baseline="0" dirty="0" smtClean="0"/>
              <a:t> section, an additional section is added to the </a:t>
            </a:r>
            <a:r>
              <a:rPr lang="en-US" b="1" baseline="0" dirty="0" smtClean="0"/>
              <a:t>Create new Web Application </a:t>
            </a:r>
            <a:r>
              <a:rPr lang="en-US" baseline="0" dirty="0" smtClean="0"/>
              <a:t>dialog. In this additional section you can opt to use the default Sign In page or a custom sign in page. If you choose for a custom sign in page, you have to specify the URL to that page.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1" baseline="0" dirty="0" smtClean="0"/>
              <a:t>Public URL </a:t>
            </a:r>
            <a:r>
              <a:rPr lang="en-US" baseline="0" dirty="0" smtClean="0"/>
              <a:t>section is always available when creating a new web application. A public URL is a user-friendly URL </a:t>
            </a:r>
            <a:r>
              <a:rPr lang="en-US" sz="1200" baseline="0" dirty="0" smtClean="0"/>
              <a:t>that users will use to access the sites in this SharePoint Web application</a:t>
            </a:r>
            <a:r>
              <a:rPr lang="en-US" baseline="0" dirty="0" smtClean="0"/>
              <a:t>. It needs to be defined in DNS as an A Record before you can use it as public URL for the sites in the web application.</a:t>
            </a:r>
          </a:p>
          <a:p>
            <a:endParaRPr lang="en-US" dirty="0" smtClean="0"/>
          </a:p>
        </p:txBody>
      </p:sp>
      <p:sp>
        <p:nvSpPr>
          <p:cNvPr id="4" name="Header Placeholder 3"/>
          <p:cNvSpPr>
            <a:spLocks noGrp="1"/>
          </p:cNvSpPr>
          <p:nvPr>
            <p:ph type="hdr" sz="quarter" idx="10"/>
          </p:nvPr>
        </p:nvSpPr>
        <p:spPr/>
        <p:txBody>
          <a:bodyPr/>
          <a:lstStyle/>
          <a:p>
            <a:r>
              <a:rPr lang="en-US" smtClean="0"/>
              <a:t>Creating and Configuring Web Applications</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05-</a:t>
            </a:r>
            <a:fld id="{073E6628-0705-4E34-90AA-D61A964D0AFD}" type="slidenum">
              <a:rPr lang="en-US" smtClean="0"/>
              <a:pPr/>
              <a:t>9</a:t>
            </a:fld>
            <a:endParaRPr lang="en-US" dirty="0"/>
          </a:p>
        </p:txBody>
      </p:sp>
    </p:spTree>
    <p:extLst>
      <p:ext uri="{BB962C8B-B14F-4D97-AF65-F5344CB8AC3E}">
        <p14:creationId xmlns:p14="http://schemas.microsoft.com/office/powerpoint/2010/main" val="2293546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and Configuring</a:t>
            </a:r>
            <a:br>
              <a:rPr lang="en-US" dirty="0" smtClean="0"/>
            </a:br>
            <a:r>
              <a:rPr lang="en-US" dirty="0" smtClean="0"/>
              <a:t>Web Applications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Application (Part </a:t>
            </a:r>
            <a:r>
              <a:rPr lang="en-US" dirty="0" smtClean="0"/>
              <a:t>5)</a:t>
            </a:r>
            <a:endParaRPr lang="en-US" dirty="0"/>
          </a:p>
        </p:txBody>
      </p:sp>
      <p:sp>
        <p:nvSpPr>
          <p:cNvPr id="3" name="Content Placeholder 2"/>
          <p:cNvSpPr>
            <a:spLocks noGrp="1"/>
          </p:cNvSpPr>
          <p:nvPr>
            <p:ph idx="1"/>
          </p:nvPr>
        </p:nvSpPr>
        <p:spPr/>
        <p:txBody>
          <a:bodyPr/>
          <a:lstStyle/>
          <a:p>
            <a:r>
              <a:rPr lang="en-US" dirty="0" smtClean="0"/>
              <a:t>Application Pool</a:t>
            </a:r>
          </a:p>
          <a:p>
            <a:r>
              <a:rPr lang="en-US" dirty="0" smtClean="0"/>
              <a:t>Content Database</a:t>
            </a:r>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637" y="2953109"/>
            <a:ext cx="4119563" cy="382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7177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Creating a New Web Application at http://intranet.wingtip.com</a:t>
            </a:r>
            <a:endParaRPr lang="en-US" b="1" dirty="0"/>
          </a:p>
        </p:txBody>
      </p:sp>
    </p:spTree>
    <p:extLst>
      <p:ext uri="{BB962C8B-B14F-4D97-AF65-F5344CB8AC3E}">
        <p14:creationId xmlns:p14="http://schemas.microsoft.com/office/powerpoint/2010/main" val="1846732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smtClean="0">
                <a:solidFill>
                  <a:schemeClr val="bg1">
                    <a:lumMod val="65000"/>
                  </a:schemeClr>
                </a:solidFill>
              </a:rPr>
              <a:t>Creating New Web Applications</a:t>
            </a:r>
          </a:p>
          <a:p>
            <a:pPr lvl="0">
              <a:buFont typeface="Wingdings" pitchFamily="2" charset="2"/>
              <a:buChar char="Ø"/>
            </a:pPr>
            <a:r>
              <a:rPr lang="en-US" dirty="0" smtClean="0"/>
              <a:t>Configuring </a:t>
            </a:r>
            <a:r>
              <a:rPr lang="en-US" dirty="0"/>
              <a:t>Web Application</a:t>
            </a:r>
          </a:p>
          <a:p>
            <a:pPr lvl="0"/>
            <a:r>
              <a:rPr lang="en-US" dirty="0"/>
              <a:t>Creating Site Collections</a:t>
            </a:r>
          </a:p>
          <a:p>
            <a:r>
              <a:rPr lang="en-US" dirty="0" smtClean="0"/>
              <a:t>Capacity Planning</a:t>
            </a:r>
          </a:p>
          <a:p>
            <a:r>
              <a:rPr lang="en-US" dirty="0"/>
              <a:t>Site Collection Security</a:t>
            </a:r>
          </a:p>
          <a:p>
            <a:r>
              <a:rPr lang="en-US" dirty="0" smtClean="0"/>
              <a:t>Multi-tenancy and Site Subscriptions</a:t>
            </a:r>
          </a:p>
        </p:txBody>
      </p:sp>
    </p:spTree>
    <p:extLst>
      <p:ext uri="{BB962C8B-B14F-4D97-AF65-F5344CB8AC3E}">
        <p14:creationId xmlns:p14="http://schemas.microsoft.com/office/powerpoint/2010/main" val="2395529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Application – General Settings</a:t>
            </a:r>
            <a:endParaRPr lang="en-US" dirty="0"/>
          </a:p>
        </p:txBody>
      </p:sp>
      <p:sp>
        <p:nvSpPr>
          <p:cNvPr id="3" name="Content Placeholder 2"/>
          <p:cNvSpPr>
            <a:spLocks noGrp="1"/>
          </p:cNvSpPr>
          <p:nvPr>
            <p:ph idx="1"/>
          </p:nvPr>
        </p:nvSpPr>
        <p:spPr/>
        <p:txBody>
          <a:bodyPr/>
          <a:lstStyle/>
          <a:p>
            <a:r>
              <a:rPr lang="en-US" smtClean="0"/>
              <a:t>General Settings</a:t>
            </a:r>
          </a:p>
          <a:p>
            <a:pPr lvl="1"/>
            <a:r>
              <a:rPr lang="en-US" smtClean="0"/>
              <a:t>Resource Throttling</a:t>
            </a:r>
          </a:p>
          <a:p>
            <a:pPr lvl="1"/>
            <a:r>
              <a:rPr lang="en-US" smtClean="0"/>
              <a:t>Workflow</a:t>
            </a:r>
          </a:p>
          <a:p>
            <a:pPr lvl="1"/>
            <a:r>
              <a:rPr lang="en-US" smtClean="0"/>
              <a:t>Outgoing Email</a:t>
            </a:r>
          </a:p>
          <a:p>
            <a:pPr lvl="1"/>
            <a:r>
              <a:rPr lang="en-US" smtClean="0"/>
              <a:t>Mobile Account</a:t>
            </a:r>
          </a:p>
          <a:p>
            <a:pPr lvl="1"/>
            <a:r>
              <a:rPr lang="en-US" smtClean="0"/>
              <a:t>SharePoint Designer</a:t>
            </a:r>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405159"/>
            <a:ext cx="6477000" cy="12851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724400"/>
            <a:ext cx="1219200" cy="1962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2847016" y="4626614"/>
            <a:ext cx="457200" cy="4757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2"/>
          </p:cNvCxnSpPr>
          <p:nvPr/>
        </p:nvCxnSpPr>
        <p:spPr>
          <a:xfrm flipH="1">
            <a:off x="1371600" y="4864473"/>
            <a:ext cx="1475416" cy="183245"/>
          </a:xfrm>
          <a:prstGeom prst="straightConnector1">
            <a:avLst/>
          </a:prstGeom>
          <a:ln w="28575">
            <a:solidFill>
              <a:srgbClr val="9F002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06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Throttling</a:t>
            </a:r>
            <a:endParaRPr lang="en-US" dirty="0"/>
          </a:p>
        </p:txBody>
      </p:sp>
      <p:sp>
        <p:nvSpPr>
          <p:cNvPr id="3" name="Content Placeholder 2"/>
          <p:cNvSpPr>
            <a:spLocks noGrp="1"/>
          </p:cNvSpPr>
          <p:nvPr>
            <p:ph idx="1"/>
          </p:nvPr>
        </p:nvSpPr>
        <p:spPr/>
        <p:txBody>
          <a:bodyPr/>
          <a:lstStyle/>
          <a:p>
            <a:r>
              <a:rPr lang="en-US" dirty="0" smtClean="0"/>
              <a:t>SharePoint Foundation introduces list throttling</a:t>
            </a:r>
          </a:p>
          <a:p>
            <a:pPr lvl="1"/>
            <a:r>
              <a:rPr lang="en-US" dirty="0"/>
              <a:t>P</a:t>
            </a:r>
            <a:r>
              <a:rPr lang="en-US" dirty="0" smtClean="0"/>
              <a:t>revents users from running expensive queries</a:t>
            </a:r>
          </a:p>
          <a:p>
            <a:pPr lvl="1"/>
            <a:r>
              <a:rPr lang="en-US" dirty="0" smtClean="0"/>
              <a:t>Queries fail if result set exceeds predefined thresholds</a:t>
            </a:r>
          </a:p>
          <a:p>
            <a:pPr lvl="1"/>
            <a:r>
              <a:rPr lang="en-US" dirty="0" smtClean="0"/>
              <a:t>Default </a:t>
            </a:r>
            <a:r>
              <a:rPr lang="en-US" dirty="0"/>
              <a:t>threshold for standard users is 5000 </a:t>
            </a:r>
            <a:r>
              <a:rPr lang="en-US" dirty="0" smtClean="0"/>
              <a:t>items</a:t>
            </a:r>
          </a:p>
          <a:p>
            <a:pPr lvl="1"/>
            <a:r>
              <a:rPr lang="en-US" dirty="0"/>
              <a:t>Default threshold for </a:t>
            </a:r>
            <a:r>
              <a:rPr lang="en-US" dirty="0" smtClean="0"/>
              <a:t>site administrator is 20,000 items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8066" y="3880887"/>
            <a:ext cx="2726934" cy="2824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878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Connections</a:t>
            </a:r>
          </a:p>
        </p:txBody>
      </p:sp>
      <p:sp>
        <p:nvSpPr>
          <p:cNvPr id="3" name="Content Placeholder 2"/>
          <p:cNvSpPr>
            <a:spLocks noGrp="1"/>
          </p:cNvSpPr>
          <p:nvPr>
            <p:ph idx="1"/>
          </p:nvPr>
        </p:nvSpPr>
        <p:spPr/>
        <p:txBody>
          <a:bodyPr/>
          <a:lstStyle/>
          <a:p>
            <a:r>
              <a:rPr lang="en-US" dirty="0" smtClean="0"/>
              <a:t>Service connections configured per Web app</a:t>
            </a:r>
          </a:p>
          <a:p>
            <a:pPr lvl="1"/>
            <a:r>
              <a:rPr lang="en-US" dirty="0" smtClean="0"/>
              <a:t>Use Default service group or configure custom setup</a:t>
            </a:r>
            <a:endParaRPr lang="en-US" dirty="0"/>
          </a:p>
          <a:p>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187" y="2714625"/>
            <a:ext cx="3198813" cy="3838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2714625"/>
            <a:ext cx="3182141"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526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Creating New Web Applications</a:t>
            </a:r>
          </a:p>
          <a:p>
            <a:pPr lvl="0">
              <a:buFont typeface="Wingdings" pitchFamily="2" charset="2"/>
              <a:buChar char="ü"/>
            </a:pPr>
            <a:r>
              <a:rPr lang="en-US" dirty="0">
                <a:solidFill>
                  <a:schemeClr val="bg1">
                    <a:lumMod val="65000"/>
                  </a:schemeClr>
                </a:solidFill>
              </a:rPr>
              <a:t>Configuring Web Application</a:t>
            </a:r>
          </a:p>
          <a:p>
            <a:pPr lvl="0">
              <a:buFont typeface="Wingdings" pitchFamily="2" charset="2"/>
              <a:buChar char="Ø"/>
            </a:pPr>
            <a:r>
              <a:rPr lang="en-US" dirty="0"/>
              <a:t>Creating Site Collections</a:t>
            </a:r>
          </a:p>
          <a:p>
            <a:r>
              <a:rPr lang="en-US" dirty="0"/>
              <a:t>Capacity </a:t>
            </a:r>
            <a:r>
              <a:rPr lang="en-US" dirty="0" smtClean="0"/>
              <a:t>Planning</a:t>
            </a:r>
          </a:p>
          <a:p>
            <a:r>
              <a:rPr lang="en-US" dirty="0"/>
              <a:t>Site Collection Security</a:t>
            </a:r>
          </a:p>
          <a:p>
            <a:r>
              <a:rPr lang="en-US" dirty="0" smtClean="0"/>
              <a:t>Multi-tenancy </a:t>
            </a:r>
            <a:r>
              <a:rPr lang="en-US" dirty="0"/>
              <a:t>and Site Subscriptions</a:t>
            </a:r>
          </a:p>
        </p:txBody>
      </p:sp>
    </p:spTree>
    <p:extLst>
      <p:ext uri="{BB962C8B-B14F-4D97-AF65-F5344CB8AC3E}">
        <p14:creationId xmlns:p14="http://schemas.microsoft.com/office/powerpoint/2010/main" val="2128043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Site Collections</a:t>
            </a:r>
            <a:endParaRPr lang="en-US" dirty="0"/>
          </a:p>
        </p:txBody>
      </p:sp>
      <p:sp>
        <p:nvSpPr>
          <p:cNvPr id="3" name="Content Placeholder 2"/>
          <p:cNvSpPr>
            <a:spLocks noGrp="1"/>
          </p:cNvSpPr>
          <p:nvPr>
            <p:ph idx="1"/>
          </p:nvPr>
        </p:nvSpPr>
        <p:spPr/>
        <p:txBody>
          <a:bodyPr/>
          <a:lstStyle/>
          <a:p>
            <a:r>
              <a:rPr lang="en-US" dirty="0"/>
              <a:t>Why are they important?</a:t>
            </a:r>
          </a:p>
          <a:p>
            <a:pPr lvl="1"/>
            <a:r>
              <a:rPr lang="en-US" dirty="0"/>
              <a:t>Separation of security</a:t>
            </a:r>
          </a:p>
          <a:p>
            <a:pPr lvl="1"/>
            <a:r>
              <a:rPr lang="en-US" dirty="0"/>
              <a:t>Level of ownership </a:t>
            </a:r>
          </a:p>
          <a:p>
            <a:pPr lvl="1"/>
            <a:r>
              <a:rPr lang="en-US" dirty="0"/>
              <a:t>Administration</a:t>
            </a:r>
          </a:p>
          <a:p>
            <a:pPr lvl="1"/>
            <a:r>
              <a:rPr lang="en-US" dirty="0"/>
              <a:t>Can have quotas</a:t>
            </a:r>
          </a:p>
          <a:p>
            <a:pPr lvl="1"/>
            <a:r>
              <a:rPr lang="en-US" dirty="0"/>
              <a:t>Smallest unit for controlling storage database</a:t>
            </a:r>
          </a:p>
          <a:p>
            <a:endParaRPr lang="en-US" dirty="0"/>
          </a:p>
        </p:txBody>
      </p:sp>
    </p:spTree>
    <p:extLst>
      <p:ext uri="{BB962C8B-B14F-4D97-AF65-F5344CB8AC3E}">
        <p14:creationId xmlns:p14="http://schemas.microsoft.com/office/powerpoint/2010/main" val="98503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Following</a:t>
            </a:r>
            <a:endParaRPr lang="en-US" dirty="0"/>
          </a:p>
        </p:txBody>
      </p:sp>
      <p:sp>
        <p:nvSpPr>
          <p:cNvPr id="3" name="Content Placeholder 2"/>
          <p:cNvSpPr>
            <a:spLocks noGrp="1"/>
          </p:cNvSpPr>
          <p:nvPr>
            <p:ph idx="1"/>
          </p:nvPr>
        </p:nvSpPr>
        <p:spPr/>
        <p:txBody>
          <a:bodyPr/>
          <a:lstStyle/>
          <a:p>
            <a:r>
              <a:rPr lang="en-US" dirty="0" smtClean="0"/>
              <a:t>Title / Description</a:t>
            </a:r>
          </a:p>
          <a:p>
            <a:r>
              <a:rPr lang="en-US" dirty="0" smtClean="0"/>
              <a:t>URL</a:t>
            </a:r>
          </a:p>
          <a:p>
            <a:r>
              <a:rPr lang="en-US" dirty="0" smtClean="0"/>
              <a:t>Template Selection</a:t>
            </a:r>
          </a:p>
          <a:p>
            <a:pPr lvl="1"/>
            <a:r>
              <a:rPr lang="en-US" dirty="0" smtClean="0"/>
              <a:t>Choose Specific Template</a:t>
            </a:r>
          </a:p>
          <a:p>
            <a:pPr lvl="1"/>
            <a:r>
              <a:rPr lang="en-US" dirty="0" smtClean="0"/>
              <a:t>Custom: &lt;Select template later…&gt;</a:t>
            </a:r>
            <a:endParaRPr lang="en-US" dirty="0"/>
          </a:p>
          <a:p>
            <a:r>
              <a:rPr lang="en-US" dirty="0" smtClean="0"/>
              <a:t>Primary Site Collection Administrator</a:t>
            </a:r>
          </a:p>
          <a:p>
            <a:r>
              <a:rPr lang="en-US" dirty="0" smtClean="0"/>
              <a:t>Secondary Site Collection Administrator</a:t>
            </a:r>
          </a:p>
          <a:p>
            <a:r>
              <a:rPr lang="en-US" dirty="0" smtClean="0"/>
              <a:t>Quota Template</a:t>
            </a:r>
          </a:p>
        </p:txBody>
      </p:sp>
    </p:spTree>
    <p:extLst>
      <p:ext uri="{BB962C8B-B14F-4D97-AF65-F5344CB8AC3E}">
        <p14:creationId xmlns:p14="http://schemas.microsoft.com/office/powerpoint/2010/main" val="3936368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Templates</a:t>
            </a:r>
            <a:endParaRPr lang="en-US" dirty="0"/>
          </a:p>
        </p:txBody>
      </p:sp>
      <p:sp>
        <p:nvSpPr>
          <p:cNvPr id="3" name="Content Placeholder 2"/>
          <p:cNvSpPr>
            <a:spLocks noGrp="1"/>
          </p:cNvSpPr>
          <p:nvPr>
            <p:ph idx="1"/>
          </p:nvPr>
        </p:nvSpPr>
        <p:spPr/>
        <p:txBody>
          <a:bodyPr/>
          <a:lstStyle/>
          <a:p>
            <a:r>
              <a:rPr lang="en-US" dirty="0"/>
              <a:t>Site Collection is just a </a:t>
            </a:r>
            <a:r>
              <a:rPr lang="en-US" dirty="0" smtClean="0"/>
              <a:t>container</a:t>
            </a:r>
          </a:p>
          <a:p>
            <a:r>
              <a:rPr lang="en-US" dirty="0" smtClean="0"/>
              <a:t>Templates need to be assigned to the Site Collection</a:t>
            </a:r>
            <a:endParaRPr lang="en-US" dirty="0"/>
          </a:p>
          <a:p>
            <a:r>
              <a:rPr lang="en-US" dirty="0" smtClean="0"/>
              <a:t>Different </a:t>
            </a:r>
            <a:r>
              <a:rPr lang="en-US" dirty="0"/>
              <a:t>SKUs = Different OOTB Templates</a:t>
            </a:r>
          </a:p>
        </p:txBody>
      </p:sp>
    </p:spTree>
    <p:extLst>
      <p:ext uri="{BB962C8B-B14F-4D97-AF65-F5344CB8AC3E}">
        <p14:creationId xmlns:p14="http://schemas.microsoft.com/office/powerpoint/2010/main" val="2607684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r>
              <a:rPr lang="en-US" dirty="0" smtClean="0"/>
              <a:t>Creating New Web Applications</a:t>
            </a:r>
          </a:p>
          <a:p>
            <a:pPr lvl="0"/>
            <a:r>
              <a:rPr lang="en-US" dirty="0" smtClean="0"/>
              <a:t>Configuring </a:t>
            </a:r>
            <a:r>
              <a:rPr lang="en-US" dirty="0"/>
              <a:t>Web Application</a:t>
            </a:r>
          </a:p>
          <a:p>
            <a:pPr lvl="0"/>
            <a:r>
              <a:rPr lang="en-US" dirty="0"/>
              <a:t>Creating Site Collections</a:t>
            </a:r>
          </a:p>
          <a:p>
            <a:r>
              <a:rPr lang="en-US" dirty="0" smtClean="0"/>
              <a:t>Capacity Planning</a:t>
            </a:r>
          </a:p>
          <a:p>
            <a:r>
              <a:rPr lang="en-US" dirty="0"/>
              <a:t>Site Collection </a:t>
            </a:r>
            <a:r>
              <a:rPr lang="en-US" dirty="0" smtClean="0"/>
              <a:t>Security</a:t>
            </a:r>
          </a:p>
          <a:p>
            <a:r>
              <a:rPr lang="en-US" dirty="0" smtClean="0"/>
              <a:t>Multi-tenancy and Site Subscriptions</a:t>
            </a:r>
          </a:p>
        </p:txBody>
      </p:sp>
    </p:spTree>
    <p:extLst>
      <p:ext uri="{BB962C8B-B14F-4D97-AF65-F5344CB8AC3E}">
        <p14:creationId xmlns:p14="http://schemas.microsoft.com/office/powerpoint/2010/main" val="1719622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Templates</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47800"/>
            <a:ext cx="7582468" cy="449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5885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Meetings Templates</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99" y="1447800"/>
            <a:ext cx="7751565" cy="441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222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Templates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371600"/>
            <a:ext cx="8033060" cy="4371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158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Templates</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800"/>
            <a:ext cx="7543800" cy="48460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486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Templates</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676400"/>
            <a:ext cx="7780083" cy="4114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731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 Admin Settings</a:t>
            </a:r>
            <a:endParaRPr lang="en-US" dirty="0"/>
          </a:p>
        </p:txBody>
      </p:sp>
      <p:sp>
        <p:nvSpPr>
          <p:cNvPr id="3" name="Content Placeholder 2"/>
          <p:cNvSpPr>
            <a:spLocks noGrp="1"/>
          </p:cNvSpPr>
          <p:nvPr>
            <p:ph idx="1"/>
          </p:nvPr>
        </p:nvSpPr>
        <p:spPr/>
        <p:txBody>
          <a:bodyPr/>
          <a:lstStyle/>
          <a:p>
            <a:r>
              <a:rPr lang="en-US" dirty="0" smtClean="0"/>
              <a:t>Specific commands that apply to the Site Collection Container</a:t>
            </a:r>
          </a:p>
          <a:p>
            <a:r>
              <a:rPr lang="en-US" dirty="0" smtClean="0"/>
              <a:t>Site Collection Owners are automatically granted access</a:t>
            </a:r>
          </a:p>
          <a:p>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429000"/>
            <a:ext cx="3524250" cy="305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0595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Creating a New Site Collection</a:t>
            </a:r>
            <a:endParaRPr lang="en-US" b="1" dirty="0"/>
          </a:p>
        </p:txBody>
      </p:sp>
    </p:spTree>
    <p:extLst>
      <p:ext uri="{BB962C8B-B14F-4D97-AF65-F5344CB8AC3E}">
        <p14:creationId xmlns:p14="http://schemas.microsoft.com/office/powerpoint/2010/main" val="3223257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Creating New Web Applications</a:t>
            </a:r>
          </a:p>
          <a:p>
            <a:pPr lvl="0">
              <a:buFont typeface="Wingdings" pitchFamily="2" charset="2"/>
              <a:buChar char="ü"/>
            </a:pPr>
            <a:r>
              <a:rPr lang="en-US" dirty="0">
                <a:solidFill>
                  <a:schemeClr val="bg1">
                    <a:lumMod val="65000"/>
                  </a:schemeClr>
                </a:solidFill>
              </a:rPr>
              <a:t>Configuring Web Application</a:t>
            </a:r>
          </a:p>
          <a:p>
            <a:pPr lvl="0">
              <a:buFont typeface="Wingdings" pitchFamily="2" charset="2"/>
              <a:buChar char="ü"/>
            </a:pPr>
            <a:r>
              <a:rPr lang="en-US" dirty="0">
                <a:solidFill>
                  <a:schemeClr val="bg1">
                    <a:lumMod val="65000"/>
                  </a:schemeClr>
                </a:solidFill>
              </a:rPr>
              <a:t>Creating Site Collections</a:t>
            </a:r>
          </a:p>
          <a:p>
            <a:pPr>
              <a:buFont typeface="Wingdings" pitchFamily="2" charset="2"/>
              <a:buChar char="Ø"/>
            </a:pPr>
            <a:r>
              <a:rPr lang="en-US" dirty="0"/>
              <a:t>Site Collection Security</a:t>
            </a:r>
          </a:p>
          <a:p>
            <a:r>
              <a:rPr lang="en-US" dirty="0" smtClean="0"/>
              <a:t>Capacity </a:t>
            </a:r>
            <a:r>
              <a:rPr lang="en-US" dirty="0"/>
              <a:t>Planning</a:t>
            </a:r>
          </a:p>
          <a:p>
            <a:r>
              <a:rPr lang="en-US" dirty="0"/>
              <a:t>Multi-tenancy and Site Subscriptions</a:t>
            </a:r>
          </a:p>
        </p:txBody>
      </p:sp>
    </p:spTree>
    <p:extLst>
      <p:ext uri="{BB962C8B-B14F-4D97-AF65-F5344CB8AC3E}">
        <p14:creationId xmlns:p14="http://schemas.microsoft.com/office/powerpoint/2010/main" val="2534888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Content Databases</a:t>
            </a:r>
            <a:endParaRPr lang="en-US" dirty="0"/>
          </a:p>
        </p:txBody>
      </p:sp>
      <p:sp>
        <p:nvSpPr>
          <p:cNvPr id="3" name="Content Placeholder 2"/>
          <p:cNvSpPr>
            <a:spLocks noGrp="1"/>
          </p:cNvSpPr>
          <p:nvPr>
            <p:ph idx="1"/>
          </p:nvPr>
        </p:nvSpPr>
        <p:spPr/>
        <p:txBody>
          <a:bodyPr/>
          <a:lstStyle/>
          <a:p>
            <a:r>
              <a:rPr lang="en-US" dirty="0"/>
              <a:t>New </a:t>
            </a:r>
            <a:r>
              <a:rPr lang="en-US" dirty="0" smtClean="0"/>
              <a:t>Web App </a:t>
            </a:r>
            <a:r>
              <a:rPr lang="en-US" dirty="0"/>
              <a:t>= new content database</a:t>
            </a:r>
          </a:p>
          <a:p>
            <a:r>
              <a:rPr lang="en-US" dirty="0"/>
              <a:t>Web App’s can not share databases</a:t>
            </a:r>
          </a:p>
          <a:p>
            <a:r>
              <a:rPr lang="en-US" dirty="0"/>
              <a:t>DB is default location of new site </a:t>
            </a:r>
            <a:r>
              <a:rPr lang="en-US" dirty="0" smtClean="0"/>
              <a:t>collections</a:t>
            </a:r>
          </a:p>
          <a:p>
            <a:pPr lvl="1"/>
            <a:r>
              <a:rPr lang="en-US" dirty="0" smtClean="0"/>
              <a:t>To create sites in dedicated DB</a:t>
            </a:r>
            <a:r>
              <a:rPr lang="en-US" dirty="0"/>
              <a:t> </a:t>
            </a:r>
            <a:r>
              <a:rPr lang="en-US" dirty="0" smtClean="0"/>
              <a:t>you can utilize Central Administrator Site, PowerShell or STSADM</a:t>
            </a:r>
          </a:p>
          <a:p>
            <a:endParaRPr lang="en-US" dirty="0"/>
          </a:p>
          <a:p>
            <a:pPr marL="0" indent="0">
              <a:buNone/>
            </a:pPr>
            <a:endParaRPr lang="en-US" dirty="0"/>
          </a:p>
        </p:txBody>
      </p:sp>
    </p:spTree>
    <p:extLst>
      <p:ext uri="{BB962C8B-B14F-4D97-AF65-F5344CB8AC3E}">
        <p14:creationId xmlns:p14="http://schemas.microsoft.com/office/powerpoint/2010/main" val="3629465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Limits</a:t>
            </a:r>
            <a:endParaRPr lang="en-US" dirty="0"/>
          </a:p>
        </p:txBody>
      </p:sp>
      <p:sp>
        <p:nvSpPr>
          <p:cNvPr id="3" name="Content Placeholder 2"/>
          <p:cNvSpPr>
            <a:spLocks noGrp="1"/>
          </p:cNvSpPr>
          <p:nvPr>
            <p:ph idx="1"/>
          </p:nvPr>
        </p:nvSpPr>
        <p:spPr/>
        <p:txBody>
          <a:bodyPr/>
          <a:lstStyle/>
          <a:p>
            <a:r>
              <a:rPr lang="en-US" dirty="0" smtClean="0"/>
              <a:t>A Web Application is limited to</a:t>
            </a:r>
          </a:p>
          <a:p>
            <a:pPr lvl="1"/>
            <a:r>
              <a:rPr lang="en-US" dirty="0" smtClean="0"/>
              <a:t>300 Content Databases</a:t>
            </a:r>
          </a:p>
          <a:p>
            <a:pPr lvl="1"/>
            <a:r>
              <a:rPr lang="en-US" dirty="0" smtClean="0"/>
              <a:t>5 Zones</a:t>
            </a:r>
          </a:p>
          <a:p>
            <a:pPr lvl="1"/>
            <a:r>
              <a:rPr lang="en-US" dirty="0" smtClean="0"/>
              <a:t>20 Managed Paths</a:t>
            </a:r>
          </a:p>
          <a:p>
            <a:pPr lvl="1"/>
            <a:endParaRPr lang="en-US" dirty="0"/>
          </a:p>
          <a:p>
            <a:r>
              <a:rPr lang="en-US" dirty="0" smtClean="0"/>
              <a:t>A Web Server is limited to</a:t>
            </a:r>
          </a:p>
          <a:p>
            <a:pPr lvl="1"/>
            <a:r>
              <a:rPr lang="en-US" dirty="0" smtClean="0"/>
              <a:t>10 Application pools</a:t>
            </a:r>
          </a:p>
          <a:p>
            <a:pPr lvl="1"/>
            <a:endParaRPr lang="en-US" dirty="0"/>
          </a:p>
        </p:txBody>
      </p:sp>
    </p:spTree>
    <p:extLst>
      <p:ext uri="{BB962C8B-B14F-4D97-AF65-F5344CB8AC3E}">
        <p14:creationId xmlns:p14="http://schemas.microsoft.com/office/powerpoint/2010/main" val="67454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Containment Hierarchy</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171575"/>
            <a:ext cx="86201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793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Size Limitations</a:t>
            </a:r>
            <a:endParaRPr lang="en-US" dirty="0"/>
          </a:p>
        </p:txBody>
      </p:sp>
      <p:sp>
        <p:nvSpPr>
          <p:cNvPr id="3" name="Content Placeholder 2"/>
          <p:cNvSpPr>
            <a:spLocks noGrp="1"/>
          </p:cNvSpPr>
          <p:nvPr>
            <p:ph idx="1"/>
          </p:nvPr>
        </p:nvSpPr>
        <p:spPr/>
        <p:txBody>
          <a:bodyPr/>
          <a:lstStyle/>
          <a:p>
            <a:r>
              <a:rPr lang="en-US" dirty="0" smtClean="0"/>
              <a:t>A content database is limited to</a:t>
            </a:r>
          </a:p>
          <a:p>
            <a:pPr lvl="1"/>
            <a:r>
              <a:rPr lang="en-US" dirty="0" smtClean="0"/>
              <a:t>200 </a:t>
            </a:r>
            <a:r>
              <a:rPr lang="en-US" dirty="0"/>
              <a:t>GB of </a:t>
            </a:r>
            <a:r>
              <a:rPr lang="en-US" dirty="0" smtClean="0"/>
              <a:t>content per content database</a:t>
            </a:r>
          </a:p>
          <a:p>
            <a:pPr lvl="1"/>
            <a:r>
              <a:rPr lang="en-US" dirty="0" smtClean="0"/>
              <a:t>100 GB of content per site collection</a:t>
            </a:r>
          </a:p>
          <a:p>
            <a:pPr lvl="1"/>
            <a:r>
              <a:rPr lang="en-US" dirty="0"/>
              <a:t>2 GB of content per file</a:t>
            </a:r>
          </a:p>
          <a:p>
            <a:pPr lvl="1"/>
            <a:r>
              <a:rPr lang="en-US" dirty="0" smtClean="0"/>
              <a:t>5,000 site collections per content database</a:t>
            </a:r>
          </a:p>
          <a:p>
            <a:pPr lvl="1"/>
            <a:r>
              <a:rPr lang="en-US" dirty="0" smtClean="0"/>
              <a:t>5,000 webs </a:t>
            </a:r>
            <a:r>
              <a:rPr lang="en-US" dirty="0" smtClean="0">
                <a:solidFill>
                  <a:schemeClr val="bg1">
                    <a:lumMod val="50000"/>
                  </a:schemeClr>
                </a:solidFill>
              </a:rPr>
              <a:t>(i.e. sites)</a:t>
            </a:r>
            <a:r>
              <a:rPr lang="en-US" dirty="0" smtClean="0"/>
              <a:t> per site collection</a:t>
            </a:r>
          </a:p>
          <a:p>
            <a:pPr lvl="1"/>
            <a:r>
              <a:rPr lang="en-US" dirty="0" smtClean="0"/>
              <a:t>5,000 items per view</a:t>
            </a:r>
          </a:p>
          <a:p>
            <a:pPr lvl="1"/>
            <a:r>
              <a:rPr lang="en-US" dirty="0"/>
              <a:t>5</a:t>
            </a:r>
            <a:r>
              <a:rPr lang="en-US" dirty="0" smtClean="0"/>
              <a:t>0,000,000 items per list</a:t>
            </a:r>
            <a:endParaRPr lang="en-US" dirty="0"/>
          </a:p>
          <a:p>
            <a:pPr lvl="1"/>
            <a:r>
              <a:rPr lang="en-US" dirty="0" smtClean="0"/>
              <a:t>100,000,000 indexed documents per search index</a:t>
            </a:r>
          </a:p>
          <a:p>
            <a:pPr lvl="1"/>
            <a:endParaRPr lang="en-US" dirty="0"/>
          </a:p>
        </p:txBody>
      </p:sp>
    </p:spTree>
    <p:extLst>
      <p:ext uri="{BB962C8B-B14F-4D97-AF65-F5344CB8AC3E}">
        <p14:creationId xmlns:p14="http://schemas.microsoft.com/office/powerpoint/2010/main" val="180089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Creating New Web Applications</a:t>
            </a:r>
          </a:p>
          <a:p>
            <a:pPr lvl="0">
              <a:buFont typeface="Wingdings" pitchFamily="2" charset="2"/>
              <a:buChar char="ü"/>
            </a:pPr>
            <a:r>
              <a:rPr lang="en-US" dirty="0">
                <a:solidFill>
                  <a:schemeClr val="bg1">
                    <a:lumMod val="65000"/>
                  </a:schemeClr>
                </a:solidFill>
              </a:rPr>
              <a:t>Configuring Web Application</a:t>
            </a:r>
          </a:p>
          <a:p>
            <a:pPr lvl="0">
              <a:buFont typeface="Wingdings" pitchFamily="2" charset="2"/>
              <a:buChar char="ü"/>
            </a:pPr>
            <a:r>
              <a:rPr lang="en-US" dirty="0">
                <a:solidFill>
                  <a:schemeClr val="bg1">
                    <a:lumMod val="65000"/>
                  </a:schemeClr>
                </a:solidFill>
              </a:rPr>
              <a:t>Creating Site Collections</a:t>
            </a:r>
          </a:p>
          <a:p>
            <a:pPr>
              <a:buFont typeface="Wingdings" pitchFamily="2" charset="2"/>
              <a:buChar char="ü"/>
            </a:pPr>
            <a:r>
              <a:rPr lang="en-US" dirty="0">
                <a:solidFill>
                  <a:schemeClr val="bg1">
                    <a:lumMod val="65000"/>
                  </a:schemeClr>
                </a:solidFill>
              </a:rPr>
              <a:t>Capacity </a:t>
            </a:r>
            <a:r>
              <a:rPr lang="en-US" dirty="0" smtClean="0">
                <a:solidFill>
                  <a:schemeClr val="bg1">
                    <a:lumMod val="65000"/>
                  </a:schemeClr>
                </a:solidFill>
              </a:rPr>
              <a:t>Planning</a:t>
            </a:r>
          </a:p>
          <a:p>
            <a:pPr>
              <a:buFont typeface="Wingdings" pitchFamily="2" charset="2"/>
              <a:buChar char="Ø"/>
            </a:pPr>
            <a:r>
              <a:rPr lang="en-US" dirty="0" smtClean="0"/>
              <a:t>Site Collection Security</a:t>
            </a:r>
            <a:endParaRPr lang="en-US" dirty="0"/>
          </a:p>
          <a:p>
            <a:r>
              <a:rPr lang="en-US" dirty="0"/>
              <a:t>Multi-tenancy and Site Subscriptions</a:t>
            </a:r>
          </a:p>
        </p:txBody>
      </p:sp>
    </p:spTree>
    <p:extLst>
      <p:ext uri="{BB962C8B-B14F-4D97-AF65-F5344CB8AC3E}">
        <p14:creationId xmlns:p14="http://schemas.microsoft.com/office/powerpoint/2010/main" val="3668682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Security</a:t>
            </a:r>
            <a:endParaRPr lang="en-US" dirty="0"/>
          </a:p>
        </p:txBody>
      </p:sp>
      <p:sp>
        <p:nvSpPr>
          <p:cNvPr id="3" name="Content Placeholder 2"/>
          <p:cNvSpPr>
            <a:spLocks noGrp="1"/>
          </p:cNvSpPr>
          <p:nvPr>
            <p:ph idx="1"/>
          </p:nvPr>
        </p:nvSpPr>
        <p:spPr/>
        <p:txBody>
          <a:bodyPr/>
          <a:lstStyle/>
          <a:p>
            <a:r>
              <a:rPr lang="en-US" dirty="0"/>
              <a:t>Can be broad or granular</a:t>
            </a:r>
          </a:p>
          <a:p>
            <a:r>
              <a:rPr lang="en-US" dirty="0"/>
              <a:t>Inheriting permissions makes admin life easy</a:t>
            </a:r>
          </a:p>
          <a:p>
            <a:r>
              <a:rPr lang="en-US" dirty="0"/>
              <a:t>Granted by applying permission levels to groups</a:t>
            </a:r>
          </a:p>
          <a:p>
            <a:r>
              <a:rPr lang="en-US" dirty="0"/>
              <a:t>Can use AD groups directly</a:t>
            </a:r>
          </a:p>
          <a:p>
            <a:r>
              <a:rPr lang="en-US" dirty="0"/>
              <a:t>Can use SharePoint Groups</a:t>
            </a:r>
          </a:p>
          <a:p>
            <a:pPr lvl="1"/>
            <a:r>
              <a:rPr lang="en-US" dirty="0"/>
              <a:t>AD groups can be assigned to SP groups</a:t>
            </a:r>
          </a:p>
          <a:p>
            <a:r>
              <a:rPr lang="en-US" dirty="0"/>
              <a:t>Can assign permissions directly to an AD user</a:t>
            </a:r>
          </a:p>
          <a:p>
            <a:pPr lvl="1"/>
            <a:r>
              <a:rPr lang="en-US" dirty="0"/>
              <a:t>BAD!  Management </a:t>
            </a:r>
            <a:r>
              <a:rPr lang="en-US" dirty="0" smtClean="0"/>
              <a:t>nightmare</a:t>
            </a:r>
          </a:p>
          <a:p>
            <a:r>
              <a:rPr lang="en-US" dirty="0" smtClean="0"/>
              <a:t>Permissions API for Custom Solutions &amp; Reporting</a:t>
            </a:r>
            <a:endParaRPr lang="en-US" dirty="0"/>
          </a:p>
          <a:p>
            <a:endParaRPr lang="en-US" dirty="0"/>
          </a:p>
        </p:txBody>
      </p:sp>
    </p:spTree>
    <p:extLst>
      <p:ext uri="{BB962C8B-B14F-4D97-AF65-F5344CB8AC3E}">
        <p14:creationId xmlns:p14="http://schemas.microsoft.com/office/powerpoint/2010/main" val="4072299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Groups</a:t>
            </a:r>
            <a:endParaRPr lang="en-US" dirty="0"/>
          </a:p>
        </p:txBody>
      </p:sp>
      <p:sp>
        <p:nvSpPr>
          <p:cNvPr id="3" name="Content Placeholder 2"/>
          <p:cNvSpPr>
            <a:spLocks noGrp="1"/>
          </p:cNvSpPr>
          <p:nvPr>
            <p:ph idx="1"/>
          </p:nvPr>
        </p:nvSpPr>
        <p:spPr/>
        <p:txBody>
          <a:bodyPr/>
          <a:lstStyle/>
          <a:p>
            <a:r>
              <a:rPr lang="en-US" dirty="0" smtClean="0"/>
              <a:t>Three Main Groups</a:t>
            </a:r>
          </a:p>
          <a:p>
            <a:pPr lvl="1"/>
            <a:r>
              <a:rPr lang="en-US" dirty="0" smtClean="0"/>
              <a:t>Owners – Full Control</a:t>
            </a:r>
          </a:p>
          <a:p>
            <a:pPr lvl="1"/>
            <a:r>
              <a:rPr lang="en-US" dirty="0" smtClean="0"/>
              <a:t>Members – Add / Edit / Delete</a:t>
            </a:r>
          </a:p>
          <a:p>
            <a:pPr lvl="1"/>
            <a:r>
              <a:rPr lang="en-US" dirty="0" smtClean="0"/>
              <a:t>Visitors – Read Only</a:t>
            </a:r>
          </a:p>
          <a:p>
            <a:pPr lvl="1"/>
            <a:endParaRPr lang="en-US" dirty="0"/>
          </a:p>
          <a:p>
            <a:r>
              <a:rPr lang="en-US" dirty="0" smtClean="0"/>
              <a:t>Don’t modify existing groups!  Create new groups instead.</a:t>
            </a:r>
          </a:p>
        </p:txBody>
      </p:sp>
    </p:spTree>
    <p:extLst>
      <p:ext uri="{BB962C8B-B14F-4D97-AF65-F5344CB8AC3E}">
        <p14:creationId xmlns:p14="http://schemas.microsoft.com/office/powerpoint/2010/main" val="2579003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b="1" dirty="0" smtClean="0"/>
              <a:t>Assigning Permissions</a:t>
            </a:r>
            <a:endParaRPr lang="en-US" b="1" dirty="0"/>
          </a:p>
        </p:txBody>
      </p:sp>
    </p:spTree>
    <p:extLst>
      <p:ext uri="{BB962C8B-B14F-4D97-AF65-F5344CB8AC3E}">
        <p14:creationId xmlns:p14="http://schemas.microsoft.com/office/powerpoint/2010/main" val="2232238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solidFill>
                  <a:schemeClr val="bg1">
                    <a:lumMod val="65000"/>
                  </a:schemeClr>
                </a:solidFill>
              </a:rPr>
              <a:t>Creating New Web Applications</a:t>
            </a:r>
          </a:p>
          <a:p>
            <a:pPr lvl="0">
              <a:buFont typeface="Wingdings" pitchFamily="2" charset="2"/>
              <a:buChar char="ü"/>
            </a:pPr>
            <a:r>
              <a:rPr lang="en-US" dirty="0">
                <a:solidFill>
                  <a:schemeClr val="bg1">
                    <a:lumMod val="65000"/>
                  </a:schemeClr>
                </a:solidFill>
              </a:rPr>
              <a:t>Configuring Web Application</a:t>
            </a:r>
          </a:p>
          <a:p>
            <a:pPr lvl="0">
              <a:buFont typeface="Wingdings" pitchFamily="2" charset="2"/>
              <a:buChar char="ü"/>
            </a:pPr>
            <a:r>
              <a:rPr lang="en-US" dirty="0">
                <a:solidFill>
                  <a:schemeClr val="bg1">
                    <a:lumMod val="65000"/>
                  </a:schemeClr>
                </a:solidFill>
              </a:rPr>
              <a:t>Creating Site Collections</a:t>
            </a:r>
          </a:p>
          <a:p>
            <a:pPr>
              <a:buFont typeface="Wingdings" pitchFamily="2" charset="2"/>
              <a:buChar char="ü"/>
            </a:pPr>
            <a:r>
              <a:rPr lang="en-US" dirty="0">
                <a:solidFill>
                  <a:schemeClr val="bg1">
                    <a:lumMod val="65000"/>
                  </a:schemeClr>
                </a:solidFill>
              </a:rPr>
              <a:t>Site Collection Security</a:t>
            </a:r>
          </a:p>
          <a:p>
            <a:pPr>
              <a:buFont typeface="Wingdings" pitchFamily="2" charset="2"/>
              <a:buChar char="ü"/>
            </a:pPr>
            <a:r>
              <a:rPr lang="en-US" dirty="0" smtClean="0">
                <a:solidFill>
                  <a:schemeClr val="bg1">
                    <a:lumMod val="65000"/>
                  </a:schemeClr>
                </a:solidFill>
              </a:rPr>
              <a:t>Capacity </a:t>
            </a:r>
            <a:r>
              <a:rPr lang="en-US" dirty="0">
                <a:solidFill>
                  <a:schemeClr val="bg1">
                    <a:lumMod val="65000"/>
                  </a:schemeClr>
                </a:solidFill>
              </a:rPr>
              <a:t>Planning</a:t>
            </a:r>
          </a:p>
          <a:p>
            <a:pPr>
              <a:buFont typeface="Wingdings" pitchFamily="2" charset="2"/>
              <a:buChar char="Ø"/>
            </a:pPr>
            <a:r>
              <a:rPr lang="en-US" dirty="0"/>
              <a:t>Multi-tenancy and Site Subscriptions</a:t>
            </a:r>
          </a:p>
        </p:txBody>
      </p:sp>
    </p:spTree>
    <p:extLst>
      <p:ext uri="{BB962C8B-B14F-4D97-AF65-F5344CB8AC3E}">
        <p14:creationId xmlns:p14="http://schemas.microsoft.com/office/powerpoint/2010/main" val="973964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Multi-Tenancy Defined	</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Segoe UI"/>
              </a:rPr>
              <a:t>Hosting</a:t>
            </a:r>
            <a:endParaRPr lang="en-US" dirty="0" smtClean="0">
              <a:solidFill>
                <a:srgbClr val="000000"/>
              </a:solidFill>
              <a:latin typeface="Wingdings"/>
            </a:endParaRPr>
          </a:p>
          <a:p>
            <a:r>
              <a:rPr lang="en-US" dirty="0" smtClean="0">
                <a:solidFill>
                  <a:srgbClr val="000000"/>
                </a:solidFill>
                <a:latin typeface="Segoe UI"/>
              </a:rPr>
              <a:t>A </a:t>
            </a:r>
            <a:r>
              <a:rPr lang="en-US" dirty="0">
                <a:solidFill>
                  <a:srgbClr val="000000"/>
                </a:solidFill>
                <a:latin typeface="Segoe UI"/>
              </a:rPr>
              <a:t>unique deployment for each customer on a shared set of </a:t>
            </a:r>
            <a:r>
              <a:rPr lang="en-US" dirty="0" smtClean="0">
                <a:solidFill>
                  <a:srgbClr val="000000"/>
                </a:solidFill>
                <a:latin typeface="Segoe UI"/>
              </a:rPr>
              <a:t>resources</a:t>
            </a:r>
          </a:p>
          <a:p>
            <a:r>
              <a:rPr lang="en-US" dirty="0" smtClean="0">
                <a:solidFill>
                  <a:srgbClr val="000000"/>
                </a:solidFill>
                <a:latin typeface="Segoe UI"/>
              </a:rPr>
              <a:t>Scenarios </a:t>
            </a:r>
            <a:r>
              <a:rPr lang="en-US" dirty="0">
                <a:solidFill>
                  <a:srgbClr val="000000"/>
                </a:solidFill>
                <a:latin typeface="Segoe UI"/>
              </a:rPr>
              <a:t>include: </a:t>
            </a:r>
            <a:endParaRPr lang="en-US" dirty="0" smtClean="0">
              <a:solidFill>
                <a:srgbClr val="000000"/>
              </a:solidFill>
              <a:latin typeface="Segoe UI"/>
            </a:endParaRPr>
          </a:p>
          <a:p>
            <a:pPr lvl="1"/>
            <a:r>
              <a:rPr lang="en-US" sz="2000" dirty="0" smtClean="0">
                <a:solidFill>
                  <a:srgbClr val="000000"/>
                </a:solidFill>
                <a:latin typeface="Segoe UI"/>
              </a:rPr>
              <a:t>“</a:t>
            </a:r>
            <a:r>
              <a:rPr lang="en-US" sz="2000" dirty="0">
                <a:solidFill>
                  <a:srgbClr val="000000"/>
                </a:solidFill>
                <a:latin typeface="Segoe UI"/>
              </a:rPr>
              <a:t>Traditional” Web Hosting Environments </a:t>
            </a:r>
            <a:endParaRPr lang="en-US" sz="2000" dirty="0" smtClean="0">
              <a:solidFill>
                <a:srgbClr val="000000"/>
              </a:solidFill>
              <a:latin typeface="Segoe UI"/>
            </a:endParaRPr>
          </a:p>
          <a:p>
            <a:pPr lvl="1"/>
            <a:r>
              <a:rPr lang="en-US" sz="2000" dirty="0" smtClean="0">
                <a:solidFill>
                  <a:srgbClr val="000000"/>
                </a:solidFill>
                <a:latin typeface="Segoe UI"/>
              </a:rPr>
              <a:t>SharePoint Online </a:t>
            </a:r>
          </a:p>
          <a:p>
            <a:pPr lvl="1"/>
            <a:r>
              <a:rPr lang="en-US" sz="2000" dirty="0" smtClean="0">
                <a:solidFill>
                  <a:srgbClr val="000000"/>
                </a:solidFill>
                <a:latin typeface="Segoe UI"/>
              </a:rPr>
              <a:t>Corporate </a:t>
            </a:r>
            <a:r>
              <a:rPr lang="en-US" sz="2000" dirty="0">
                <a:solidFill>
                  <a:srgbClr val="000000"/>
                </a:solidFill>
                <a:latin typeface="Segoe UI"/>
              </a:rPr>
              <a:t>On Premise Deployments</a:t>
            </a:r>
            <a:endParaRPr lang="en-US" dirty="0"/>
          </a:p>
        </p:txBody>
      </p:sp>
    </p:spTree>
    <p:extLst>
      <p:ext uri="{BB962C8B-B14F-4D97-AF65-F5344CB8AC3E}">
        <p14:creationId xmlns:p14="http://schemas.microsoft.com/office/powerpoint/2010/main" val="1047803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US" dirty="0"/>
              <a:t>Creating New Web Applications</a:t>
            </a:r>
          </a:p>
          <a:p>
            <a:pPr lvl="0">
              <a:buFont typeface="Wingdings" pitchFamily="2" charset="2"/>
              <a:buChar char="ü"/>
            </a:pPr>
            <a:r>
              <a:rPr lang="en-US" dirty="0"/>
              <a:t>Configuring Web Application</a:t>
            </a:r>
          </a:p>
          <a:p>
            <a:pPr lvl="0">
              <a:buFont typeface="Wingdings" pitchFamily="2" charset="2"/>
              <a:buChar char="ü"/>
            </a:pPr>
            <a:r>
              <a:rPr lang="en-US" dirty="0"/>
              <a:t>Creating Site Collections</a:t>
            </a:r>
          </a:p>
          <a:p>
            <a:pPr>
              <a:buFont typeface="Wingdings" pitchFamily="2" charset="2"/>
              <a:buChar char="ü"/>
            </a:pPr>
            <a:r>
              <a:rPr lang="en-US" dirty="0"/>
              <a:t>Site Collection Security</a:t>
            </a:r>
          </a:p>
          <a:p>
            <a:pPr>
              <a:buFont typeface="Wingdings" pitchFamily="2" charset="2"/>
              <a:buChar char="ü"/>
            </a:pPr>
            <a:r>
              <a:rPr lang="en-US" dirty="0" smtClean="0"/>
              <a:t>Capacity </a:t>
            </a:r>
            <a:r>
              <a:rPr lang="en-US" dirty="0"/>
              <a:t>Planning</a:t>
            </a:r>
          </a:p>
          <a:p>
            <a:pPr>
              <a:buFont typeface="Wingdings" pitchFamily="2" charset="2"/>
              <a:buChar char="ü"/>
            </a:pPr>
            <a:r>
              <a:rPr lang="en-US" dirty="0"/>
              <a:t>Multi-tenancy and Site Subscriptions</a:t>
            </a:r>
          </a:p>
        </p:txBody>
      </p:sp>
    </p:spTree>
    <p:extLst>
      <p:ext uri="{BB962C8B-B14F-4D97-AF65-F5344CB8AC3E}">
        <p14:creationId xmlns:p14="http://schemas.microsoft.com/office/powerpoint/2010/main" val="973964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configured on top of IIS Web sites</a:t>
            </a:r>
          </a:p>
          <a:p>
            <a:pPr lvl="1"/>
            <a:r>
              <a:rPr lang="en-US" dirty="0"/>
              <a:t>Web application provides scope for creating sites</a:t>
            </a:r>
          </a:p>
          <a:p>
            <a:pPr lvl="1"/>
            <a:r>
              <a:rPr lang="en-US" dirty="0"/>
              <a:t>Web application </a:t>
            </a:r>
            <a:r>
              <a:rPr lang="en-US" dirty="0" smtClean="0"/>
              <a:t>used to configure authentication</a:t>
            </a:r>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9275" y="3524250"/>
            <a:ext cx="549592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559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Creation </a:t>
            </a:r>
            <a:r>
              <a:rPr lang="en-US" dirty="0" smtClean="0"/>
              <a:t>Information</a:t>
            </a:r>
            <a:endParaRPr lang="en-US" dirty="0"/>
          </a:p>
        </p:txBody>
      </p:sp>
      <p:sp>
        <p:nvSpPr>
          <p:cNvPr id="3" name="Content Placeholder 2"/>
          <p:cNvSpPr>
            <a:spLocks noGrp="1"/>
          </p:cNvSpPr>
          <p:nvPr>
            <p:ph idx="1"/>
          </p:nvPr>
        </p:nvSpPr>
        <p:spPr/>
        <p:txBody>
          <a:bodyPr>
            <a:normAutofit/>
          </a:bodyPr>
          <a:lstStyle/>
          <a:p>
            <a:r>
              <a:rPr lang="en-US" dirty="0" smtClean="0"/>
              <a:t>You need to determine the following</a:t>
            </a:r>
          </a:p>
          <a:p>
            <a:pPr lvl="1"/>
            <a:r>
              <a:rPr lang="en-US" dirty="0" smtClean="0"/>
              <a:t>Authentication Method (Claims vs. Classic)</a:t>
            </a:r>
          </a:p>
          <a:p>
            <a:pPr lvl="1"/>
            <a:r>
              <a:rPr lang="en-US" dirty="0" smtClean="0"/>
              <a:t>Public URL </a:t>
            </a:r>
          </a:p>
          <a:p>
            <a:pPr lvl="1"/>
            <a:r>
              <a:rPr lang="en-US" dirty="0" smtClean="0"/>
              <a:t>Service </a:t>
            </a:r>
            <a:r>
              <a:rPr lang="en-US" dirty="0"/>
              <a:t>account </a:t>
            </a:r>
            <a:r>
              <a:rPr lang="en-US" dirty="0" smtClean="0"/>
              <a:t>used for application pool</a:t>
            </a:r>
            <a:endParaRPr lang="en-US" dirty="0"/>
          </a:p>
          <a:p>
            <a:pPr lvl="1"/>
            <a:r>
              <a:rPr lang="en-US" dirty="0" smtClean="0"/>
              <a:t>Settings for Content Database Creation</a:t>
            </a:r>
          </a:p>
          <a:p>
            <a:pPr lvl="1"/>
            <a:r>
              <a:rPr lang="en-US" dirty="0" smtClean="0"/>
              <a:t>Failover Server</a:t>
            </a:r>
          </a:p>
          <a:p>
            <a:pPr lvl="1"/>
            <a:r>
              <a:rPr lang="en-US" dirty="0" smtClean="0"/>
              <a:t>Service Application Connections</a:t>
            </a:r>
          </a:p>
        </p:txBody>
      </p:sp>
    </p:spTree>
    <p:extLst>
      <p:ext uri="{BB962C8B-B14F-4D97-AF65-F5344CB8AC3E}">
        <p14:creationId xmlns:p14="http://schemas.microsoft.com/office/powerpoint/2010/main" val="1245033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Web Application (Part 1)</a:t>
            </a:r>
            <a:endParaRPr lang="en-US" dirty="0"/>
          </a:p>
        </p:txBody>
      </p:sp>
      <p:sp>
        <p:nvSpPr>
          <p:cNvPr id="3" name="Content Placeholder 2"/>
          <p:cNvSpPr>
            <a:spLocks noGrp="1"/>
          </p:cNvSpPr>
          <p:nvPr>
            <p:ph idx="1"/>
          </p:nvPr>
        </p:nvSpPr>
        <p:spPr/>
        <p:txBody>
          <a:bodyPr>
            <a:normAutofit/>
          </a:bodyPr>
          <a:lstStyle/>
          <a:p>
            <a:r>
              <a:rPr lang="en-US" sz="2400" dirty="0" smtClean="0"/>
              <a:t>Choose between Classis Mode and Claims</a:t>
            </a:r>
          </a:p>
          <a:p>
            <a:r>
              <a:rPr lang="en-US" sz="2400" dirty="0" smtClean="0"/>
              <a:t>Enter a name for the new IIS Web site</a:t>
            </a:r>
          </a:p>
          <a:p>
            <a:r>
              <a:rPr lang="en-US" sz="2400" dirty="0" smtClean="0"/>
              <a:t>Enter port number and (optionally) host header</a:t>
            </a:r>
          </a:p>
          <a:p>
            <a:r>
              <a:rPr lang="en-US" sz="2400" dirty="0" smtClean="0"/>
              <a:t>Enter path for root directory of IIS Web site</a:t>
            </a:r>
          </a:p>
          <a:p>
            <a:endParaRPr lang="en-US" sz="24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405939"/>
            <a:ext cx="3962400" cy="337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239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Application (Part </a:t>
            </a:r>
            <a:r>
              <a:rPr lang="en-US" dirty="0" smtClean="0"/>
              <a:t>2)</a:t>
            </a:r>
            <a:endParaRPr lang="en-US" dirty="0"/>
          </a:p>
        </p:txBody>
      </p:sp>
      <p:sp>
        <p:nvSpPr>
          <p:cNvPr id="3" name="Content Placeholder 2"/>
          <p:cNvSpPr>
            <a:spLocks noGrp="1"/>
          </p:cNvSpPr>
          <p:nvPr>
            <p:ph idx="1"/>
          </p:nvPr>
        </p:nvSpPr>
        <p:spPr/>
        <p:txBody>
          <a:bodyPr/>
          <a:lstStyle/>
          <a:p>
            <a:r>
              <a:rPr lang="en-US" dirty="0" smtClean="0"/>
              <a:t>Security Configuration</a:t>
            </a:r>
          </a:p>
          <a:p>
            <a:pPr lvl="1"/>
            <a:r>
              <a:rPr lang="en-US" dirty="0" smtClean="0"/>
              <a:t>Select whether to support anonymous access</a:t>
            </a:r>
          </a:p>
          <a:p>
            <a:pPr lvl="1"/>
            <a:r>
              <a:rPr lang="en-US" dirty="0" smtClean="0"/>
              <a:t>Select whether to use SSL</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048000"/>
            <a:ext cx="5867400" cy="2143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093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Application (Part </a:t>
            </a:r>
            <a:r>
              <a:rPr lang="en-US" dirty="0" smtClean="0"/>
              <a:t>3)</a:t>
            </a:r>
            <a:endParaRPr lang="en-US" dirty="0"/>
          </a:p>
        </p:txBody>
      </p:sp>
      <p:sp>
        <p:nvSpPr>
          <p:cNvPr id="3" name="Content Placeholder 2"/>
          <p:cNvSpPr>
            <a:spLocks noGrp="1"/>
          </p:cNvSpPr>
          <p:nvPr>
            <p:ph idx="1"/>
          </p:nvPr>
        </p:nvSpPr>
        <p:spPr/>
        <p:txBody>
          <a:bodyPr/>
          <a:lstStyle/>
          <a:p>
            <a:r>
              <a:rPr lang="en-US" dirty="0" smtClean="0"/>
              <a:t>Select authentication types (Claims only)</a:t>
            </a:r>
          </a:p>
          <a:p>
            <a:pPr lvl="1"/>
            <a:r>
              <a:rPr lang="en-US" dirty="0" smtClean="0"/>
              <a:t>Windows Authentication</a:t>
            </a:r>
          </a:p>
          <a:p>
            <a:pPr lvl="1"/>
            <a:r>
              <a:rPr lang="en-US" dirty="0" smtClean="0"/>
              <a:t>Forms-based Authentication (FBA)</a:t>
            </a:r>
          </a:p>
          <a:p>
            <a:pPr lvl="1"/>
            <a:r>
              <a:rPr lang="en-US" dirty="0" smtClean="0"/>
              <a:t>Trusted Identity Providers</a:t>
            </a:r>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429000"/>
            <a:ext cx="4542559"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94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Web Application (Part </a:t>
            </a:r>
            <a:r>
              <a:rPr lang="en-US" dirty="0" smtClean="0"/>
              <a:t>4)</a:t>
            </a:r>
            <a:endParaRPr lang="en-US" dirty="0"/>
          </a:p>
        </p:txBody>
      </p:sp>
      <p:sp>
        <p:nvSpPr>
          <p:cNvPr id="3" name="Content Placeholder 2"/>
          <p:cNvSpPr>
            <a:spLocks noGrp="1"/>
          </p:cNvSpPr>
          <p:nvPr>
            <p:ph idx="1"/>
          </p:nvPr>
        </p:nvSpPr>
        <p:spPr/>
        <p:txBody>
          <a:bodyPr/>
          <a:lstStyle/>
          <a:p>
            <a:r>
              <a:rPr lang="en-US" dirty="0" smtClean="0"/>
              <a:t>Sign In page URL (Claims only)</a:t>
            </a:r>
          </a:p>
          <a:p>
            <a:r>
              <a:rPr lang="en-US" dirty="0" smtClean="0"/>
              <a:t>Public URL</a:t>
            </a:r>
          </a:p>
          <a:p>
            <a:pPr lvl="1"/>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975" y="2838450"/>
            <a:ext cx="5762625" cy="3867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221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307B3EB-040C-42A2-9073-5F3309FC8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154C63C8-3EDB-4A7E-A32A-BB256AEF97CB}"/>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1747</TotalTime>
  <Words>4311</Words>
  <Application>Microsoft Office PowerPoint</Application>
  <PresentationFormat>On-screen Show (4:3)</PresentationFormat>
  <Paragraphs>406</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CPT_Course</vt:lpstr>
      <vt:lpstr>Creating and Configuring Web Applications</vt:lpstr>
      <vt:lpstr>Agenda</vt:lpstr>
      <vt:lpstr>SharePoint Containment Hierarchy</vt:lpstr>
      <vt:lpstr>Web Applications</vt:lpstr>
      <vt:lpstr>Web Application Creation Information</vt:lpstr>
      <vt:lpstr>Creating a Web Application (Part 1)</vt:lpstr>
      <vt:lpstr>Creating a Web Application (Part 2)</vt:lpstr>
      <vt:lpstr>Creating a Web Application (Part 3)</vt:lpstr>
      <vt:lpstr>Creating a Web Application (Part 4)</vt:lpstr>
      <vt:lpstr>Creating a Web Application (Part 5)</vt:lpstr>
      <vt:lpstr>DEMO</vt:lpstr>
      <vt:lpstr>Agenda</vt:lpstr>
      <vt:lpstr>Web Application – General Settings</vt:lpstr>
      <vt:lpstr>Resource Throttling</vt:lpstr>
      <vt:lpstr>Service Connections</vt:lpstr>
      <vt:lpstr>Agenda</vt:lpstr>
      <vt:lpstr>Creating Site Collections</vt:lpstr>
      <vt:lpstr>Determine the Following</vt:lpstr>
      <vt:lpstr>Understanding the Templates</vt:lpstr>
      <vt:lpstr>Collaboration Templates</vt:lpstr>
      <vt:lpstr>Meetings Templates</vt:lpstr>
      <vt:lpstr>Enterprise Templates</vt:lpstr>
      <vt:lpstr>Publishing Templates</vt:lpstr>
      <vt:lpstr>Custom Templates</vt:lpstr>
      <vt:lpstr>Site Collection Admin Settings</vt:lpstr>
      <vt:lpstr>DEMO</vt:lpstr>
      <vt:lpstr>Agenda</vt:lpstr>
      <vt:lpstr>Managing Content Databases</vt:lpstr>
      <vt:lpstr>Web Application Limits</vt:lpstr>
      <vt:lpstr>Other Size Limitations</vt:lpstr>
      <vt:lpstr>Agenda</vt:lpstr>
      <vt:lpstr>Site Security</vt:lpstr>
      <vt:lpstr>SharePoint Groups</vt:lpstr>
      <vt:lpstr>DEMO</vt:lpstr>
      <vt:lpstr>Agenda</vt:lpstr>
      <vt:lpstr>Multi-Tenancy Defined </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Configuring Web Applications</dc:title>
  <dc:creator>Andrew Connell;Ted.Pattison@CriticalPathTraining.com</dc:creator>
  <cp:lastModifiedBy>Windows User</cp:lastModifiedBy>
  <cp:revision>90</cp:revision>
  <cp:lastPrinted>2011-09-14T01:54:16Z</cp:lastPrinted>
  <dcterms:created xsi:type="dcterms:W3CDTF">2009-09-04T10:04:24Z</dcterms:created>
  <dcterms:modified xsi:type="dcterms:W3CDTF">2011-12-04T23:43:09Z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2200</vt:r8>
  </property>
  <property fmtid="{D5CDD505-2E9C-101B-9397-08002B2CF9AE}" pid="5" name="Work Status">
    <vt:lpwstr>Not ready for review</vt:lpwstr>
  </property>
  <property fmtid="{D5CDD505-2E9C-101B-9397-08002B2CF9AE}" pid="6" name="_dlc_DocIdItemGuid">
    <vt:lpwstr>a077223b-4318-4c61-8422-20b0d3fb07fc</vt:lpwstr>
  </property>
</Properties>
</file>