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30"/>
  </p:notesMasterIdLst>
  <p:handoutMasterIdLst>
    <p:handoutMasterId r:id="rId31"/>
  </p:handoutMasterIdLst>
  <p:sldIdLst>
    <p:sldId id="256" r:id="rId7"/>
    <p:sldId id="258" r:id="rId8"/>
    <p:sldId id="259" r:id="rId9"/>
    <p:sldId id="261" r:id="rId10"/>
    <p:sldId id="262" r:id="rId11"/>
    <p:sldId id="275" r:id="rId12"/>
    <p:sldId id="281" r:id="rId13"/>
    <p:sldId id="282" r:id="rId14"/>
    <p:sldId id="263" r:id="rId15"/>
    <p:sldId id="264" r:id="rId16"/>
    <p:sldId id="276" r:id="rId17"/>
    <p:sldId id="277" r:id="rId18"/>
    <p:sldId id="278" r:id="rId19"/>
    <p:sldId id="265" r:id="rId20"/>
    <p:sldId id="266" r:id="rId21"/>
    <p:sldId id="279" r:id="rId22"/>
    <p:sldId id="280" r:id="rId23"/>
    <p:sldId id="267" r:id="rId24"/>
    <p:sldId id="268" r:id="rId25"/>
    <p:sldId id="260" r:id="rId26"/>
    <p:sldId id="270" r:id="rId27"/>
    <p:sldId id="271" r:id="rId28"/>
    <p:sldId id="272"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46" autoAdjust="0"/>
    <p:restoredTop sz="72545" autoAdjust="0"/>
  </p:normalViewPr>
  <p:slideViewPr>
    <p:cSldViewPr>
      <p:cViewPr>
        <p:scale>
          <a:sx n="125" d="100"/>
          <a:sy n="125" d="100"/>
        </p:scale>
        <p:origin x="-72" y="93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518"/>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35"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Writing Administrative Scripts using PowerShell</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Writing Administrative Scripts using PowerShell</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The lecture introduces students to the new world of Windows PowerShell scripting. You will learn how to call </a:t>
            </a:r>
            <a:r>
              <a:rPr lang="en-US" dirty="0" err="1"/>
              <a:t>cmdlets</a:t>
            </a:r>
            <a:r>
              <a:rPr lang="en-US" dirty="0"/>
              <a:t> and use pipelining from the interactive console windows. You will also learn how to write, test and debug Windows PowerShell scripts using the  Windows PowerShell Integrated Scripting Environment (ISE). Finally, you will learn how to load the SharePoint PowerShell snap-in and call </a:t>
            </a:r>
            <a:r>
              <a:rPr lang="en-US" dirty="0" err="1"/>
              <a:t>cmdlets</a:t>
            </a:r>
            <a:r>
              <a:rPr lang="en-US"/>
              <a:t> provided by SharePoint </a:t>
            </a:r>
            <a:r>
              <a:rPr lang="en-US"/>
              <a:t>2010</a:t>
            </a:r>
            <a:r>
              <a:rPr lang="en-US" smtClean="0"/>
              <a:t>.</a:t>
            </a:r>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Powershell does not allow script to run.</a:t>
            </a:r>
            <a:r>
              <a:rPr lang="en-US" baseline="0" dirty="0" smtClean="0"/>
              <a:t> The SharePoint </a:t>
            </a:r>
            <a:r>
              <a:rPr lang="en-US" dirty="0" smtClean="0"/>
              <a:t>Administrator must change execution policy to enable script execution</a:t>
            </a:r>
          </a:p>
          <a:p>
            <a:pPr lvl="1"/>
            <a:endParaRPr lang="en-US" dirty="0" smtClean="0"/>
          </a:p>
          <a:p>
            <a:r>
              <a:rPr lang="en-US" dirty="0" smtClean="0"/>
              <a:t>There are a number of settings that you can apply</a:t>
            </a:r>
            <a:r>
              <a:rPr lang="en-US" baseline="0" dirty="0" smtClean="0"/>
              <a:t> to </a:t>
            </a:r>
            <a:r>
              <a:rPr lang="en-US" dirty="0" smtClean="0"/>
              <a:t>Execution Policy:</a:t>
            </a:r>
          </a:p>
          <a:p>
            <a:pPr lvl="1"/>
            <a:r>
              <a:rPr lang="en-US" b="1" dirty="0" smtClean="0"/>
              <a:t>restricted</a:t>
            </a:r>
            <a:r>
              <a:rPr lang="en-US" dirty="0" smtClean="0"/>
              <a:t> (default) – scripts prohibited from executing</a:t>
            </a:r>
          </a:p>
          <a:p>
            <a:pPr lvl="1"/>
            <a:r>
              <a:rPr lang="en-US" b="1" dirty="0" smtClean="0"/>
              <a:t>unrestricted</a:t>
            </a:r>
            <a:r>
              <a:rPr lang="en-US" dirty="0" smtClean="0"/>
              <a:t> - scripts can execute. Scripts that are signed can run with user interaction. Scripts that are not signed result in prompting user for permission to execute.</a:t>
            </a:r>
          </a:p>
          <a:p>
            <a:pPr lvl="1"/>
            <a:r>
              <a:rPr lang="en-US" b="1" dirty="0" smtClean="0"/>
              <a:t>bypass</a:t>
            </a:r>
            <a:r>
              <a:rPr lang="en-US" dirty="0" smtClean="0"/>
              <a:t> (developer mode) – scripts can execute and user interaction is suppressed.</a:t>
            </a:r>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11</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 PowerShell  has security settings called the “execution policy”; the execution policy determines how (or if) PowerShell runs scripts. By default, </a:t>
            </a:r>
            <a:r>
              <a:rPr lang="en-US" dirty="0" err="1" smtClean="0"/>
              <a:t>PowerShell’s</a:t>
            </a:r>
            <a:r>
              <a:rPr lang="en-US" dirty="0" smtClean="0"/>
              <a:t> execution policy is set to </a:t>
            </a:r>
            <a:r>
              <a:rPr lang="en-US" b="1" dirty="0" smtClean="0"/>
              <a:t>Restricted</a:t>
            </a:r>
            <a:r>
              <a:rPr lang="en-US" dirty="0" smtClean="0"/>
              <a:t>; that means that scripts, including those you write yourself, won’t run.This execution</a:t>
            </a:r>
            <a:r>
              <a:rPr lang="en-US" baseline="0" dirty="0" smtClean="0"/>
              <a:t> policy can be changed to be able to run scripts. Scripts have the extension of .ps1.</a:t>
            </a:r>
          </a:p>
          <a:p>
            <a:endParaRPr lang="en-US" baseline="0" dirty="0" smtClean="0"/>
          </a:p>
          <a:p>
            <a:r>
              <a:rPr lang="en-US" dirty="0" smtClean="0"/>
              <a:t>The </a:t>
            </a:r>
            <a:r>
              <a:rPr lang="en-US" b="1" dirty="0" smtClean="0"/>
              <a:t>Windows </a:t>
            </a:r>
            <a:r>
              <a:rPr lang="en-US" b="1" dirty="0" err="1" smtClean="0"/>
              <a:t>PowerShell</a:t>
            </a:r>
            <a:r>
              <a:rPr lang="en-US" b="1" dirty="0" smtClean="0"/>
              <a:t> Integrated Scripting Environment </a:t>
            </a:r>
            <a:r>
              <a:rPr lang="en-US" dirty="0" smtClean="0"/>
              <a:t>(ISE) is a host application for Windows </a:t>
            </a:r>
            <a:r>
              <a:rPr lang="en-US" dirty="0" err="1" smtClean="0"/>
              <a:t>PowerShell</a:t>
            </a:r>
            <a:r>
              <a:rPr lang="en-US" dirty="0" smtClean="0"/>
              <a:t>. In Windows </a:t>
            </a:r>
            <a:r>
              <a:rPr lang="en-US" dirty="0" err="1" smtClean="0"/>
              <a:t>PowerShell</a:t>
            </a:r>
            <a:r>
              <a:rPr lang="en-US" dirty="0" smtClean="0"/>
              <a:t> ISE, you can run commands and write, test, and debug scripts in a single Windows-based graphic user interface. </a:t>
            </a:r>
            <a:endParaRPr lang="nl-BE"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Powershell, administrators and developers usually resorted to writing scripts with NotePad. PowerShell 2 provides a nice development environment for writing PowerShell scripts named the </a:t>
            </a:r>
            <a:r>
              <a:rPr lang="en-US" b="1" dirty="0" smtClean="0"/>
              <a:t>PowerShell Integrated Scripting Environment (ISE)</a:t>
            </a:r>
            <a:r>
              <a:rPr lang="en-US" dirty="0" smtClean="0"/>
              <a:t>.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interface allows for multiline editing, tab completion, syntax coloring, selective execution, context-sensitive help, and support for right-to-left languages. You can use menu items and keyboard shortcuts to perform many of the same tasks that you would perform in the Windows </a:t>
            </a:r>
            <a:r>
              <a:rPr lang="en-US" dirty="0" err="1" smtClean="0"/>
              <a:t>PowerShell</a:t>
            </a:r>
            <a:r>
              <a:rPr lang="en-US" dirty="0" smtClean="0"/>
              <a:t> console.</a:t>
            </a:r>
            <a:endParaRPr lang="nl-BE" dirty="0" smtClean="0"/>
          </a:p>
          <a:p>
            <a:endParaRPr lang="en-US" dirty="0" smtClean="0"/>
          </a:p>
          <a:p>
            <a:r>
              <a:rPr lang="en-US" dirty="0" smtClean="0"/>
              <a:t>When it comes to writing complex scripts with control of flow logic, it is really nice to be able to debug and single step through your code.</a:t>
            </a:r>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Windows PowerShell is fundamentally case insensitive.  Every object and every </a:t>
            </a:r>
            <a:r>
              <a:rPr lang="en-US" dirty="0" err="1" smtClean="0"/>
              <a:t>cmdlet</a:t>
            </a:r>
            <a:r>
              <a:rPr lang="en-US" dirty="0" smtClean="0"/>
              <a:t> is case insensitive.  Set-Location performs exactly the same action as set-location.  However, where your data has case sensitive values, there are </a:t>
            </a:r>
            <a:r>
              <a:rPr lang="en-US" dirty="0" err="1" smtClean="0"/>
              <a:t>PowerShell</a:t>
            </a:r>
            <a:r>
              <a:rPr lang="en-US" dirty="0" smtClean="0"/>
              <a:t> operators to deal with it.</a:t>
            </a:r>
          </a:p>
          <a:p>
            <a:endParaRPr lang="en-US" dirty="0" smtClean="0"/>
          </a:p>
          <a:p>
            <a:r>
              <a:rPr lang="en-US" dirty="0" smtClean="0"/>
              <a:t>Variable names always start with a dollar sign ($) and can contain a mix of letters, numbers, symbols, or even spaces (though if you use spaces, you need to enclose the variable in braces)</a:t>
            </a:r>
          </a:p>
          <a:p>
            <a:endParaRPr lang="en-US" dirty="0" smtClean="0"/>
          </a:p>
          <a:p>
            <a:r>
              <a:rPr lang="en-US" dirty="0" smtClean="0">
                <a:latin typeface="Lucida Console" pitchFamily="49" charset="0"/>
              </a:rPr>
              <a:t>$</a:t>
            </a:r>
            <a:r>
              <a:rPr lang="en-US" dirty="0" err="1" smtClean="0">
                <a:latin typeface="Lucida Console" pitchFamily="49" charset="0"/>
              </a:rPr>
              <a:t>var</a:t>
            </a:r>
            <a:r>
              <a:rPr lang="en-US" dirty="0" smtClean="0">
                <a:latin typeface="Lucida Console" pitchFamily="49" charset="0"/>
              </a:rPr>
              <a:t> = “Hello”</a:t>
            </a:r>
          </a:p>
          <a:p>
            <a:endParaRPr lang="en-US" dirty="0" smtClean="0"/>
          </a:p>
          <a:p>
            <a:r>
              <a:rPr lang="en-US" dirty="0" smtClean="0"/>
              <a:t>The pipe (|) symbol is used to pipe</a:t>
            </a:r>
            <a:r>
              <a:rPr lang="en-US" baseline="0" dirty="0" smtClean="0"/>
              <a:t> commands.</a:t>
            </a:r>
            <a:r>
              <a:rPr lang="en-US" dirty="0" smtClean="0"/>
              <a:t> The output of one command</a:t>
            </a:r>
            <a:r>
              <a:rPr lang="en-US" baseline="0" dirty="0" smtClean="0"/>
              <a:t> serves as input for the second command.</a:t>
            </a:r>
          </a:p>
          <a:p>
            <a:endParaRPr lang="en-US" baseline="0" dirty="0" smtClean="0"/>
          </a:p>
          <a:p>
            <a:r>
              <a:rPr lang="nl-BE" sz="1000" b="0" kern="1200" dirty="0" smtClean="0">
                <a:solidFill>
                  <a:schemeClr val="tx1"/>
                </a:solidFill>
                <a:latin typeface="Lucida Console" pitchFamily="49" charset="0"/>
              </a:rPr>
              <a:t>Get-Command -PSSnapin Microsoft</a:t>
            </a:r>
            <a:r>
              <a:rPr lang="nl-BE" sz="1000" b="0" i="1" kern="1200" dirty="0" smtClean="0">
                <a:solidFill>
                  <a:schemeClr val="tx1"/>
                </a:solidFill>
                <a:latin typeface="Lucida Console" pitchFamily="49" charset="0"/>
              </a:rPr>
              <a:t>.</a:t>
            </a:r>
            <a:r>
              <a:rPr lang="nl-BE" sz="1000" b="0" i="0" kern="1200" dirty="0" smtClean="0">
                <a:solidFill>
                  <a:schemeClr val="tx1"/>
                </a:solidFill>
                <a:latin typeface="Lucida Console" pitchFamily="49" charset="0"/>
              </a:rPr>
              <a:t>SharePoint.PowerShell </a:t>
            </a:r>
            <a:r>
              <a:rPr lang="nl-BE" sz="1000" b="0" kern="1200" dirty="0" smtClean="0">
                <a:solidFill>
                  <a:schemeClr val="tx1"/>
                </a:solidFill>
                <a:latin typeface="Lucida Console" pitchFamily="49" charset="0"/>
              </a:rPr>
              <a:t>| Out-Gridview</a:t>
            </a:r>
          </a:p>
          <a:p>
            <a:r>
              <a:rPr lang="nl-BE" sz="1000" dirty="0" smtClean="0">
                <a:latin typeface="Lucida Console" pitchFamily="49" charset="0"/>
              </a:rPr>
              <a:t>Get-SPWeb http://intranet.wingtip.com | get-member</a:t>
            </a:r>
          </a:p>
          <a:p>
            <a:r>
              <a:rPr lang="nl-BE" sz="1000" dirty="0" smtClean="0">
                <a:latin typeface="Lucida Console" pitchFamily="49" charset="0"/>
              </a:rPr>
              <a:t>Get-SPWeb http://intranet.wingtip.com | gm</a:t>
            </a:r>
          </a:p>
          <a:p>
            <a:endParaRPr lang="nl-BE" sz="1000" dirty="0" smtClean="0">
              <a:latin typeface="Lucida Console" pitchFamily="49" charset="0"/>
            </a:endParaRPr>
          </a:p>
          <a:p>
            <a:r>
              <a:rPr lang="nl-BE" sz="1000" dirty="0" smtClean="0">
                <a:latin typeface="Lucida Console" pitchFamily="49" charset="0"/>
              </a:rPr>
              <a:t>ForEach-Object can be used to execute a loop</a:t>
            </a:r>
          </a:p>
          <a:p>
            <a:r>
              <a:rPr lang="nl-BE" sz="1000" dirty="0" smtClean="0">
                <a:latin typeface="Lucida Console" pitchFamily="49" charset="0"/>
              </a:rPr>
              <a:t>Ex:</a:t>
            </a:r>
          </a:p>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latin typeface="Lucida Console" pitchFamily="49" charset="0"/>
                <a:cs typeface="Courier New" pitchFamily="49" charset="0"/>
              </a:rPr>
              <a:t>$Jobs = @(Get-SPTimerJob | Where-Object { $_.Schedule.Interval -le 5 -and $_.Schedule.Description -eq "Minutes" })</a:t>
            </a:r>
          </a:p>
          <a:p>
            <a:r>
              <a:rPr lang="nl-NL" sz="1000" dirty="0" smtClean="0">
                <a:latin typeface="Lucida Console" pitchFamily="49" charset="0"/>
                <a:cs typeface="Courier New" pitchFamily="49" charset="0"/>
              </a:rPr>
              <a:t>foreach ($job in $Jobs) { </a:t>
            </a:r>
          </a:p>
          <a:p>
            <a:r>
              <a:rPr lang="nl-NL" sz="1000" dirty="0" smtClean="0">
                <a:latin typeface="Lucida Console" pitchFamily="49" charset="0"/>
                <a:cs typeface="Courier New" pitchFamily="49" charset="0"/>
              </a:rPr>
              <a:t>        Write-Host -foregroundcolor green $job.name</a:t>
            </a:r>
          </a:p>
          <a:p>
            <a:endParaRPr lang="nl-NL" sz="1000" dirty="0" smtClean="0">
              <a:latin typeface="Lucida Console" pitchFamily="49" charset="0"/>
              <a:cs typeface="Courier New" pitchFamily="49" charset="0"/>
            </a:endParaRPr>
          </a:p>
          <a:p>
            <a:r>
              <a:rPr lang="nl-NL" sz="1000" dirty="0" smtClean="0">
                <a:latin typeface="Lucida Console" pitchFamily="49" charset="0"/>
                <a:cs typeface="Courier New" pitchFamily="49" charset="0"/>
              </a:rPr>
              <a:t>        $Sched = $job.Schedule</a:t>
            </a:r>
          </a:p>
          <a:p>
            <a:r>
              <a:rPr lang="nl-NL" sz="1000" dirty="0" smtClean="0">
                <a:latin typeface="Lucida Console" pitchFamily="49" charset="0"/>
                <a:cs typeface="Courier New" pitchFamily="49" charset="0"/>
              </a:rPr>
              <a:t>        $Sched.Interval= $Sched.Interval+30 </a:t>
            </a:r>
          </a:p>
          <a:p>
            <a:r>
              <a:rPr lang="nl-NL" sz="1000" dirty="0" smtClean="0">
                <a:latin typeface="Lucida Console" pitchFamily="49" charset="0"/>
                <a:cs typeface="Courier New" pitchFamily="49" charset="0"/>
              </a:rPr>
              <a:t>        $job.Schedule=$Sched</a:t>
            </a:r>
          </a:p>
          <a:p>
            <a:r>
              <a:rPr lang="nl-NL" sz="1000" dirty="0" smtClean="0">
                <a:latin typeface="Lucida Console" pitchFamily="49" charset="0"/>
                <a:cs typeface="Courier New" pitchFamily="49" charset="0"/>
              </a:rPr>
              <a:t>        $job.Update()</a:t>
            </a:r>
          </a:p>
          <a:p>
            <a:r>
              <a:rPr lang="nl-NL" sz="1000" dirty="0" smtClean="0">
                <a:latin typeface="Lucida Console" pitchFamily="49" charset="0"/>
                <a:cs typeface="Courier New" pitchFamily="49" charset="0"/>
              </a:rPr>
              <a:t>    }</a:t>
            </a:r>
          </a:p>
          <a:p>
            <a:endParaRPr lang="nl-NL" sz="1000" dirty="0" smtClean="0">
              <a:latin typeface="Lucida Console" pitchFamily="49" charset="0"/>
              <a:cs typeface="Courier New" pitchFamily="49" charset="0"/>
            </a:endParaRPr>
          </a:p>
          <a:p>
            <a:r>
              <a:rPr lang="nl-NL" sz="1000" dirty="0" smtClean="0">
                <a:latin typeface="Lucida Console" pitchFamily="49" charset="0"/>
                <a:cs typeface="Courier New" pitchFamily="49" charset="0"/>
              </a:rPr>
              <a:t>Filtering</a:t>
            </a:r>
            <a:r>
              <a:rPr lang="nl-NL" sz="1000" baseline="0" dirty="0" smtClean="0">
                <a:latin typeface="Lucida Console" pitchFamily="49" charset="0"/>
                <a:cs typeface="Courier New" pitchFamily="49" charset="0"/>
              </a:rPr>
              <a:t> example:</a:t>
            </a:r>
          </a:p>
          <a:p>
            <a:endParaRPr lang="nl-NL" sz="1000" dirty="0" smtClean="0">
              <a:latin typeface="Lucida Console" pitchFamily="49" charset="0"/>
              <a:cs typeface="Courier New" pitchFamily="49" charset="0"/>
            </a:endParaRPr>
          </a:p>
          <a:p>
            <a:r>
              <a:rPr lang="nl-NL" sz="1000" dirty="0" smtClean="0">
                <a:latin typeface="Lucida Console" pitchFamily="49" charset="0"/>
                <a:cs typeface="Courier New" pitchFamily="49" charset="0"/>
              </a:rPr>
              <a:t>Get-SPTimerJob | Where-Object {  $_.Schedule.Description -eq "Minutes" }</a:t>
            </a:r>
          </a:p>
          <a:p>
            <a:endParaRPr lang="en-US" sz="1000" dirty="0" smtClean="0">
              <a:latin typeface="Lucida Console" pitchFamily="49" charset="0"/>
            </a:endParaRPr>
          </a:p>
          <a:p>
            <a:endParaRPr lang="en-US" sz="1000" dirty="0" smtClean="0">
              <a:latin typeface="Lucida Console" pitchFamily="49" charset="0"/>
            </a:endParaRPr>
          </a:p>
          <a:p>
            <a:endParaRPr lang="nl-BE" sz="1000" dirty="0">
              <a:latin typeface="Lucida Console" pitchFamily="49" charset="0"/>
            </a:endParaRPr>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16</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SharePoint Server 2010 </a:t>
            </a:r>
            <a:r>
              <a:rPr lang="en-US" dirty="0" smtClean="0"/>
              <a:t>adds many Cmdlets for SharePoint administration through a Snap-in provider named </a:t>
            </a:r>
            <a:r>
              <a:rPr lang="en-US" b="1" dirty="0" err="1" smtClean="0"/>
              <a:t>Microsoft.SharePoint.PowerShell</a:t>
            </a:r>
            <a:r>
              <a:rPr lang="en-US" dirty="0" smtClean="0"/>
              <a:t>. The SharePoint </a:t>
            </a:r>
            <a:r>
              <a:rPr lang="en-US" dirty="0" err="1" smtClean="0"/>
              <a:t>cmdlets</a:t>
            </a:r>
            <a:r>
              <a:rPr lang="en-US" dirty="0" smtClean="0"/>
              <a:t> cannot be called until the SharePoint snap-in has been loaded.</a:t>
            </a:r>
          </a:p>
          <a:p>
            <a:endParaRPr lang="en-US" dirty="0" smtClean="0"/>
          </a:p>
          <a:p>
            <a:r>
              <a:rPr lang="en-US" dirty="0" smtClean="0"/>
              <a:t>There are two common ways to load the SharePoint snap-in:</a:t>
            </a:r>
          </a:p>
          <a:p>
            <a:pPr lvl="1">
              <a:buFont typeface="Arial" pitchFamily="34" charset="0"/>
              <a:buChar char="•"/>
            </a:pPr>
            <a:r>
              <a:rPr lang="en-US" dirty="0" smtClean="0"/>
              <a:t>Call the </a:t>
            </a:r>
            <a:r>
              <a:rPr lang="en-US" b="1" dirty="0" smtClean="0"/>
              <a:t>Add-</a:t>
            </a:r>
            <a:r>
              <a:rPr lang="en-US" b="1" dirty="0" err="1" smtClean="0"/>
              <a:t>PSSnapin</a:t>
            </a:r>
            <a:r>
              <a:rPr lang="en-US" dirty="0" err="1" smtClean="0"/>
              <a:t>cmdlet</a:t>
            </a:r>
            <a:r>
              <a:rPr lang="en-US" dirty="0" smtClean="0"/>
              <a:t>and pass a parameter with the snap-in name</a:t>
            </a:r>
          </a:p>
          <a:p>
            <a:pPr lvl="1">
              <a:buFont typeface="Arial" pitchFamily="34" charset="0"/>
              <a:buChar char="•"/>
            </a:pPr>
            <a:r>
              <a:rPr lang="en-US" dirty="0" smtClean="0"/>
              <a:t> Launch the PowerShell console using SharePoint Management Console. This link points to an XML file that loads the SharePoint snap-in in a declarative fashion.</a:t>
            </a:r>
          </a:p>
          <a:p>
            <a:pPr lvl="1"/>
            <a:endParaRPr lang="en-US" dirty="0" smtClean="0"/>
          </a:p>
          <a:p>
            <a:pPr lvl="1"/>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example shows a PowerShell script which uses the </a:t>
            </a:r>
            <a:r>
              <a:rPr lang="en-US" b="1" dirty="0" smtClean="0"/>
              <a:t>New-</a:t>
            </a:r>
            <a:r>
              <a:rPr lang="en-US" b="1" dirty="0" err="1" smtClean="0"/>
              <a:t>SPSite</a:t>
            </a:r>
            <a:r>
              <a:rPr lang="en-US" dirty="0" err="1" smtClean="0"/>
              <a:t>cmdlet</a:t>
            </a:r>
            <a:r>
              <a:rPr lang="en-US" dirty="0" smtClean="0"/>
              <a:t>to create a new site. You should observe that the </a:t>
            </a:r>
            <a:r>
              <a:rPr lang="en-US" b="1" dirty="0" smtClean="0"/>
              <a:t>New-</a:t>
            </a:r>
            <a:r>
              <a:rPr lang="en-US" b="1" dirty="0" err="1" smtClean="0"/>
              <a:t>SPSite</a:t>
            </a:r>
            <a:r>
              <a:rPr lang="en-US" dirty="0" err="1" smtClean="0"/>
              <a:t>cmdlet</a:t>
            </a:r>
            <a:r>
              <a:rPr lang="en-US" dirty="0" smtClean="0"/>
              <a:t>returns a </a:t>
            </a:r>
            <a:r>
              <a:rPr lang="en-US" dirty="0" err="1" smtClean="0"/>
              <a:t>SPSite</a:t>
            </a:r>
            <a:r>
              <a:rPr lang="en-US" dirty="0" smtClean="0"/>
              <a:t> object which is then used to access the </a:t>
            </a:r>
            <a:r>
              <a:rPr lang="en-US" dirty="0" err="1" smtClean="0"/>
              <a:t>SPWeb</a:t>
            </a:r>
            <a:r>
              <a:rPr lang="en-US" dirty="0" smtClean="0"/>
              <a:t> object for the top-level site.</a:t>
            </a:r>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things that cannot be done in Central</a:t>
            </a:r>
            <a:r>
              <a:rPr lang="en-US" baseline="0" dirty="0" smtClean="0"/>
              <a:t> Admin.  They can only be accomplished using PowerShell.   A couple examples of these are the creation of Host Header Site Collections (Also can be created with STSADM) and the set-up of a Multi-Tenant Environment.  </a:t>
            </a:r>
          </a:p>
          <a:p>
            <a:endParaRPr lang="en-US" baseline="0" dirty="0" smtClean="0"/>
          </a:p>
          <a:p>
            <a:r>
              <a:rPr lang="en-US" baseline="0" dirty="0" smtClean="0"/>
              <a:t>In Multi-Tenant there is a hidden site template that can only be called via PowerShell</a:t>
            </a:r>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20</a:t>
            </a:fld>
            <a:endParaRPr lang="en-US" dirty="0"/>
          </a:p>
        </p:txBody>
      </p:sp>
    </p:spTree>
    <p:extLst>
      <p:ext uri="{BB962C8B-B14F-4D97-AF65-F5344CB8AC3E}">
        <p14:creationId xmlns:p14="http://schemas.microsoft.com/office/powerpoint/2010/main" val="118943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21</a:t>
            </a:fld>
            <a:endParaRPr lang="en-US" dirty="0"/>
          </a:p>
        </p:txBody>
      </p:sp>
    </p:spTree>
    <p:extLst>
      <p:ext uri="{BB962C8B-B14F-4D97-AF65-F5344CB8AC3E}">
        <p14:creationId xmlns:p14="http://schemas.microsoft.com/office/powerpoint/2010/main" val="249679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22</a:t>
            </a:fld>
            <a:endParaRPr lang="en-US" dirty="0"/>
          </a:p>
        </p:txBody>
      </p:sp>
    </p:spTree>
    <p:extLst>
      <p:ext uri="{BB962C8B-B14F-4D97-AF65-F5344CB8AC3E}">
        <p14:creationId xmlns:p14="http://schemas.microsoft.com/office/powerpoint/2010/main" val="2522467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previous version of SharePoint relies on STSADM.EXE. This command line utility is still there in SharePoint 2010 but it is strongly advised to use the </a:t>
            </a:r>
            <a:r>
              <a:rPr lang="en-US" dirty="0"/>
              <a:t>Windows PowerShell </a:t>
            </a:r>
            <a:r>
              <a:rPr lang="en-US" dirty="0" smtClean="0"/>
              <a:t>scripts that come with SharePoint 2010.</a:t>
            </a:r>
          </a:p>
          <a:p>
            <a:endParaRPr lang="en-US" dirty="0" smtClean="0"/>
          </a:p>
          <a:p>
            <a:r>
              <a:rPr lang="en-US" dirty="0" smtClean="0"/>
              <a:t>Windows PowerShell is a command line utility that builds on top of the .NET Framework. You can execute commands at the command line, but you can also write powerful scripts to execute support tasks for SharePoint. </a:t>
            </a:r>
          </a:p>
          <a:p>
            <a:endParaRPr lang="en-US" dirty="0" smtClean="0"/>
          </a:p>
          <a:p>
            <a:r>
              <a:rPr lang="en-US" dirty="0">
                <a:solidFill>
                  <a:prstClr val="black"/>
                </a:solidFill>
              </a:rPr>
              <a:t>Windows </a:t>
            </a:r>
            <a:r>
              <a:rPr lang="en-US" dirty="0" smtClean="0"/>
              <a:t>PowerShell is an extensible scripting language and allows you to develop your own custom Windows PowerShell snap-ins. These snap-ins can be developed using tools like Visual Studio and using languages like C# and VB.NET.</a:t>
            </a:r>
            <a:endParaRPr lang="en-US" dirty="0"/>
          </a:p>
        </p:txBody>
      </p:sp>
      <p:sp>
        <p:nvSpPr>
          <p:cNvPr id="9" name="Slide Image Placeholder 8"/>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PowerShell scripting has begun to replace older DOS-style batch files and VBScript files as the preferred way to manage and automate administrative tasks.</a:t>
            </a:r>
          </a:p>
          <a:p>
            <a:endParaRPr lang="en-US" dirty="0" smtClean="0"/>
          </a:p>
          <a:p>
            <a:pPr lvl="1"/>
            <a:r>
              <a:rPr lang="en-US" dirty="0" smtClean="0"/>
              <a:t>Cmdlets are callable functions. </a:t>
            </a:r>
          </a:p>
          <a:p>
            <a:pPr lvl="1"/>
            <a:r>
              <a:rPr lang="en-US" dirty="0" smtClean="0"/>
              <a:t>Pipelining allows one Cmdlet to return an object as input to another.</a:t>
            </a:r>
          </a:p>
          <a:p>
            <a:pPr lvl="1"/>
            <a:r>
              <a:rPr lang="en-US" dirty="0" smtClean="0"/>
              <a:t>PowerShell includes formatting features to display output using lists or tables.</a:t>
            </a:r>
          </a:p>
          <a:p>
            <a:pPr lvl="1"/>
            <a:r>
              <a:rPr lang="en-US" dirty="0" smtClean="0"/>
              <a:t>PowerShell is based on a provider-based model based on Snap-ins.</a:t>
            </a:r>
          </a:p>
          <a:p>
            <a:pPr lvl="1"/>
            <a:r>
              <a:rPr lang="en-US" dirty="0" smtClean="0"/>
              <a:t>SharePoint support is added through </a:t>
            </a:r>
            <a:r>
              <a:rPr lang="en-US" b="1" dirty="0" err="1" smtClean="0"/>
              <a:t>Microsoft.SharePoint.Powershell</a:t>
            </a:r>
            <a:r>
              <a:rPr lang="en-US" dirty="0" err="1" smtClean="0"/>
              <a:t>.dll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Cmdlets</a:t>
            </a:r>
            <a:r>
              <a:rPr lang="en-US" dirty="0" smtClean="0"/>
              <a:t> perform an action and typically return a Microsoft .NET Framework object to the next command in the pipeline.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Windows </a:t>
            </a:r>
            <a:r>
              <a:rPr lang="en-US" dirty="0" err="1" smtClean="0"/>
              <a:t>PowerShell</a:t>
            </a:r>
            <a:r>
              <a:rPr lang="en-US" dirty="0" smtClean="0"/>
              <a:t> uses a verb-noun pair for the names of </a:t>
            </a:r>
            <a:r>
              <a:rPr lang="en-US" dirty="0" err="1" smtClean="0"/>
              <a:t>cmdlets</a:t>
            </a:r>
            <a:r>
              <a:rPr lang="en-US" dirty="0" smtClean="0"/>
              <a:t>. For example, the </a:t>
            </a:r>
            <a:r>
              <a:rPr lang="en-US" b="1" dirty="0" smtClean="0"/>
              <a:t>Get-Command </a:t>
            </a:r>
            <a:r>
              <a:rPr lang="en-US" dirty="0" err="1" smtClean="0"/>
              <a:t>cmdlet</a:t>
            </a:r>
            <a:r>
              <a:rPr lang="en-US" dirty="0" smtClean="0"/>
              <a:t>provided by Windows PowerShell is used to retrieve all the commands that are registered in Windows PowerShell. The verb part of the name identifies the action that the </a:t>
            </a:r>
            <a:r>
              <a:rPr lang="en-US" dirty="0" err="1" smtClean="0"/>
              <a:t>cmdlet</a:t>
            </a:r>
            <a:r>
              <a:rPr lang="en-US" dirty="0" smtClean="0"/>
              <a:t> performs. The noun part of the name identifies the entity on which the action is performed. </a:t>
            </a:r>
          </a:p>
          <a:p>
            <a:endParaRPr lang="nl-BE"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There is tab completion for the commands and for the members. </a:t>
            </a:r>
            <a:r>
              <a:rPr lang="en-US" dirty="0" smtClean="0"/>
              <a:t>For example you can type “Install-SP” and then press tab and it will cycle through the available commands.  You can also use the tab key to add the parameters to the command.</a:t>
            </a:r>
            <a:endParaRPr lang="nl-BE"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help for a command or concept, type "Get-Help" followed by the name of the command or concept help topic. To get a list of all </a:t>
            </a:r>
            <a:r>
              <a:rPr lang="en-US" dirty="0" err="1" smtClean="0"/>
              <a:t>cmdlet</a:t>
            </a:r>
            <a:r>
              <a:rPr lang="en-US" dirty="0" smtClean="0"/>
              <a:t> help topic titles, type "get-help *". </a:t>
            </a:r>
          </a:p>
          <a:p>
            <a:endParaRPr lang="en-US" dirty="0" smtClean="0"/>
          </a:p>
          <a:p>
            <a:pPr rtl="0"/>
            <a:r>
              <a:rPr lang="en-US" dirty="0" smtClean="0"/>
              <a:t>Get-Help also has a search feature that searches </a:t>
            </a:r>
            <a:r>
              <a:rPr lang="en-US" dirty="0" err="1" smtClean="0"/>
              <a:t>cmdlet</a:t>
            </a:r>
            <a:r>
              <a:rPr lang="en-US" dirty="0" smtClean="0"/>
              <a:t> help, provider help, and About help (</a:t>
            </a:r>
            <a:r>
              <a:rPr lang="en-US" dirty="0" err="1" smtClean="0"/>
              <a:t>HelpFile</a:t>
            </a:r>
            <a:r>
              <a:rPr lang="en-US" dirty="0" smtClean="0"/>
              <a:t>) topics. If you type "Get-Help" followed by the exact name of a help topic, or by a word unique to a help topic, Get-Help displays the topic contents. If you enter a word or word pattern that appears in several help topic titles, Get-Help displays a list of the matching titles. If you enter a word that does not appear in any help topic titles, Get-Help displays a list of topics that include that word in their contents.</a:t>
            </a:r>
          </a:p>
          <a:p>
            <a:pPr rtl="0"/>
            <a:endParaRPr lang="en-US" dirty="0" smtClean="0"/>
          </a:p>
          <a:p>
            <a:pPr rtl="0"/>
            <a:r>
              <a:rPr lang="en-US" dirty="0" smtClean="0"/>
              <a:t>Because the search feature does not search the help topics for functions and scripts, you must enter the exact name of the function or script to get its help topic.</a:t>
            </a:r>
          </a:p>
          <a:p>
            <a:pPr rtl="0"/>
            <a:endParaRPr lang="en-US" dirty="0" smtClean="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Cmdlet that takes no parameters</a:t>
            </a:r>
          </a:p>
          <a:p>
            <a:r>
              <a:rPr lang="en-US" dirty="0" smtClean="0"/>
              <a:t>The second example adds filtering by adding a Where command</a:t>
            </a:r>
          </a:p>
          <a:p>
            <a:pPr lvl="2"/>
            <a:r>
              <a:rPr lang="en-US" dirty="0" smtClean="0"/>
              <a:t>Where-Object {$_.name –like “f*"}</a:t>
            </a:r>
          </a:p>
          <a:p>
            <a:pPr lvl="1"/>
            <a:r>
              <a:rPr lang="en-US" dirty="0" smtClean="0"/>
              <a:t>The syntax $_ refers to the object in question</a:t>
            </a:r>
          </a:p>
          <a:p>
            <a:pPr lvl="1"/>
            <a:r>
              <a:rPr lang="en-US" dirty="0" smtClean="0"/>
              <a:t>$_.name refers to the object's name property</a:t>
            </a:r>
          </a:p>
          <a:p>
            <a:pPr lvl="1"/>
            <a:r>
              <a:rPr lang="en-US" dirty="0" smtClean="0"/>
              <a:t>-like is the operator for like</a:t>
            </a:r>
          </a:p>
          <a:p>
            <a:r>
              <a:rPr lang="en-US" dirty="0" smtClean="0"/>
              <a:t>The third example adds in formatting instructions</a:t>
            </a:r>
          </a:p>
          <a:p>
            <a:r>
              <a:rPr lang="en-US" dirty="0" smtClean="0"/>
              <a:t>The last example redirects output so it is stored in a new text file.</a:t>
            </a:r>
            <a:endParaRPr lang="en-US" dirty="0"/>
          </a:p>
        </p:txBody>
      </p:sp>
      <p:sp>
        <p:nvSpPr>
          <p:cNvPr id="4" name="Header Placeholder 3"/>
          <p:cNvSpPr>
            <a:spLocks noGrp="1"/>
          </p:cNvSpPr>
          <p:nvPr>
            <p:ph type="hdr" sz="quarter" idx="10"/>
          </p:nvPr>
        </p:nvSpPr>
        <p:spPr/>
        <p:txBody>
          <a:bodyPr/>
          <a:lstStyle/>
          <a:p>
            <a:r>
              <a:rPr lang="en-US" smtClean="0"/>
              <a:t>Writing Administrative Scripts using PowerShell</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94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technet.microsoft.com/en-us/library/ee662510(office.14).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msdn.microsoft.com/en-us/library/aa973757(VS.85).asp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mages.google.com/imgres?imgurl=http://www.thineshkumar.com/wp-content/uploads/2007/07/gravestone.jpg&amp;imgrefurl=http://www.thineshkumar.com/2007/07/&amp;usg=__pWqhU-mkHDFQ7mpUFfx6ZaFRwZc=&amp;h=400&amp;w=314&amp;sz=32&amp;hl=en&amp;start=2&amp;tbnid=wReB6hdt16eBNM:&amp;tbnh=124&amp;tbnw=97&amp;prev=/images?q=blank+gravestone&amp;gbv=2&amp;hl=en&amp;sa=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Writing </a:t>
            </a:r>
            <a:r>
              <a:rPr lang="en-US" smtClean="0"/>
              <a:t>Administrative</a:t>
            </a:r>
            <a:br>
              <a:rPr lang="en-US" smtClean="0"/>
            </a:br>
            <a:r>
              <a:rPr lang="en-US" smtClean="0"/>
              <a:t>Scripts </a:t>
            </a:r>
            <a:r>
              <a:rPr lang="en-US" dirty="0"/>
              <a:t>using PowerShell</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Scripts and Execution Policy</a:t>
            </a:r>
            <a:endParaRPr lang="en-US" dirty="0"/>
          </a:p>
        </p:txBody>
      </p:sp>
      <p:sp>
        <p:nvSpPr>
          <p:cNvPr id="22" name="Text Placeholder 21"/>
          <p:cNvSpPr>
            <a:spLocks noGrp="1"/>
          </p:cNvSpPr>
          <p:nvPr>
            <p:ph idx="1"/>
          </p:nvPr>
        </p:nvSpPr>
        <p:spPr/>
        <p:txBody>
          <a:bodyPr/>
          <a:lstStyle/>
          <a:p>
            <a:r>
              <a:rPr lang="en-US" dirty="0" smtClean="0"/>
              <a:t>You can author PowerShell scripts</a:t>
            </a:r>
          </a:p>
          <a:p>
            <a:pPr lvl="1"/>
            <a:r>
              <a:rPr lang="en-US" dirty="0" smtClean="0"/>
              <a:t>Scripts have </a:t>
            </a:r>
            <a:r>
              <a:rPr lang="en-US" dirty="0" smtClean="0">
                <a:latin typeface="Courier New" pitchFamily="49" charset="0"/>
                <a:cs typeface="Courier New" pitchFamily="49" charset="0"/>
              </a:rPr>
              <a:t>*.ps1</a:t>
            </a:r>
            <a:r>
              <a:rPr lang="en-US" dirty="0" smtClean="0"/>
              <a:t>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457200" y="3048000"/>
            <a:ext cx="7905750" cy="3224714"/>
          </a:xfrm>
          <a:prstGeom prst="rect">
            <a:avLst/>
          </a:prstGeom>
          <a:noFill/>
          <a:ln w="9525">
            <a:solidFill>
              <a:schemeClr val="accent2">
                <a:lumMod val="40000"/>
                <a:lumOff val="60000"/>
              </a:schemeClr>
            </a:solidFill>
            <a:miter lim="800000"/>
            <a:headEnd/>
            <a:tailEnd/>
          </a:ln>
          <a:effectLst>
            <a:outerShdw blurRad="50800" dist="38100" dir="2700000" algn="tl" rotWithShape="0">
              <a:prstClr val="black">
                <a:alpha val="40000"/>
              </a:prstClr>
            </a:outerShdw>
          </a:effectLst>
        </p:spPr>
      </p:pic>
      <p:sp>
        <p:nvSpPr>
          <p:cNvPr id="13" name="Rectangle 12"/>
          <p:cNvSpPr/>
          <p:nvPr/>
        </p:nvSpPr>
        <p:spPr bwMode="auto">
          <a:xfrm>
            <a:off x="3124200" y="3200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352702" y="3200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895600"/>
            <a:ext cx="2819400" cy="5334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will not execute under default execution policy of </a:t>
            </a:r>
            <a:r>
              <a:rPr lang="en-US" sz="1100" b="1" dirty="0" smtClean="0">
                <a:solidFill>
                  <a:schemeClr val="tx1"/>
                </a:solidFill>
                <a:latin typeface="Segoe" pitchFamily="34" charset="0"/>
              </a:rPr>
              <a:t>restricted</a:t>
            </a:r>
          </a:p>
        </p:txBody>
      </p:sp>
      <p:sp>
        <p:nvSpPr>
          <p:cNvPr id="14" name="Rectangle 13"/>
          <p:cNvSpPr/>
          <p:nvPr/>
        </p:nvSpPr>
        <p:spPr bwMode="auto">
          <a:xfrm>
            <a:off x="3200400" y="40386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428902" y="40386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248400" y="37338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unrestricted</a:t>
            </a:r>
            <a:r>
              <a:rPr lang="en-US" sz="1100" dirty="0" smtClean="0">
                <a:solidFill>
                  <a:schemeClr val="tx1"/>
                </a:solidFill>
                <a:latin typeface="Segoe" pitchFamily="34" charset="0"/>
              </a:rPr>
              <a:t>. Scripts that are not signed result in prompting user for permission to execute.</a:t>
            </a:r>
          </a:p>
        </p:txBody>
      </p:sp>
      <p:sp>
        <p:nvSpPr>
          <p:cNvPr id="17" name="Rectangle 16"/>
          <p:cNvSpPr/>
          <p:nvPr/>
        </p:nvSpPr>
        <p:spPr bwMode="auto">
          <a:xfrm>
            <a:off x="3124200" y="5105400"/>
            <a:ext cx="2209800" cy="304800"/>
          </a:xfrm>
          <a:prstGeom prst="rect">
            <a:avLst/>
          </a:prstGeom>
          <a:noFill/>
          <a:ln w="38100">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352702" y="5105400"/>
            <a:ext cx="1048098" cy="76199"/>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172200" y="4800600"/>
            <a:ext cx="2819400" cy="762000"/>
          </a:xfrm>
          <a:prstGeom prst="rect">
            <a:avLst/>
          </a:prstGeom>
          <a:solidFill>
            <a:schemeClr val="accent2">
              <a:lumMod val="20000"/>
              <a:lumOff val="80000"/>
            </a:schemeClr>
          </a:solidFill>
          <a:ln>
            <a:solidFill>
              <a:schemeClr val="accent2">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Scripts can execute under execution policy of </a:t>
            </a:r>
            <a:r>
              <a:rPr lang="en-US" sz="1100" b="1" dirty="0" smtClean="0">
                <a:solidFill>
                  <a:schemeClr val="tx1"/>
                </a:solidFill>
                <a:latin typeface="Segoe" pitchFamily="34" charset="0"/>
              </a:rPr>
              <a:t>bypass</a:t>
            </a:r>
            <a:r>
              <a:rPr lang="en-US" sz="1100" dirty="0" smtClean="0">
                <a:solidFill>
                  <a:schemeClr val="tx1"/>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657600" y="5749095"/>
            <a:ext cx="4191000" cy="95650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77807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Interacting with the Windows PowerShell console window</a:t>
            </a:r>
          </a:p>
          <a:p>
            <a:endParaRPr lang="en-US" b="1" dirty="0"/>
          </a:p>
        </p:txBody>
      </p:sp>
    </p:spTree>
    <p:extLst>
      <p:ext uri="{BB962C8B-B14F-4D97-AF65-F5344CB8AC3E}">
        <p14:creationId xmlns:p14="http://schemas.microsoft.com/office/powerpoint/2010/main" val="1825091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Introduction to Windows PowerShell</a:t>
            </a:r>
          </a:p>
          <a:p>
            <a:pPr>
              <a:buFont typeface="Wingdings" pitchFamily="2" charset="2"/>
              <a:buChar char="ü"/>
            </a:pPr>
            <a:r>
              <a:rPr lang="en-US" dirty="0" smtClean="0">
                <a:solidFill>
                  <a:schemeClr val="bg1">
                    <a:lumMod val="65000"/>
                  </a:schemeClr>
                </a:solidFill>
              </a:rPr>
              <a:t>The Windows PowerShell console window</a:t>
            </a:r>
            <a:endParaRPr lang="en-US" dirty="0">
              <a:solidFill>
                <a:schemeClr val="bg1">
                  <a:lumMod val="65000"/>
                </a:schemeClr>
              </a:solidFill>
            </a:endParaRPr>
          </a:p>
          <a:p>
            <a:pPr>
              <a:buFont typeface="Wingdings" pitchFamily="2" charset="2"/>
              <a:buChar char="Ø"/>
            </a:pPr>
            <a:r>
              <a:rPr lang="en-US" dirty="0" smtClean="0"/>
              <a:t>Writing Windows PowerShell scripts</a:t>
            </a:r>
          </a:p>
          <a:p>
            <a:r>
              <a:rPr lang="en-US" dirty="0" smtClean="0"/>
              <a:t>Using the SharePoint PowerShell Snap-in</a:t>
            </a:r>
          </a:p>
          <a:p>
            <a:endParaRPr lang="en-US" dirty="0" smtClean="0"/>
          </a:p>
        </p:txBody>
      </p:sp>
    </p:spTree>
    <p:extLst>
      <p:ext uri="{BB962C8B-B14F-4D97-AF65-F5344CB8AC3E}">
        <p14:creationId xmlns:p14="http://schemas.microsoft.com/office/powerpoint/2010/main" val="1018203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Scripting</a:t>
            </a:r>
            <a:endParaRPr lang="en-US" dirty="0"/>
          </a:p>
        </p:txBody>
      </p:sp>
      <p:sp>
        <p:nvSpPr>
          <p:cNvPr id="3" name="Content Placeholder 2"/>
          <p:cNvSpPr>
            <a:spLocks noGrp="1"/>
          </p:cNvSpPr>
          <p:nvPr>
            <p:ph idx="1"/>
          </p:nvPr>
        </p:nvSpPr>
        <p:spPr/>
        <p:txBody>
          <a:bodyPr>
            <a:normAutofit/>
          </a:bodyPr>
          <a:lstStyle/>
          <a:p>
            <a:r>
              <a:rPr lang="en-US" sz="2400" dirty="0" smtClean="0"/>
              <a:t>Windows PowerShell Scripting Fundamentals</a:t>
            </a:r>
          </a:p>
          <a:p>
            <a:pPr lvl="1"/>
            <a:r>
              <a:rPr lang="en-US" sz="2000" dirty="0" smtClean="0"/>
              <a:t>Host machine has a configurable execution policy</a:t>
            </a:r>
          </a:p>
          <a:p>
            <a:pPr lvl="1"/>
            <a:r>
              <a:rPr lang="en-US" sz="2000" dirty="0" smtClean="0"/>
              <a:t>Execution policy must allow scripts to run</a:t>
            </a:r>
          </a:p>
          <a:p>
            <a:pPr lvl="1"/>
            <a:r>
              <a:rPr lang="en-US" sz="2000" dirty="0" smtClean="0"/>
              <a:t>Right-click .</a:t>
            </a:r>
            <a:r>
              <a:rPr lang="en-US" dirty="0">
                <a:latin typeface="Courier New" pitchFamily="49" charset="0"/>
                <a:cs typeface="Courier New" pitchFamily="49" charset="0"/>
              </a:rPr>
              <a:t>ps1</a:t>
            </a:r>
            <a:r>
              <a:rPr lang="en-US" sz="2000" dirty="0" smtClean="0"/>
              <a:t> file and select </a:t>
            </a:r>
            <a:r>
              <a:rPr lang="en-US" sz="2000" b="1" dirty="0" smtClean="0"/>
              <a:t>Run with PowerShell</a:t>
            </a:r>
            <a:r>
              <a:rPr lang="en-US" sz="2000" dirty="0" smtClean="0"/>
              <a:t> to execute</a:t>
            </a:r>
          </a:p>
          <a:p>
            <a:pPr lvl="1"/>
            <a:endParaRPr lang="en-US" sz="2000" dirty="0" smtClean="0"/>
          </a:p>
          <a:p>
            <a:endParaRPr lang="en-US" sz="2400" dirty="0" smtClean="0"/>
          </a:p>
          <a:p>
            <a:endParaRPr lang="en-US" sz="2400" dirty="0"/>
          </a:p>
          <a:p>
            <a:pPr marL="0" indent="0">
              <a:buNone/>
            </a:pPr>
            <a:endParaRPr lang="en-US" sz="2400" dirty="0" smtClean="0"/>
          </a:p>
          <a:p>
            <a:r>
              <a:rPr lang="en-US" sz="2400" dirty="0" smtClean="0"/>
              <a:t>Script Editing Tools</a:t>
            </a:r>
          </a:p>
          <a:p>
            <a:pPr lvl="1"/>
            <a:r>
              <a:rPr lang="en-US" sz="2000" dirty="0" smtClean="0"/>
              <a:t>Windows Notepad</a:t>
            </a:r>
          </a:p>
          <a:p>
            <a:pPr lvl="1"/>
            <a:r>
              <a:rPr lang="en-US" sz="2000" dirty="0" smtClean="0"/>
              <a:t>Windows PowerShell ISE</a:t>
            </a:r>
            <a:endParaRPr lang="en-US" sz="2000" dirty="0"/>
          </a:p>
        </p:txBody>
      </p:sp>
      <p:pic>
        <p:nvPicPr>
          <p:cNvPr id="1028"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8486"/>
          <a:stretch/>
        </p:blipFill>
        <p:spPr bwMode="auto">
          <a:xfrm>
            <a:off x="1116824" y="3240571"/>
            <a:ext cx="3607576" cy="1233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793224" y="4154971"/>
            <a:ext cx="914400" cy="228600"/>
          </a:xfrm>
          <a:prstGeom prst="ellipse">
            <a:avLst/>
          </a:prstGeom>
          <a:noFill/>
          <a:ln w="19050">
            <a:solidFill>
              <a:srgbClr val="9F0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6"/>
          </p:cNvCxnSpPr>
          <p:nvPr/>
        </p:nvCxnSpPr>
        <p:spPr>
          <a:xfrm>
            <a:off x="3707624" y="4269271"/>
            <a:ext cx="788176" cy="419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4383571"/>
            <a:ext cx="3505200" cy="164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5652493"/>
            <a:ext cx="3429000" cy="69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184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Scripts using PowerShell ISE</a:t>
            </a:r>
            <a:endParaRPr lang="en-US" dirty="0"/>
          </a:p>
        </p:txBody>
      </p:sp>
      <p:sp>
        <p:nvSpPr>
          <p:cNvPr id="3" name="Text Placeholder 2"/>
          <p:cNvSpPr>
            <a:spLocks noGrp="1"/>
          </p:cNvSpPr>
          <p:nvPr>
            <p:ph idx="1"/>
          </p:nvPr>
        </p:nvSpPr>
        <p:spPr/>
        <p:txBody>
          <a:bodyPr/>
          <a:lstStyle/>
          <a:p>
            <a:r>
              <a:rPr lang="en-US" dirty="0" smtClean="0"/>
              <a:t>Supports </a:t>
            </a:r>
            <a:r>
              <a:rPr lang="en-US" sz="2400" dirty="0"/>
              <a:t>c</a:t>
            </a:r>
            <a:r>
              <a:rPr lang="en-US" sz="2400" dirty="0" smtClean="0"/>
              <a:t>olor-coding, IntelliSense and debugging</a:t>
            </a:r>
          </a:p>
          <a:p>
            <a:pPr lvl="1"/>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562100" y="1981200"/>
            <a:ext cx="6019800" cy="4514850"/>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5027088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Syntax</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84608998"/>
              </p:ext>
            </p:extLst>
          </p:nvPr>
        </p:nvGraphicFramePr>
        <p:xfrm>
          <a:off x="304800" y="1600200"/>
          <a:ext cx="8458200" cy="2225040"/>
        </p:xfrm>
        <a:graphic>
          <a:graphicData uri="http://schemas.openxmlformats.org/drawingml/2006/table">
            <a:tbl>
              <a:tblPr firstRow="1" bandRow="1">
                <a:tableStyleId>{5C22544A-7EE6-4342-B048-85BDC9FD1C3A}</a:tableStyleId>
              </a:tblPr>
              <a:tblGrid>
                <a:gridCol w="2292409"/>
                <a:gridCol w="6165791"/>
              </a:tblGrid>
              <a:tr h="370840">
                <a:tc>
                  <a:txBody>
                    <a:bodyPr/>
                    <a:lstStyle/>
                    <a:p>
                      <a:r>
                        <a:rPr lang="en-US" dirty="0" smtClean="0"/>
                        <a:t>Syntax</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Creates a comment</a:t>
                      </a:r>
                      <a:endParaRPr lang="en-US" dirty="0"/>
                    </a:p>
                  </a:txBody>
                  <a:tcPr/>
                </a:tc>
              </a:tr>
              <a:tr h="370840">
                <a:tc>
                  <a:txBody>
                    <a:bodyPr/>
                    <a:lstStyle/>
                    <a:p>
                      <a:r>
                        <a:rPr lang="en-US" sz="1800" dirty="0" smtClean="0"/>
                        <a:t>$</a:t>
                      </a:r>
                      <a:endParaRPr lang="en-US" dirty="0"/>
                    </a:p>
                  </a:txBody>
                  <a:tcPr/>
                </a:tc>
                <a:tc>
                  <a:txBody>
                    <a:bodyPr/>
                    <a:lstStyle/>
                    <a:p>
                      <a:r>
                        <a:rPr lang="en-US" dirty="0" smtClean="0"/>
                        <a:t>Creates </a:t>
                      </a:r>
                      <a:r>
                        <a:rPr lang="en-US" baseline="0" dirty="0" smtClean="0"/>
                        <a:t>a variable</a:t>
                      </a:r>
                      <a:endParaRPr lang="en-US" dirty="0"/>
                    </a:p>
                  </a:txBody>
                  <a:tcPr/>
                </a:tc>
              </a:tr>
              <a:tr h="370840">
                <a:tc>
                  <a:txBody>
                    <a:bodyPr/>
                    <a:lstStyle/>
                    <a:p>
                      <a:r>
                        <a:rPr lang="en-US" dirty="0" smtClean="0"/>
                        <a:t>;</a:t>
                      </a:r>
                      <a:endParaRPr lang="en-US" dirty="0"/>
                    </a:p>
                  </a:txBody>
                  <a:tcPr/>
                </a:tc>
                <a:tc>
                  <a:txBody>
                    <a:bodyPr/>
                    <a:lstStyle/>
                    <a:p>
                      <a:r>
                        <a:rPr lang="en-US" dirty="0" smtClean="0"/>
                        <a:t>Denotes completion of </a:t>
                      </a:r>
                      <a:r>
                        <a:rPr lang="en-US" dirty="0" err="1" smtClean="0"/>
                        <a:t>cmdlet</a:t>
                      </a:r>
                      <a:r>
                        <a:rPr lang="en-US" dirty="0" smtClean="0"/>
                        <a:t>,</a:t>
                      </a:r>
                      <a:r>
                        <a:rPr lang="en-US" baseline="0" dirty="0" smtClean="0"/>
                        <a:t> continue to next one</a:t>
                      </a:r>
                      <a:endParaRPr lang="en-US" dirty="0"/>
                    </a:p>
                  </a:txBody>
                  <a:tcPr/>
                </a:tc>
              </a:tr>
              <a:tr h="370840">
                <a:tc>
                  <a:txBody>
                    <a:bodyPr/>
                    <a:lstStyle/>
                    <a:p>
                      <a:r>
                        <a:rPr lang="en-US" dirty="0" smtClean="0"/>
                        <a:t>|</a:t>
                      </a:r>
                      <a:endParaRPr lang="en-US" dirty="0"/>
                    </a:p>
                  </a:txBody>
                  <a:tcPr/>
                </a:tc>
                <a:tc>
                  <a:txBody>
                    <a:bodyPr/>
                    <a:lstStyle/>
                    <a:p>
                      <a:r>
                        <a:rPr lang="en-US" dirty="0" smtClean="0"/>
                        <a:t>Pipelines </a:t>
                      </a:r>
                      <a:r>
                        <a:rPr lang="en-US" baseline="0" dirty="0" smtClean="0"/>
                        <a:t>output of the preceding </a:t>
                      </a:r>
                      <a:r>
                        <a:rPr lang="en-US" baseline="0" dirty="0" err="1" smtClean="0"/>
                        <a:t>cmdlet</a:t>
                      </a:r>
                      <a:r>
                        <a:rPr lang="en-US" baseline="0" dirty="0" smtClean="0"/>
                        <a:t> to next </a:t>
                      </a:r>
                      <a:r>
                        <a:rPr lang="en-US" baseline="0" dirty="0" err="1" smtClean="0"/>
                        <a:t>cmdlet</a:t>
                      </a:r>
                      <a:endParaRPr lang="en-US" dirty="0"/>
                    </a:p>
                  </a:txBody>
                  <a:tcPr/>
                </a:tc>
              </a:tr>
              <a:tr h="370840">
                <a:tc>
                  <a:txBody>
                    <a:bodyPr/>
                    <a:lstStyle/>
                    <a:p>
                      <a:r>
                        <a:rPr lang="en-US" dirty="0" err="1" smtClean="0"/>
                        <a:t>ForEach</a:t>
                      </a:r>
                      <a:r>
                        <a:rPr lang="en-US" baseline="0" dirty="0" smtClean="0"/>
                        <a:t>-Object { }</a:t>
                      </a:r>
                      <a:endParaRPr lang="en-US" dirty="0"/>
                    </a:p>
                  </a:txBody>
                  <a:tcPr/>
                </a:tc>
                <a:tc>
                  <a:txBody>
                    <a:bodyPr/>
                    <a:lstStyle/>
                    <a:p>
                      <a:r>
                        <a:rPr lang="en-US" dirty="0" smtClean="0"/>
                        <a:t>For</a:t>
                      </a:r>
                      <a:r>
                        <a:rPr lang="en-US" baseline="0" dirty="0" smtClean="0"/>
                        <a:t> each object, execute all the commands within the { }.</a:t>
                      </a:r>
                      <a:endParaRPr lang="en-US" dirty="0"/>
                    </a:p>
                  </a:txBody>
                  <a:tcPr/>
                </a:tc>
              </a:tr>
            </a:tbl>
          </a:graphicData>
        </a:graphic>
      </p:graphicFrame>
    </p:spTree>
    <p:extLst>
      <p:ext uri="{BB962C8B-B14F-4D97-AF65-F5344CB8AC3E}">
        <p14:creationId xmlns:p14="http://schemas.microsoft.com/office/powerpoint/2010/main" val="1884435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Writing Scripts with the </a:t>
            </a:r>
          </a:p>
          <a:p>
            <a:r>
              <a:rPr lang="en-US" b="1" dirty="0" smtClean="0"/>
              <a:t>Windows PowerShell ISE</a:t>
            </a:r>
          </a:p>
          <a:p>
            <a:endParaRPr lang="en-US" b="1" dirty="0"/>
          </a:p>
        </p:txBody>
      </p:sp>
    </p:spTree>
    <p:extLst>
      <p:ext uri="{BB962C8B-B14F-4D97-AF65-F5344CB8AC3E}">
        <p14:creationId xmlns:p14="http://schemas.microsoft.com/office/powerpoint/2010/main" val="477846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Introduction to Windows PowerShell</a:t>
            </a:r>
          </a:p>
          <a:p>
            <a:pPr>
              <a:buFont typeface="Wingdings" pitchFamily="2" charset="2"/>
              <a:buChar char="ü"/>
            </a:pPr>
            <a:r>
              <a:rPr lang="en-US" dirty="0" smtClean="0">
                <a:solidFill>
                  <a:schemeClr val="bg1">
                    <a:lumMod val="65000"/>
                  </a:schemeClr>
                </a:solidFill>
              </a:rPr>
              <a:t>The Windows PowerShell console window</a:t>
            </a:r>
            <a:endParaRPr lang="en-US" dirty="0">
              <a:solidFill>
                <a:schemeClr val="bg1">
                  <a:lumMod val="65000"/>
                </a:schemeClr>
              </a:solidFill>
            </a:endParaRPr>
          </a:p>
          <a:p>
            <a:pPr>
              <a:buFont typeface="Wingdings" pitchFamily="2" charset="2"/>
              <a:buChar char="ü"/>
            </a:pPr>
            <a:r>
              <a:rPr lang="en-US" dirty="0" smtClean="0">
                <a:solidFill>
                  <a:schemeClr val="bg1">
                    <a:lumMod val="65000"/>
                  </a:schemeClr>
                </a:solidFill>
              </a:rPr>
              <a:t>Writing Windows PowerShell scripts</a:t>
            </a:r>
          </a:p>
          <a:p>
            <a:pPr>
              <a:buFont typeface="Wingdings" pitchFamily="2" charset="2"/>
              <a:buChar char="Ø"/>
            </a:pPr>
            <a:r>
              <a:rPr lang="en-US" dirty="0" smtClean="0"/>
              <a:t>Using the SharePoint PowerShell Snap-in</a:t>
            </a:r>
          </a:p>
          <a:p>
            <a:endParaRPr lang="en-US" dirty="0" smtClean="0"/>
          </a:p>
        </p:txBody>
      </p:sp>
    </p:spTree>
    <p:extLst>
      <p:ext uri="{BB962C8B-B14F-4D97-AF65-F5344CB8AC3E}">
        <p14:creationId xmlns:p14="http://schemas.microsoft.com/office/powerpoint/2010/main" val="3249954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1822235"/>
            <a:ext cx="8153400" cy="1922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smtClean="0"/>
              <a:t>The SharePoint Powershell Snapin</a:t>
            </a:r>
            <a:endParaRPr lang="en-US" dirty="0"/>
          </a:p>
        </p:txBody>
      </p:sp>
      <p:sp>
        <p:nvSpPr>
          <p:cNvPr id="7" name="Text Placeholder 6"/>
          <p:cNvSpPr>
            <a:spLocks noGrp="1"/>
          </p:cNvSpPr>
          <p:nvPr>
            <p:ph idx="1"/>
          </p:nvPr>
        </p:nvSpPr>
        <p:spPr/>
        <p:txBody>
          <a:bodyPr/>
          <a:lstStyle/>
          <a:p>
            <a:r>
              <a:rPr lang="en-US" sz="2000" smtClean="0"/>
              <a:t>Explicitly load SharePoint PowerShell snap-in from console or script</a:t>
            </a:r>
          </a:p>
          <a:p>
            <a:endParaRPr lang="en-US" sz="2000" smtClean="0"/>
          </a:p>
          <a:p>
            <a:endParaRPr lang="en-US" sz="2000" smtClean="0"/>
          </a:p>
          <a:p>
            <a:pPr>
              <a:buNone/>
            </a:pPr>
            <a:endParaRPr lang="en-US" sz="2000" smtClean="0"/>
          </a:p>
          <a:p>
            <a:pPr lvl="1">
              <a:buNone/>
            </a:pPr>
            <a:endParaRPr lang="en-US" sz="1600" smtClean="0"/>
          </a:p>
          <a:p>
            <a:pPr lvl="1">
              <a:buNone/>
            </a:pPr>
            <a:endParaRPr lang="en-US" sz="1600" smtClean="0"/>
          </a:p>
          <a:p>
            <a:r>
              <a:rPr lang="en-US" sz="2000" smtClean="0"/>
              <a:t>Implicitly load snap-in by using link in Windows Start menu</a:t>
            </a:r>
            <a:endParaRPr lang="en-US" sz="2000" dirty="0"/>
          </a:p>
        </p:txBody>
      </p:sp>
      <p:cxnSp>
        <p:nvCxnSpPr>
          <p:cNvPr id="9" name="Straight Arrow Connector 8"/>
          <p:cNvCxnSpPr>
            <a:stCxn id="10" idx="1"/>
          </p:cNvCxnSpPr>
          <p:nvPr/>
        </p:nvCxnSpPr>
        <p:spPr>
          <a:xfrm rot="10800000">
            <a:off x="4875362" y="2670948"/>
            <a:ext cx="1068238" cy="173966"/>
          </a:xfrm>
          <a:prstGeom prst="straightConnector1">
            <a:avLst/>
          </a:prstGeom>
          <a:ln w="28575">
            <a:solidFill>
              <a:schemeClr val="accent2">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943600" y="2692514"/>
            <a:ext cx="2209800" cy="304800"/>
          </a:xfrm>
          <a:prstGeom prst="rect">
            <a:avLst/>
          </a:prstGeom>
          <a:solidFill>
            <a:schemeClr val="accent2">
              <a:lumMod val="20000"/>
              <a:lumOff val="80000"/>
            </a:schemeClr>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chemeClr val="tx1"/>
                </a:solidFill>
                <a:latin typeface="Segoe" pitchFamily="34" charset="0"/>
              </a:rPr>
              <a:t>Begin using SharePoint Cmdlets</a:t>
            </a:r>
          </a:p>
        </p:txBody>
      </p:sp>
      <p:pic>
        <p:nvPicPr>
          <p:cNvPr id="6146" name="Picture 2"/>
          <p:cNvPicPr>
            <a:picLocks noChangeAspect="1" noChangeArrowheads="1"/>
          </p:cNvPicPr>
          <p:nvPr/>
        </p:nvPicPr>
        <p:blipFill>
          <a:blip r:embed="rId4" cstate="print"/>
          <a:srcRect/>
          <a:stretch>
            <a:fillRect/>
          </a:stretch>
        </p:blipFill>
        <p:spPr bwMode="auto">
          <a:xfrm>
            <a:off x="3388519" y="4191000"/>
            <a:ext cx="2366962" cy="2390573"/>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377001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Examples of SharePoint Scripting</a:t>
            </a:r>
            <a:endParaRPr lang="en-US" dirty="0"/>
          </a:p>
        </p:txBody>
      </p:sp>
      <p:pic>
        <p:nvPicPr>
          <p:cNvPr id="7172" name="Picture 4"/>
          <p:cNvPicPr>
            <a:picLocks noChangeAspect="1" noChangeArrowheads="1"/>
          </p:cNvPicPr>
          <p:nvPr/>
        </p:nvPicPr>
        <p:blipFill>
          <a:blip r:embed="rId3" cstate="print"/>
          <a:srcRect/>
          <a:stretch>
            <a:fillRect/>
          </a:stretch>
        </p:blipFill>
        <p:spPr bwMode="auto">
          <a:xfrm>
            <a:off x="4699080" y="5082015"/>
            <a:ext cx="3330495" cy="16002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173" name="Picture 5"/>
          <p:cNvPicPr>
            <a:picLocks noChangeAspect="1" noChangeArrowheads="1"/>
          </p:cNvPicPr>
          <p:nvPr/>
        </p:nvPicPr>
        <p:blipFill>
          <a:blip r:embed="rId4" cstate="print"/>
          <a:srcRect/>
          <a:stretch>
            <a:fillRect/>
          </a:stretch>
        </p:blipFill>
        <p:spPr bwMode="auto">
          <a:xfrm>
            <a:off x="561975" y="1219200"/>
            <a:ext cx="7515225" cy="3705225"/>
          </a:xfrm>
          <a:prstGeom prst="rect">
            <a:avLst/>
          </a:prstGeom>
          <a:noFill/>
          <a:ln w="9525">
            <a:solidFill>
              <a:schemeClr val="bg1">
                <a:lumMod val="50000"/>
              </a:schemeClr>
            </a:solidFill>
            <a:miter lim="800000"/>
            <a:headEnd/>
            <a:tailEnd/>
          </a:ln>
          <a:effectLst>
            <a:outerShdw blurRad="50800" dist="38100" dir="2700000" algn="tl" rotWithShape="0">
              <a:prstClr val="black">
                <a:alpha val="40000"/>
              </a:prstClr>
            </a:outerShdw>
          </a:effectLst>
        </p:spPr>
      </p:pic>
      <p:pic>
        <p:nvPicPr>
          <p:cNvPr id="7174" name="Picture 6"/>
          <p:cNvPicPr>
            <a:picLocks noChangeAspect="1" noChangeArrowheads="1"/>
          </p:cNvPicPr>
          <p:nvPr/>
        </p:nvPicPr>
        <p:blipFill>
          <a:blip r:embed="rId5" cstate="print"/>
          <a:srcRect/>
          <a:stretch>
            <a:fillRect/>
          </a:stretch>
        </p:blipFill>
        <p:spPr bwMode="auto">
          <a:xfrm>
            <a:off x="638175" y="5082015"/>
            <a:ext cx="3276600" cy="1623585"/>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13" name="Straight Arrow Connector 12"/>
          <p:cNvCxnSpPr/>
          <p:nvPr/>
        </p:nvCxnSpPr>
        <p:spPr>
          <a:xfrm>
            <a:off x="4067175" y="5920215"/>
            <a:ext cx="533400" cy="158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038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Windows PowerShell</a:t>
            </a:r>
          </a:p>
          <a:p>
            <a:r>
              <a:rPr lang="en-US" dirty="0" smtClean="0"/>
              <a:t>The Windows PowerShell console window</a:t>
            </a:r>
            <a:endParaRPr lang="en-US" dirty="0"/>
          </a:p>
          <a:p>
            <a:r>
              <a:rPr lang="en-US" dirty="0" smtClean="0"/>
              <a:t>Writing Windows PowerShell scripts</a:t>
            </a:r>
          </a:p>
          <a:p>
            <a:r>
              <a:rPr lang="en-US" dirty="0" smtClean="0"/>
              <a:t>Using the SharePoint PowerShell Snap-in</a:t>
            </a:r>
          </a:p>
          <a:p>
            <a:endParaRPr lang="en-US" dirty="0" smtClean="0"/>
          </a:p>
        </p:txBody>
      </p:sp>
    </p:spTree>
    <p:extLst>
      <p:ext uri="{BB962C8B-B14F-4D97-AF65-F5344CB8AC3E}">
        <p14:creationId xmlns:p14="http://schemas.microsoft.com/office/powerpoint/2010/main" val="24969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Cant Find That Button	</a:t>
            </a:r>
            <a:endParaRPr lang="en-US" dirty="0"/>
          </a:p>
        </p:txBody>
      </p:sp>
      <p:sp>
        <p:nvSpPr>
          <p:cNvPr id="3" name="Content Placeholder 2"/>
          <p:cNvSpPr>
            <a:spLocks noGrp="1"/>
          </p:cNvSpPr>
          <p:nvPr>
            <p:ph idx="1"/>
          </p:nvPr>
        </p:nvSpPr>
        <p:spPr/>
        <p:txBody>
          <a:bodyPr/>
          <a:lstStyle/>
          <a:p>
            <a:r>
              <a:rPr lang="en-US" dirty="0" smtClean="0"/>
              <a:t>Not available in GUI Interface</a:t>
            </a:r>
          </a:p>
          <a:p>
            <a:pPr lvl="1"/>
            <a:r>
              <a:rPr lang="en-US" dirty="0" smtClean="0"/>
              <a:t>Host Header Site Collection Creation</a:t>
            </a:r>
          </a:p>
          <a:p>
            <a:pPr lvl="1"/>
            <a:r>
              <a:rPr lang="en-US" dirty="0" smtClean="0"/>
              <a:t>Multi-Tenant Setup</a:t>
            </a:r>
          </a:p>
          <a:p>
            <a:pPr lvl="2"/>
            <a:endParaRPr lang="en-US" dirty="0" smtClean="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719511"/>
            <a:ext cx="7534555" cy="155257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83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b="1" dirty="0" smtClean="0"/>
              <a:t>Writing Windows PowerShell Scripts</a:t>
            </a:r>
            <a:endParaRPr lang="en-US" b="1" dirty="0"/>
          </a:p>
        </p:txBody>
      </p:sp>
    </p:spTree>
    <p:extLst>
      <p:ext uri="{BB962C8B-B14F-4D97-AF65-F5344CB8AC3E}">
        <p14:creationId xmlns:p14="http://schemas.microsoft.com/office/powerpoint/2010/main" val="2155842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PowerShell Resources</a:t>
            </a:r>
            <a:endParaRPr lang="en-US" dirty="0"/>
          </a:p>
        </p:txBody>
      </p:sp>
      <p:sp>
        <p:nvSpPr>
          <p:cNvPr id="3" name="Content Placeholder 2"/>
          <p:cNvSpPr>
            <a:spLocks noGrp="1"/>
          </p:cNvSpPr>
          <p:nvPr>
            <p:ph idx="1"/>
          </p:nvPr>
        </p:nvSpPr>
        <p:spPr/>
        <p:txBody>
          <a:bodyPr>
            <a:normAutofit/>
          </a:bodyPr>
          <a:lstStyle/>
          <a:p>
            <a:r>
              <a:rPr lang="en-US" sz="2400" dirty="0"/>
              <a:t>Windows PowerShell for SharePoint Foundation </a:t>
            </a:r>
            <a:r>
              <a:rPr lang="en-US" sz="2400" dirty="0" smtClean="0"/>
              <a:t>2010</a:t>
            </a:r>
          </a:p>
          <a:p>
            <a:pPr lvl="1"/>
            <a:r>
              <a:rPr lang="en-US" sz="1800" dirty="0" smtClean="0">
                <a:hlinkClick r:id="rId3"/>
              </a:rPr>
              <a:t>http</a:t>
            </a:r>
            <a:r>
              <a:rPr lang="en-US" sz="1800" dirty="0">
                <a:hlinkClick r:id="rId3"/>
              </a:rPr>
              <a:t>://</a:t>
            </a:r>
            <a:r>
              <a:rPr lang="en-US" sz="1800" dirty="0" smtClean="0">
                <a:hlinkClick r:id="rId3"/>
              </a:rPr>
              <a:t>technet.microsoft.com/en-us/library/ee662510(office.14</a:t>
            </a:r>
            <a:r>
              <a:rPr lang="en-US" sz="1800" dirty="0">
                <a:hlinkClick r:id="rId3"/>
              </a:rPr>
              <a:t>).</a:t>
            </a:r>
            <a:r>
              <a:rPr lang="en-US" sz="1800" dirty="0" smtClean="0">
                <a:hlinkClick r:id="rId3"/>
              </a:rPr>
              <a:t>aspx</a:t>
            </a:r>
            <a:r>
              <a:rPr lang="en-US" sz="1800" dirty="0" smtClean="0"/>
              <a:t> </a:t>
            </a:r>
          </a:p>
          <a:p>
            <a:r>
              <a:rPr lang="en-US" sz="2400" dirty="0" smtClean="0"/>
              <a:t>Windows </a:t>
            </a:r>
            <a:r>
              <a:rPr lang="en-US" sz="2400" dirty="0"/>
              <a:t>PowerShell Getting Started </a:t>
            </a:r>
            <a:r>
              <a:rPr lang="en-US" sz="2400" dirty="0" smtClean="0"/>
              <a:t>Guide</a:t>
            </a:r>
          </a:p>
          <a:p>
            <a:pPr lvl="1"/>
            <a:r>
              <a:rPr lang="en-US" sz="1800" dirty="0">
                <a:hlinkClick r:id="rId4"/>
              </a:rPr>
              <a:t>http</a:t>
            </a:r>
            <a:r>
              <a:rPr lang="en-US" sz="1800" dirty="0" smtClean="0">
                <a:hlinkClick r:id="rId4"/>
              </a:rPr>
              <a:t>://msdn.microsoft.com/en-us/library/aa973757(VS.85</a:t>
            </a:r>
            <a:r>
              <a:rPr lang="en-US" sz="1800" dirty="0">
                <a:hlinkClick r:id="rId4"/>
              </a:rPr>
              <a:t>).</a:t>
            </a:r>
            <a:r>
              <a:rPr lang="en-US" sz="1800" dirty="0" smtClean="0">
                <a:hlinkClick r:id="rId4"/>
              </a:rPr>
              <a:t>aspx</a:t>
            </a:r>
            <a:r>
              <a:rPr lang="en-US" sz="1800" dirty="0" smtClean="0"/>
              <a:t> </a:t>
            </a:r>
          </a:p>
        </p:txBody>
      </p:sp>
    </p:spTree>
    <p:extLst>
      <p:ext uri="{BB962C8B-B14F-4D97-AF65-F5344CB8AC3E}">
        <p14:creationId xmlns:p14="http://schemas.microsoft.com/office/powerpoint/2010/main" val="2729335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Introduction to Windows PowerShell</a:t>
            </a:r>
          </a:p>
          <a:p>
            <a:pPr>
              <a:buFont typeface="Wingdings" pitchFamily="2" charset="2"/>
              <a:buChar char="ü"/>
            </a:pPr>
            <a:r>
              <a:rPr lang="en-US" dirty="0"/>
              <a:t>The Windows PowerShell console window</a:t>
            </a:r>
          </a:p>
          <a:p>
            <a:pPr>
              <a:buFont typeface="Wingdings" pitchFamily="2" charset="2"/>
              <a:buChar char="ü"/>
            </a:pPr>
            <a:r>
              <a:rPr lang="en-US" dirty="0"/>
              <a:t>Writing Windows PowerShell scripts</a:t>
            </a:r>
          </a:p>
          <a:p>
            <a:pPr>
              <a:buFont typeface="Wingdings" pitchFamily="2" charset="2"/>
              <a:buChar char="ü"/>
            </a:pPr>
            <a:r>
              <a:rPr lang="en-US" dirty="0"/>
              <a:t>Using the SharePoint PowerShell Snap-in</a:t>
            </a:r>
          </a:p>
          <a:p>
            <a:endParaRPr lang="en-US" dirty="0"/>
          </a:p>
        </p:txBody>
      </p:sp>
    </p:spTree>
    <p:extLst>
      <p:ext uri="{BB962C8B-B14F-4D97-AF65-F5344CB8AC3E}">
        <p14:creationId xmlns:p14="http://schemas.microsoft.com/office/powerpoint/2010/main" val="182063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Support</a:t>
            </a:r>
            <a:endParaRPr lang="en-US" dirty="0"/>
          </a:p>
        </p:txBody>
      </p:sp>
      <p:sp>
        <p:nvSpPr>
          <p:cNvPr id="3" name="Text Placeholder 2"/>
          <p:cNvSpPr>
            <a:spLocks noGrp="1"/>
          </p:cNvSpPr>
          <p:nvPr>
            <p:ph idx="1"/>
          </p:nvPr>
        </p:nvSpPr>
        <p:spPr>
          <a:xfrm>
            <a:off x="380999" y="1447800"/>
            <a:ext cx="8601075" cy="5181600"/>
          </a:xfrm>
        </p:spPr>
        <p:txBody>
          <a:bodyPr/>
          <a:lstStyle/>
          <a:p>
            <a:r>
              <a:rPr lang="en-US" dirty="0" smtClean="0"/>
              <a:t>Previous version of WSS relies on STSADM.EXE</a:t>
            </a:r>
          </a:p>
          <a:p>
            <a:pPr lvl="1"/>
            <a:r>
              <a:rPr lang="en-US" dirty="0" smtClean="0"/>
              <a:t>Used for command line administration and scripting</a:t>
            </a:r>
          </a:p>
          <a:p>
            <a:pPr lvl="1"/>
            <a:endParaRPr lang="en-US" dirty="0" smtClean="0"/>
          </a:p>
          <a:p>
            <a:r>
              <a:rPr lang="en-US" dirty="0" smtClean="0"/>
              <a:t>SharePoint 2010 adds support for PowerShell</a:t>
            </a:r>
          </a:p>
          <a:p>
            <a:pPr lvl="1"/>
            <a:r>
              <a:rPr lang="en-US" dirty="0" smtClean="0"/>
              <a:t>PowerShell support effectively replaces STSADM.EXE</a:t>
            </a:r>
          </a:p>
          <a:p>
            <a:pPr lvl="1"/>
            <a:r>
              <a:rPr lang="en-US" dirty="0" smtClean="0"/>
              <a:t>SharePoint IT Pros must learn PowerShell basics</a:t>
            </a:r>
          </a:p>
          <a:p>
            <a:pPr lvl="1"/>
            <a:r>
              <a:rPr lang="en-US" dirty="0" smtClean="0"/>
              <a:t>You can write scripts using SharePoint object model</a:t>
            </a:r>
          </a:p>
        </p:txBody>
      </p:sp>
      <p:grpSp>
        <p:nvGrpSpPr>
          <p:cNvPr id="4" name="Group 3"/>
          <p:cNvGrpSpPr/>
          <p:nvPr/>
        </p:nvGrpSpPr>
        <p:grpSpPr>
          <a:xfrm>
            <a:off x="3724275" y="4876800"/>
            <a:ext cx="1381125" cy="1765563"/>
            <a:chOff x="7239000" y="4572000"/>
            <a:chExt cx="1381125" cy="1765563"/>
          </a:xfrm>
          <a:effectLst>
            <a:outerShdw blurRad="50800" dist="38100" dir="2700000" algn="tl" rotWithShape="0">
              <a:prstClr val="black">
                <a:alpha val="40000"/>
              </a:prstClr>
            </a:outerShdw>
          </a:effectLst>
        </p:grpSpPr>
        <p:pic>
          <p:nvPicPr>
            <p:cNvPr id="5" name="Picture 10" descr="http://tbn1.google.com/images?q=tbn:wReB6hdt16eBNM:http://www.thineshkumar.com/wp-content/uploads/2007/07/gravestone.jpg">
              <a:hlinkClick r:id="rId3"/>
            </p:cNvPr>
            <p:cNvPicPr>
              <a:picLocks noChangeAspect="1" noChangeArrowheads="1"/>
            </p:cNvPicPr>
            <p:nvPr/>
          </p:nvPicPr>
          <p:blipFill>
            <a:blip r:embed="rId4" cstate="print"/>
            <a:srcRect/>
            <a:stretch>
              <a:fillRect/>
            </a:stretch>
          </p:blipFill>
          <p:spPr bwMode="auto">
            <a:xfrm>
              <a:off x="7239000" y="4572000"/>
              <a:ext cx="1381125" cy="1765563"/>
            </a:xfrm>
            <a:prstGeom prst="rect">
              <a:avLst/>
            </a:prstGeom>
            <a:noFill/>
            <a:ln w="12700">
              <a:solidFill>
                <a:schemeClr val="bg1"/>
              </a:solidFill>
            </a:ln>
          </p:spPr>
        </p:pic>
        <p:sp>
          <p:nvSpPr>
            <p:cNvPr id="6" name="TextBox 5"/>
            <p:cNvSpPr txBox="1"/>
            <p:nvPr/>
          </p:nvSpPr>
          <p:spPr>
            <a:xfrm>
              <a:off x="7391400" y="4876800"/>
              <a:ext cx="1143000" cy="338554"/>
            </a:xfrm>
            <a:prstGeom prst="rect">
              <a:avLst/>
            </a:prstGeom>
            <a:noFill/>
            <a:ln>
              <a:noFill/>
            </a:ln>
          </p:spPr>
          <p:txBody>
            <a:bodyPr wrap="square" lIns="91440" tIns="91440" bIns="91440" rtlCol="0">
              <a:spAutoFit/>
            </a:bodyPr>
            <a:lstStyle/>
            <a:p>
              <a:pPr algn="ctr"/>
              <a:r>
                <a:rPr lang="en-US" sz="1000" dirty="0" smtClean="0">
                  <a:solidFill>
                    <a:schemeClr val="tx2">
                      <a:lumMod val="90000"/>
                      <a:lumOff val="10000"/>
                    </a:schemeClr>
                  </a:solidFill>
                  <a:latin typeface="Stencil Std" pitchFamily="50" charset="0"/>
                </a:rPr>
                <a:t>STSADM.EXE</a:t>
              </a:r>
            </a:p>
          </p:txBody>
        </p:sp>
        <p:sp>
          <p:nvSpPr>
            <p:cNvPr id="7" name="TextBox 6"/>
            <p:cNvSpPr txBox="1"/>
            <p:nvPr/>
          </p:nvSpPr>
          <p:spPr>
            <a:xfrm>
              <a:off x="7391400" y="5238690"/>
              <a:ext cx="1143000" cy="400110"/>
            </a:xfrm>
            <a:prstGeom prst="rect">
              <a:avLst/>
            </a:prstGeom>
            <a:noFill/>
            <a:ln>
              <a:noFill/>
            </a:ln>
          </p:spPr>
          <p:txBody>
            <a:bodyPr wrap="square" lIns="91440" tIns="91440" bIns="91440" rtlCol="0">
              <a:spAutoFit/>
            </a:bodyPr>
            <a:lstStyle/>
            <a:p>
              <a:pPr algn="ctr"/>
              <a:r>
                <a:rPr lang="en-US" sz="700" dirty="0" smtClean="0">
                  <a:solidFill>
                    <a:schemeClr val="tx2">
                      <a:lumMod val="90000"/>
                      <a:lumOff val="10000"/>
                    </a:schemeClr>
                  </a:solidFill>
                  <a:latin typeface="Stencil Std" pitchFamily="50" charset="0"/>
                </a:rPr>
                <a:t>We’ll miss you old friend</a:t>
              </a:r>
            </a:p>
          </p:txBody>
        </p:sp>
      </p:grpSp>
    </p:spTree>
    <p:extLst>
      <p:ext uri="{BB962C8B-B14F-4D97-AF65-F5344CB8AC3E}">
        <p14:creationId xmlns:p14="http://schemas.microsoft.com/office/powerpoint/2010/main" val="42115283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a:t>
            </a:r>
            <a:r>
              <a:rPr lang="en-US" dirty="0" smtClean="0"/>
              <a:t>101</a:t>
            </a:r>
            <a:endParaRPr lang="en-US" dirty="0"/>
          </a:p>
        </p:txBody>
      </p:sp>
      <p:sp>
        <p:nvSpPr>
          <p:cNvPr id="3" name="Text Placeholder 2"/>
          <p:cNvSpPr>
            <a:spLocks noGrp="1"/>
          </p:cNvSpPr>
          <p:nvPr>
            <p:ph idx="1"/>
          </p:nvPr>
        </p:nvSpPr>
        <p:spPr/>
        <p:txBody>
          <a:bodyPr>
            <a:normAutofit/>
          </a:bodyPr>
          <a:lstStyle/>
          <a:p>
            <a:r>
              <a:rPr lang="en-US" dirty="0" smtClean="0"/>
              <a:t>What is PowerShell?</a:t>
            </a:r>
          </a:p>
          <a:p>
            <a:pPr lvl="1"/>
            <a:r>
              <a:rPr lang="en-US" dirty="0" smtClean="0"/>
              <a:t>A modern replacement for the CMD (command) shell</a:t>
            </a:r>
          </a:p>
          <a:p>
            <a:pPr lvl="1"/>
            <a:r>
              <a:rPr lang="en-US" dirty="0" smtClean="0"/>
              <a:t>A powerful scripting environment for administration</a:t>
            </a:r>
          </a:p>
          <a:p>
            <a:pPr lvl="1"/>
            <a:endParaRPr lang="en-US" dirty="0"/>
          </a:p>
          <a:p>
            <a:r>
              <a:rPr lang="en-US" dirty="0" smtClean="0"/>
              <a:t>How do you use PowerShell?</a:t>
            </a:r>
          </a:p>
          <a:p>
            <a:pPr lvl="1"/>
            <a:r>
              <a:rPr lang="en-US" dirty="0" smtClean="0"/>
              <a:t>From an interactive command window</a:t>
            </a:r>
          </a:p>
          <a:p>
            <a:pPr lvl="1"/>
            <a:r>
              <a:rPr lang="en-US" dirty="0" smtClean="0"/>
              <a:t>By writing and executing scripts</a:t>
            </a:r>
            <a:endParaRPr lang="en-US" dirty="0"/>
          </a:p>
        </p:txBody>
      </p:sp>
    </p:spTree>
    <p:extLst>
      <p:ext uri="{BB962C8B-B14F-4D97-AF65-F5344CB8AC3E}">
        <p14:creationId xmlns:p14="http://schemas.microsoft.com/office/powerpoint/2010/main" val="407966991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Cmdlets</a:t>
            </a:r>
            <a:endParaRPr lang="en-US" dirty="0"/>
          </a:p>
        </p:txBody>
      </p:sp>
      <p:sp>
        <p:nvSpPr>
          <p:cNvPr id="3" name="Content Placeholder 2"/>
          <p:cNvSpPr>
            <a:spLocks noGrp="1"/>
          </p:cNvSpPr>
          <p:nvPr>
            <p:ph idx="1"/>
          </p:nvPr>
        </p:nvSpPr>
        <p:spPr/>
        <p:txBody>
          <a:bodyPr/>
          <a:lstStyle/>
          <a:p>
            <a:r>
              <a:rPr lang="en-US" dirty="0" smtClean="0"/>
              <a:t>PowerShell libraries contain Cmdlets</a:t>
            </a:r>
          </a:p>
          <a:p>
            <a:pPr lvl="1"/>
            <a:r>
              <a:rPr lang="en-US" dirty="0" smtClean="0"/>
              <a:t>Cmdlets are functions named using Verb-Noun format</a:t>
            </a:r>
          </a:p>
          <a:p>
            <a:pPr lvl="2"/>
            <a:endParaRPr lang="en-US" sz="1600" dirty="0" smtClean="0">
              <a:solidFill>
                <a:schemeClr val="tx2">
                  <a:lumMod val="90000"/>
                  <a:lumOff val="10000"/>
                </a:schemeClr>
              </a:solidFill>
            </a:endParaRPr>
          </a:p>
          <a:p>
            <a:pPr lvl="1"/>
            <a:endParaRPr lang="en-US" dirty="0" smtClean="0"/>
          </a:p>
          <a:p>
            <a:pPr lvl="1"/>
            <a:endParaRPr lang="en-US" dirty="0" smtClean="0"/>
          </a:p>
          <a:p>
            <a:pPr lvl="1"/>
            <a:r>
              <a:rPr lang="en-US" dirty="0" smtClean="0"/>
              <a:t>Most </a:t>
            </a:r>
            <a:r>
              <a:rPr lang="en-US" dirty="0" err="1" smtClean="0"/>
              <a:t>cmdlets</a:t>
            </a:r>
            <a:r>
              <a:rPr lang="en-US" dirty="0" smtClean="0"/>
              <a:t> are defined to accept parameters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4114800"/>
            <a:ext cx="7107061" cy="732407"/>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3939" y="2590800"/>
            <a:ext cx="6253661" cy="721043"/>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348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Introduction to Windows PowerShell</a:t>
            </a:r>
          </a:p>
          <a:p>
            <a:pPr>
              <a:buFont typeface="Wingdings" pitchFamily="2" charset="2"/>
              <a:buChar char="Ø"/>
            </a:pPr>
            <a:r>
              <a:rPr lang="en-US" dirty="0" smtClean="0"/>
              <a:t>The Windows PowerShell console window</a:t>
            </a:r>
            <a:endParaRPr lang="en-US" dirty="0"/>
          </a:p>
          <a:p>
            <a:r>
              <a:rPr lang="en-US" dirty="0" smtClean="0"/>
              <a:t>Writing Windows PowerShell scripts</a:t>
            </a:r>
          </a:p>
          <a:p>
            <a:r>
              <a:rPr lang="en-US" dirty="0" smtClean="0"/>
              <a:t>Using the SharePoint PowerShell Snap-in</a:t>
            </a:r>
          </a:p>
          <a:p>
            <a:endParaRPr lang="en-US" dirty="0" smtClean="0"/>
          </a:p>
        </p:txBody>
      </p:sp>
    </p:spTree>
    <p:extLst>
      <p:ext uri="{BB962C8B-B14F-4D97-AF65-F5344CB8AC3E}">
        <p14:creationId xmlns:p14="http://schemas.microsoft.com/office/powerpoint/2010/main" val="2417967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PowerShell Console Window</a:t>
            </a:r>
            <a:endParaRPr lang="en-US" dirty="0"/>
          </a:p>
        </p:txBody>
      </p:sp>
      <p:sp>
        <p:nvSpPr>
          <p:cNvPr id="3" name="Content Placeholder 2"/>
          <p:cNvSpPr>
            <a:spLocks noGrp="1"/>
          </p:cNvSpPr>
          <p:nvPr>
            <p:ph idx="1"/>
          </p:nvPr>
        </p:nvSpPr>
        <p:spPr/>
        <p:txBody>
          <a:bodyPr/>
          <a:lstStyle/>
          <a:p>
            <a:r>
              <a:rPr lang="en-US" dirty="0" smtClean="0"/>
              <a:t>Type in command or Cmdlet and press Enter</a:t>
            </a:r>
          </a:p>
          <a:p>
            <a:pPr lvl="1"/>
            <a:r>
              <a:rPr lang="en-US" dirty="0" smtClean="0"/>
              <a:t>Pressing Enter key executes current line</a:t>
            </a:r>
          </a:p>
          <a:p>
            <a:pPr lvl="1"/>
            <a:endParaRPr lang="en-US" dirty="0"/>
          </a:p>
          <a:p>
            <a:pPr lvl="1"/>
            <a:endParaRPr lang="en-US" dirty="0" smtClean="0"/>
          </a:p>
          <a:p>
            <a:pPr lvl="1"/>
            <a:endParaRPr lang="en-US" dirty="0"/>
          </a:p>
          <a:p>
            <a:r>
              <a:rPr lang="en-US" dirty="0" smtClean="0"/>
              <a:t>Tab completion</a:t>
            </a:r>
          </a:p>
          <a:p>
            <a:pPr lvl="1"/>
            <a:r>
              <a:rPr lang="en-US" dirty="0" smtClean="0"/>
              <a:t>Hitting Tab completes name of Cmdlet or parameter </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86025"/>
            <a:ext cx="5429250" cy="1171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1420"/>
          <a:stretch/>
        </p:blipFill>
        <p:spPr bwMode="auto">
          <a:xfrm>
            <a:off x="1143000" y="4800600"/>
            <a:ext cx="2933148"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4191000" y="5205412"/>
            <a:ext cx="8382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2549" y="4800600"/>
            <a:ext cx="3470031"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780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on Cmdlet Syntax</a:t>
            </a:r>
            <a:endParaRPr lang="en-US" dirty="0"/>
          </a:p>
        </p:txBody>
      </p:sp>
      <p:sp>
        <p:nvSpPr>
          <p:cNvPr id="3" name="Content Placeholder 2"/>
          <p:cNvSpPr>
            <a:spLocks noGrp="1"/>
          </p:cNvSpPr>
          <p:nvPr>
            <p:ph idx="1"/>
          </p:nvPr>
        </p:nvSpPr>
        <p:spPr/>
        <p:txBody>
          <a:bodyPr/>
          <a:lstStyle/>
          <a:p>
            <a:r>
              <a:rPr lang="en-US" dirty="0" smtClean="0"/>
              <a:t>Call Get-Help </a:t>
            </a:r>
            <a:r>
              <a:rPr lang="en-US" dirty="0" err="1" smtClean="0"/>
              <a:t>cmdlet</a:t>
            </a:r>
            <a:r>
              <a:rPr lang="en-US" dirty="0" smtClean="0"/>
              <a:t> passing </a:t>
            </a:r>
            <a:r>
              <a:rPr lang="en-US" dirty="0" err="1" smtClean="0"/>
              <a:t>cmdlet</a:t>
            </a:r>
            <a:r>
              <a:rPr lang="en-US" dirty="0" smtClean="0"/>
              <a:t> name</a:t>
            </a:r>
          </a:p>
          <a:p>
            <a:endParaRPr lang="en-US" dirty="0"/>
          </a:p>
          <a:p>
            <a:pPr lvl="1"/>
            <a:endParaRPr lang="en-US" dirty="0" smtClean="0"/>
          </a:p>
          <a:p>
            <a:pPr marL="12700" indent="0">
              <a:buNone/>
            </a:pPr>
            <a:endParaRPr lang="en-US" dirty="0"/>
          </a:p>
          <a:p>
            <a:pPr lvl="1"/>
            <a:endParaRPr lang="en-US" dirty="0" smtClean="0"/>
          </a:p>
          <a:p>
            <a:pPr lvl="1"/>
            <a:endParaRPr lang="en-US" dirty="0" smtClean="0"/>
          </a:p>
          <a:p>
            <a:pPr lvl="1"/>
            <a:endParaRPr lang="en-US" dirty="0"/>
          </a:p>
          <a:p>
            <a:r>
              <a:rPr lang="en-US" dirty="0" smtClean="0"/>
              <a:t>Additional parameters can be passed to Get-Help</a:t>
            </a:r>
            <a:endParaRPr lang="en-US"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62" y="1981200"/>
            <a:ext cx="713573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27" y="5410200"/>
            <a:ext cx="5708073"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93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323850" y="1066883"/>
            <a:ext cx="8496300" cy="566729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dirty="0" smtClean="0"/>
              <a:t>Getting Started with PowerShell</a:t>
            </a:r>
            <a:endParaRPr lang="en-US" dirty="0"/>
          </a:p>
        </p:txBody>
      </p:sp>
      <p:cxnSp>
        <p:nvCxnSpPr>
          <p:cNvPr id="7" name="Straight Arrow Connector 6"/>
          <p:cNvCxnSpPr>
            <a:stCxn id="5" idx="1"/>
          </p:cNvCxnSpPr>
          <p:nvPr/>
        </p:nvCxnSpPr>
        <p:spPr>
          <a:xfrm rot="10800000">
            <a:off x="2043954" y="1355464"/>
            <a:ext cx="1537447" cy="1613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666900" y="2743200"/>
            <a:ext cx="1429101"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599" y="5334000"/>
            <a:ext cx="2699657"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(4) Redirect output to new text file</a:t>
            </a:r>
          </a:p>
        </p:txBody>
      </p:sp>
      <p:cxnSp>
        <p:nvCxnSpPr>
          <p:cNvPr id="28" name="Straight Arrow Connector 27"/>
          <p:cNvCxnSpPr>
            <a:stCxn id="27" idx="2"/>
          </p:cNvCxnSpPr>
          <p:nvPr/>
        </p:nvCxnSpPr>
        <p:spPr>
          <a:xfrm rot="5400000">
            <a:off x="6847115" y="5649687"/>
            <a:ext cx="457200" cy="43542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96000" y="2590800"/>
            <a:ext cx="25908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(2) Filter results using where clause</a:t>
            </a:r>
          </a:p>
        </p:txBody>
      </p:sp>
      <p:sp>
        <p:nvSpPr>
          <p:cNvPr id="5" name="Rectangle 4"/>
          <p:cNvSpPr/>
          <p:nvPr/>
        </p:nvSpPr>
        <p:spPr bwMode="auto">
          <a:xfrm>
            <a:off x="3581400" y="1219200"/>
            <a:ext cx="1600200" cy="304800"/>
          </a:xfrm>
          <a:prstGeom prst="rect">
            <a:avLst/>
          </a:prstGeom>
          <a:solidFill>
            <a:schemeClr val="accent2">
              <a:lumMod val="20000"/>
              <a:lumOff val="80000"/>
            </a:schemeClr>
          </a:solidFill>
          <a:ln>
            <a:solidFill>
              <a:srgbClr val="FF0000"/>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(1) Execute a Cmdlet</a:t>
            </a:r>
          </a:p>
        </p:txBody>
      </p:sp>
      <p:sp>
        <p:nvSpPr>
          <p:cNvPr id="18" name="Rectangle 17"/>
          <p:cNvSpPr/>
          <p:nvPr/>
        </p:nvSpPr>
        <p:spPr bwMode="auto">
          <a:xfrm>
            <a:off x="6477000" y="3581400"/>
            <a:ext cx="2362200" cy="304800"/>
          </a:xfrm>
          <a:prstGeom prst="rect">
            <a:avLst/>
          </a:prstGeom>
          <a:solidFill>
            <a:schemeClr val="accent2">
              <a:lumMod val="20000"/>
              <a:lumOff val="80000"/>
            </a:schemeClr>
          </a:solid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b="1" dirty="0" smtClean="0">
                <a:solidFill>
                  <a:schemeClr val="tx1"/>
                </a:solidFill>
                <a:latin typeface="Segoe" pitchFamily="34" charset="0"/>
              </a:rPr>
              <a:t>(3) Add formatting instructions</a:t>
            </a:r>
          </a:p>
        </p:txBody>
      </p:sp>
    </p:spTree>
    <p:extLst>
      <p:ext uri="{BB962C8B-B14F-4D97-AF65-F5344CB8AC3E}">
        <p14:creationId xmlns:p14="http://schemas.microsoft.com/office/powerpoint/2010/main" val="9085110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C1DDE1A7-5211-48A5-B0F8-109B6C559940}">
  <ds:schemaRefs>
    <ds:schemaRef ds:uri="http://schemas.microsoft.com/sharepoint/events"/>
  </ds:schemaRefs>
</ds:datastoreItem>
</file>

<file path=customXml/itemProps5.xml><?xml version="1.0" encoding="utf-8"?>
<ds:datastoreItem xmlns:ds="http://schemas.openxmlformats.org/officeDocument/2006/customXml" ds:itemID="{A62A02C7-06AE-419F-BD69-E65F3CA0FCAF}"/>
</file>

<file path=docProps/app.xml><?xml version="1.0" encoding="utf-8"?>
<Properties xmlns="http://schemas.openxmlformats.org/officeDocument/2006/extended-properties" xmlns:vt="http://schemas.openxmlformats.org/officeDocument/2006/docPropsVTypes">
  <Template/>
  <TotalTime>584</TotalTime>
  <Words>1825</Words>
  <Application>Microsoft Office PowerPoint</Application>
  <PresentationFormat>On-screen Show (4:3)</PresentationFormat>
  <Paragraphs>260</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CPT_Course</vt:lpstr>
      <vt:lpstr>Writing Administrative Scripts using PowerShell</vt:lpstr>
      <vt:lpstr>Agenda</vt:lpstr>
      <vt:lpstr>PowerShell Support</vt:lpstr>
      <vt:lpstr>PowerShell 101</vt:lpstr>
      <vt:lpstr>PowerShell Cmdlets</vt:lpstr>
      <vt:lpstr>Agenda</vt:lpstr>
      <vt:lpstr>Windows PowerShell Console Window</vt:lpstr>
      <vt:lpstr>Getting Help on Cmdlet Syntax</vt:lpstr>
      <vt:lpstr>Getting Started with PowerShell</vt:lpstr>
      <vt:lpstr>Scripts and Execution Policy</vt:lpstr>
      <vt:lpstr>DEMO</vt:lpstr>
      <vt:lpstr>Agenda</vt:lpstr>
      <vt:lpstr>Windows PowerShell Scripting</vt:lpstr>
      <vt:lpstr>Editing Scripts using PowerShell ISE</vt:lpstr>
      <vt:lpstr>Scripting Syntax</vt:lpstr>
      <vt:lpstr>DEMO</vt:lpstr>
      <vt:lpstr>Agenda</vt:lpstr>
      <vt:lpstr>The SharePoint Powershell Snapin</vt:lpstr>
      <vt:lpstr>Examples of SharePoint Scripting</vt:lpstr>
      <vt:lpstr>I Cant Find That Button </vt:lpstr>
      <vt:lpstr>DEMO</vt:lpstr>
      <vt:lpstr>Additional PowerShell Resources</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Administrative Scripts using Windows PowerShell</dc:title>
  <dc:creator>Andrew Connell;Ted.Pattison@CriticalPathTraining.com</dc:creator>
  <cp:lastModifiedBy>Windows User</cp:lastModifiedBy>
  <cp:revision>32</cp:revision>
  <dcterms:created xsi:type="dcterms:W3CDTF">2009-09-04T10:04:24Z</dcterms:created>
  <dcterms:modified xsi:type="dcterms:W3CDTF">2011-12-04T23:45:48Z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2300</vt:r8>
  </property>
  <property fmtid="{D5CDD505-2E9C-101B-9397-08002B2CF9AE}" pid="5" name="_dlc_DocIdItemGuid">
    <vt:lpwstr>24904ea8-e882-4414-9a1c-dd79c7261392</vt:lpwstr>
  </property>
</Properties>
</file>